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130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2100CE0-F83E-41D4-B2FA-B80CC30B39A8}" type="datetimeFigureOut">
              <a:rPr lang="en-US" smtClean="0"/>
              <a:t>10/2/2012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494336C-24A7-4D43-B17D-4ACED1DC324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100CE0-F83E-41D4-B2FA-B80CC30B39A8}" type="datetimeFigureOut">
              <a:rPr lang="en-US" smtClean="0"/>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94336C-24A7-4D43-B17D-4ACED1DC324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100CE0-F83E-41D4-B2FA-B80CC30B39A8}" type="datetimeFigureOut">
              <a:rPr lang="en-US" smtClean="0"/>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94336C-24A7-4D43-B17D-4ACED1DC324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100CE0-F83E-41D4-B2FA-B80CC30B39A8}" type="datetimeFigureOut">
              <a:rPr lang="en-US" smtClean="0"/>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94336C-24A7-4D43-B17D-4ACED1DC324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2100CE0-F83E-41D4-B2FA-B80CC30B39A8}" type="datetimeFigureOut">
              <a:rPr lang="en-US" smtClean="0"/>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94336C-24A7-4D43-B17D-4ACED1DC324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100CE0-F83E-41D4-B2FA-B80CC30B39A8}" type="datetimeFigureOut">
              <a:rPr lang="en-US" smtClean="0"/>
              <a:t>10/2/2012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94336C-24A7-4D43-B17D-4ACED1DC324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2100CE0-F83E-41D4-B2FA-B80CC30B39A8}" type="datetimeFigureOut">
              <a:rPr lang="en-US" smtClean="0"/>
              <a:t>10/2/2012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494336C-24A7-4D43-B17D-4ACED1DC324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2100CE0-F83E-41D4-B2FA-B80CC30B39A8}" type="datetimeFigureOut">
              <a:rPr lang="en-US" smtClean="0"/>
              <a:t>10/2/2012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494336C-24A7-4D43-B17D-4ACED1DC324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2100CE0-F83E-41D4-B2FA-B80CC30B39A8}" type="datetimeFigureOut">
              <a:rPr lang="en-US" smtClean="0"/>
              <a:t>10/2/2012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494336C-24A7-4D43-B17D-4ACED1DC32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2100CE0-F83E-41D4-B2FA-B80CC30B39A8}" type="datetimeFigureOut">
              <a:rPr lang="en-US" smtClean="0"/>
              <a:t>10/2/2012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94336C-24A7-4D43-B17D-4ACED1DC324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2100CE0-F83E-41D4-B2FA-B80CC30B39A8}" type="datetimeFigureOut">
              <a:rPr lang="en-US" smtClean="0"/>
              <a:t>10/2/2012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494336C-24A7-4D43-B17D-4ACED1DC324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2100CE0-F83E-41D4-B2FA-B80CC30B39A8}" type="datetimeFigureOut">
              <a:rPr lang="en-US" smtClean="0"/>
              <a:t>10/2/2012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494336C-24A7-4D43-B17D-4ACED1DC324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Hukum</a:t>
            </a:r>
            <a:r>
              <a:rPr lang="en-US" dirty="0" smtClean="0"/>
              <a:t> </a:t>
            </a:r>
            <a:r>
              <a:rPr lang="en-US" dirty="0" err="1" smtClean="0"/>
              <a:t>Dagang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762000" y="2362200"/>
            <a:ext cx="7848600" cy="3763963"/>
          </a:xfrm>
        </p:spPr>
        <p:txBody>
          <a:bodyPr>
            <a:normAutofit lnSpcReduction="10000"/>
          </a:bodyPr>
          <a:lstStyle/>
          <a:p>
            <a:pPr marL="533400" indent="-533400" algn="just"/>
            <a:r>
              <a:rPr lang="sv-SE" sz="2400"/>
              <a:t>Perantara perusahaan yang dikenal dalam KUHD:</a:t>
            </a:r>
          </a:p>
          <a:p>
            <a:pPr marL="914400" lvl="1" indent="-457200" algn="just"/>
            <a:r>
              <a:rPr lang="sv-SE" sz="2000"/>
              <a:t>Makelar adalah perantara pedagang yang diangkat oleh pemerintah. Mereka itu menjualkan / membelikan sesuatu untuk kepentingan orang lain atas dasar upah yang tertentu.</a:t>
            </a:r>
          </a:p>
          <a:p>
            <a:pPr marL="914400" lvl="1" indent="-457200" algn="just"/>
            <a:r>
              <a:rPr lang="sv-SE" sz="2000"/>
              <a:t>Komisioner adalah seseorang yang mengusahakan perjanjian dagang atas nama sendiri / firmanya dan juga menjalankan usaha atas perintah orang lain dengan mendapatkan komisi tertentu.</a:t>
            </a:r>
          </a:p>
          <a:p>
            <a:pPr marL="914400" lvl="1" indent="-457200" algn="just"/>
            <a:r>
              <a:rPr lang="sv-SE" sz="2000"/>
              <a:t>Expeditur ialah mereka yang mengurus pengangkutan orang atau barang.</a:t>
            </a:r>
            <a:endParaRPr lang="en-US" sz="2000"/>
          </a:p>
        </p:txBody>
      </p:sp>
      <p:sp>
        <p:nvSpPr>
          <p:cNvPr id="11266" name="AutoShape 2"/>
          <p:cNvSpPr>
            <a:spLocks noGrp="1" noChangeArrowheads="1"/>
          </p:cNvSpPr>
          <p:nvPr>
            <p:ph type="title"/>
          </p:nvPr>
        </p:nvSpPr>
        <p:spPr>
          <a:xfrm>
            <a:off x="762000" y="762000"/>
            <a:ext cx="7924800" cy="868363"/>
          </a:xfrm>
        </p:spPr>
        <p:txBody>
          <a:bodyPr/>
          <a:lstStyle/>
          <a:p>
            <a:r>
              <a:rPr lang="sv-SE" sz="3000"/>
              <a:t>PERANTARA PERUSAHAAN</a:t>
            </a:r>
            <a:r>
              <a:rPr lang="en-US" sz="300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pPr marL="609600" indent="-609600">
              <a:lnSpc>
                <a:spcPct val="90000"/>
              </a:lnSpc>
            </a:pPr>
            <a:r>
              <a:rPr lang="sv-SE"/>
              <a:t>Seorang komisioner yang melakukan JB atas perintah komiten memikul resikonya juga, sedangkan makelar tidak.</a:t>
            </a:r>
          </a:p>
          <a:p>
            <a:pPr marL="609600" indent="-609600">
              <a:lnSpc>
                <a:spcPct val="90000"/>
              </a:lnSpc>
            </a:pPr>
            <a:r>
              <a:rPr lang="sv-SE"/>
              <a:t>Seorang komisioner dapat menentukan komisinya karena turut menanggung risiko, sedangkan makelar tidak.</a:t>
            </a:r>
          </a:p>
          <a:p>
            <a:pPr marL="609600" indent="-609600">
              <a:lnSpc>
                <a:spcPct val="90000"/>
              </a:lnSpc>
            </a:pPr>
            <a:r>
              <a:rPr lang="sv-SE"/>
              <a:t>Seorang makelar diangkar dan disumpah oleh pemerintah sedangkan komisioner tidak.</a:t>
            </a:r>
            <a:endParaRPr lang="en-US"/>
          </a:p>
        </p:txBody>
      </p:sp>
      <p:sp>
        <p:nvSpPr>
          <p:cNvPr id="12290" name="AutoShape 2"/>
          <p:cNvSpPr>
            <a:spLocks noGrp="1" noChangeArrowheads="1"/>
          </p:cNvSpPr>
          <p:nvPr>
            <p:ph type="title"/>
          </p:nvPr>
        </p:nvSpPr>
        <p:spPr/>
        <p:txBody>
          <a:bodyPr/>
          <a:lstStyle/>
          <a:p>
            <a:r>
              <a:rPr lang="en-US" sz="3000"/>
              <a:t>BEDA MAKELAR DENGAN KOMISIONER: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838200" y="2362200"/>
            <a:ext cx="7848600" cy="3763963"/>
          </a:xfrm>
        </p:spPr>
        <p:txBody>
          <a:bodyPr/>
          <a:lstStyle/>
          <a:p>
            <a:pPr algn="just"/>
            <a:r>
              <a:rPr lang="sv-SE" sz="2400"/>
              <a:t>Dalam KUHD diatur pula mengenai surat berharga. Di samping alat pembayaran dengan uang maka dalam dunia perdagangan diperlukan cara pembayaran atau penagihan yang lebih aman, mudah dan lancar. Karena itu dalam perhubungan perdagangan terdapat surat-surat yang mengganti tugas uang tunai. Surat demikian itu memberi hak kepada pedagang dan disebut juga surat bernilai. Seperti Cek, Wesel, Bilyet Giro, dan lain sebagainya.</a:t>
            </a:r>
            <a:endParaRPr 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838200" y="2362200"/>
            <a:ext cx="7848600" cy="4038600"/>
          </a:xfrm>
        </p:spPr>
        <p:txBody>
          <a:bodyPr>
            <a:normAutofit lnSpcReduction="10000"/>
          </a:bodyPr>
          <a:lstStyle/>
          <a:p>
            <a:pPr algn="just">
              <a:lnSpc>
                <a:spcPct val="90000"/>
              </a:lnSpc>
            </a:pPr>
            <a:r>
              <a:rPr lang="sv-SE"/>
              <a:t>Asuransi atau pertanggungan diatur dalam Pasal 246-286 KUH Per yaitu suatu perjanjian dengan mana seseorang penanggung mengikatkan diri kepada seseorang tertanggung dengan menerima suatu premi untuk memberikan penggantian kepadanya karena suatu kerugian, kerusakan atau kehilangan keuntungan yang diharapkan yang mungkin akan dideritanya karena suatu peristiwa yang tak tertentu.</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pPr algn="just">
              <a:lnSpc>
                <a:spcPct val="90000"/>
              </a:lnSpc>
            </a:pPr>
            <a:r>
              <a:rPr lang="en-US" sz="2400"/>
              <a:t>Dasar pertanggungan adalah:</a:t>
            </a:r>
          </a:p>
          <a:p>
            <a:pPr lvl="1" algn="just">
              <a:lnSpc>
                <a:spcPct val="90000"/>
              </a:lnSpc>
            </a:pPr>
            <a:r>
              <a:rPr lang="en-US" sz="2000"/>
              <a:t>Suatu peristiwa yang belum tentu terjadi.</a:t>
            </a:r>
            <a:endParaRPr lang="sv-SE" sz="2000"/>
          </a:p>
          <a:p>
            <a:pPr lvl="1" algn="just">
              <a:lnSpc>
                <a:spcPct val="90000"/>
              </a:lnSpc>
            </a:pPr>
            <a:r>
              <a:rPr lang="sv-SE" sz="2000"/>
              <a:t>Semua hal / kepentingan yang dapat dinilai dengan uang.</a:t>
            </a:r>
          </a:p>
          <a:p>
            <a:pPr lvl="1" algn="just">
              <a:lnSpc>
                <a:spcPct val="90000"/>
              </a:lnSpc>
            </a:pPr>
            <a:r>
              <a:rPr lang="sv-SE" sz="2000"/>
              <a:t>Pertanggungan itu merupakan suatu perjanjian dua pihak dimana yang ditanggung wajib membayar premi dan yang menanggung wajib memberi pembayaran kembali apabila peristiwa yang belum tentu terjadi itu kemudian menjadi nyata terjadi.</a:t>
            </a:r>
          </a:p>
          <a:p>
            <a:pPr lvl="1" algn="just">
              <a:lnSpc>
                <a:spcPct val="90000"/>
              </a:lnSpc>
            </a:pPr>
            <a:r>
              <a:rPr lang="sv-SE" sz="2000"/>
              <a:t>Pertanggungan itu tergantung kepada / mengikuti kepentingan tidak mengingat siapa yang berkepentingan.</a:t>
            </a:r>
            <a:endParaRPr lang="en-US" sz="2000"/>
          </a:p>
        </p:txBody>
      </p:sp>
      <p:sp>
        <p:nvSpPr>
          <p:cNvPr id="15362" name="AutoShape 2"/>
          <p:cNvSpPr>
            <a:spLocks noGrp="1" noChangeArrowheads="1"/>
          </p:cNvSpPr>
          <p:nvPr>
            <p:ph type="title"/>
          </p:nvPr>
        </p:nvSpPr>
        <p:spPr/>
        <p:txBody>
          <a:bodyPr/>
          <a:lstStyle/>
          <a:p>
            <a:r>
              <a:rPr lang="en-US" sz="3000"/>
              <a:t>DASAR PERTANGGUNGAN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838200" y="2362200"/>
            <a:ext cx="7848600" cy="3763963"/>
          </a:xfrm>
        </p:spPr>
        <p:txBody>
          <a:bodyPr>
            <a:normAutofit fontScale="92500"/>
          </a:bodyPr>
          <a:lstStyle/>
          <a:p>
            <a:pPr algn="just">
              <a:lnSpc>
                <a:spcPct val="90000"/>
              </a:lnSpc>
            </a:pPr>
            <a:r>
              <a:rPr lang="sv-SE" sz="2400"/>
              <a:t>Seorang debitur yang tidak berdaya lagi membayar hutangnya dinyatakan pailit. Dalam hal ini ia dapat memberitahukannya atas kehendak sendiri kepada Pengadilan Negeri, atau atas permintaan krediturnya atau atas permintaan penuntut umum. Pernyataan pailit tersebut harus dinyatakan dalam putusan hakim. Bila seseorang dinyatakan pailit maka barang-barang yang menjadi miliknya dijadikan pembayaran hutang. Tujuan kepailitan adalah untuk mengusahakan agar hasil penjualan harta benda debitur dapat dipergunakan untuk melunasi hutangnya.</a:t>
            </a:r>
            <a:endParaRPr 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14400" y="764704"/>
            <a:ext cx="7772400" cy="5712296"/>
          </a:xfrm>
        </p:spPr>
        <p:txBody>
          <a:bodyPr>
            <a:normAutofit/>
          </a:bodyPr>
          <a:lstStyle/>
          <a:p>
            <a:pPr algn="just"/>
            <a:r>
              <a:rPr lang="sv-SE" sz="2400" dirty="0"/>
              <a:t>Penundaan pembayaran adalah tindakan yang diberikan kepada debitur karena sudah tidak mampu untuk membayar hutangnya tetapi masih mempunyai cukup kekayaan untuk lambat laun membayar hutangnya.</a:t>
            </a:r>
          </a:p>
          <a:p>
            <a:pPr algn="just"/>
            <a:r>
              <a:rPr lang="sv-SE" sz="2400" dirty="0"/>
              <a:t>Perbedaan antara pailit dengan penundaan pembayaran adalah bahwa orang yang telah dinyatakan pailit itu sudah dianggap tidak mempunyai kekayaan sedangkan dalam hal penundaan pembayaran orangnya masih mempunyai kekayaan.</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r>
              <a:rPr lang="en-US"/>
              <a:t>Uraian dan pembahasan dalam kuliah mengenai materi ini bertujuan agar mahasiswa dapat memahami apa dan bagaimana latar belakang dari hukum dagang, serta mahasiswa memperoleh gambaran mengenai ketentuan dalam Kitab Undang-Undang Hukum Dagang.</a:t>
            </a:r>
          </a:p>
        </p:txBody>
      </p:sp>
      <p:sp>
        <p:nvSpPr>
          <p:cNvPr id="23554" name="AutoShape 2"/>
          <p:cNvSpPr>
            <a:spLocks noGrp="1" noChangeArrowheads="1"/>
          </p:cNvSpPr>
          <p:nvPr>
            <p:ph type="title"/>
          </p:nvPr>
        </p:nvSpPr>
        <p:spPr/>
        <p:txBody>
          <a:bodyPr/>
          <a:lstStyle/>
          <a:p>
            <a:r>
              <a:rPr lang="en-US"/>
              <a:t>Tujuan Instruksional Umum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838200" y="2362200"/>
            <a:ext cx="7693025" cy="4191000"/>
          </a:xfrm>
        </p:spPr>
        <p:txBody>
          <a:bodyPr>
            <a:normAutofit/>
          </a:bodyPr>
          <a:lstStyle/>
          <a:p>
            <a:pPr>
              <a:buFont typeface="Wingdings" pitchFamily="2" charset="2"/>
              <a:buNone/>
            </a:pPr>
            <a:r>
              <a:rPr lang="en-US"/>
              <a:t>	Diharapkan mahasiswa mampu menjelaskan tentang :</a:t>
            </a:r>
            <a:br>
              <a:rPr lang="en-US"/>
            </a:br>
            <a:r>
              <a:rPr lang="en-US"/>
              <a:t>1. Pengertian Perdagangan;</a:t>
            </a:r>
          </a:p>
          <a:p>
            <a:pPr>
              <a:buFont typeface="Wingdings" pitchFamily="2" charset="2"/>
              <a:buNone/>
            </a:pPr>
            <a:r>
              <a:rPr lang="en-US"/>
              <a:t>	2. Sumber Hukum Dagang;</a:t>
            </a:r>
          </a:p>
          <a:p>
            <a:pPr>
              <a:buFont typeface="Wingdings" pitchFamily="2" charset="2"/>
              <a:buNone/>
            </a:pPr>
            <a:r>
              <a:rPr lang="en-US"/>
              <a:t>	3. Sejarah Hukum Dagang;</a:t>
            </a:r>
          </a:p>
          <a:p>
            <a:pPr>
              <a:buFont typeface="Wingdings" pitchFamily="2" charset="2"/>
              <a:buNone/>
            </a:pPr>
            <a:r>
              <a:rPr lang="en-US"/>
              <a:t>	4. Macam-macam Persekutuan Dagang;</a:t>
            </a:r>
          </a:p>
          <a:p>
            <a:pPr>
              <a:buFont typeface="Wingdings" pitchFamily="2" charset="2"/>
              <a:buNone/>
            </a:pPr>
            <a:r>
              <a:rPr lang="en-US"/>
              <a:t>	5. Perantara Perusahaan;dan</a:t>
            </a:r>
          </a:p>
          <a:p>
            <a:pPr>
              <a:buFont typeface="Wingdings" pitchFamily="2" charset="2"/>
              <a:buNone/>
            </a:pPr>
            <a:r>
              <a:rPr lang="en-US"/>
              <a:t>	6. Dasar Pertanggungan.</a:t>
            </a:r>
          </a:p>
        </p:txBody>
      </p:sp>
      <p:sp>
        <p:nvSpPr>
          <p:cNvPr id="24578" name="AutoShape 2"/>
          <p:cNvSpPr>
            <a:spLocks noGrp="1" noChangeArrowheads="1"/>
          </p:cNvSpPr>
          <p:nvPr>
            <p:ph type="title"/>
          </p:nvPr>
        </p:nvSpPr>
        <p:spPr/>
        <p:txBody>
          <a:bodyPr/>
          <a:lstStyle/>
          <a:p>
            <a:r>
              <a:rPr lang="en-US"/>
              <a:t>Tujuan Instruksional Khusus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lstStyle/>
          <a:p>
            <a:pPr algn="just"/>
            <a:r>
              <a:rPr lang="sv-SE"/>
              <a:t>Perdagangan / perniagaan pada umumnya ialah pekerjaan membeli barang dari suatu tempat pada suatu waktu dan menjual barang itu ditempat lain pada waktu yang lain dengan maksud memperoleh keuntungan.</a:t>
            </a:r>
            <a:endParaRPr lang="en-US"/>
          </a:p>
        </p:txBody>
      </p:sp>
      <p:sp>
        <p:nvSpPr>
          <p:cNvPr id="5122" name="AutoShape 2"/>
          <p:cNvSpPr>
            <a:spLocks noGrp="1" noChangeArrowheads="1"/>
          </p:cNvSpPr>
          <p:nvPr>
            <p:ph type="title"/>
          </p:nvPr>
        </p:nvSpPr>
        <p:spPr>
          <a:xfrm>
            <a:off x="762000" y="762000"/>
            <a:ext cx="7924800" cy="944563"/>
          </a:xfrm>
        </p:spPr>
        <p:txBody>
          <a:bodyPr/>
          <a:lstStyle/>
          <a:p>
            <a:r>
              <a:rPr lang="en-US" sz="3000"/>
              <a:t>PENGERTIAN PERDAGANGAN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r>
              <a:rPr lang="sv-SE"/>
              <a:t>Hukum Dagang Indonesia bersumber pada:</a:t>
            </a:r>
            <a:endParaRPr lang="en-US"/>
          </a:p>
          <a:p>
            <a:pPr lvl="1"/>
            <a:r>
              <a:rPr lang="en-US"/>
              <a:t>Hukum tertulis yang dikodifikasikan:</a:t>
            </a:r>
          </a:p>
          <a:p>
            <a:pPr lvl="1"/>
            <a:r>
              <a:rPr lang="sv-SE"/>
              <a:t>KUHD (</a:t>
            </a:r>
            <a:r>
              <a:rPr lang="sv-SE" i="1"/>
              <a:t>Wetboek van Koophandel</a:t>
            </a:r>
            <a:r>
              <a:rPr lang="sv-SE"/>
              <a:t> / WvK)</a:t>
            </a:r>
            <a:endParaRPr lang="en-US"/>
          </a:p>
          <a:p>
            <a:pPr lvl="1"/>
            <a:r>
              <a:rPr lang="en-US"/>
              <a:t>KUH Per (</a:t>
            </a:r>
            <a:r>
              <a:rPr lang="en-US" i="1"/>
              <a:t>Burgerlijk Wetboek</a:t>
            </a:r>
            <a:r>
              <a:rPr lang="en-US"/>
              <a:t> / BW)</a:t>
            </a:r>
          </a:p>
          <a:p>
            <a:pPr lvl="1"/>
            <a:r>
              <a:rPr lang="sv-SE"/>
              <a:t>Hukum tertulis yang belum dikodifikasikan, seperti peraturan perundangan khusus yang mengatur tentang hal-hal yang berhubungan dengan perdagangan.</a:t>
            </a:r>
            <a:endParaRPr lang="en-US"/>
          </a:p>
        </p:txBody>
      </p:sp>
      <p:sp>
        <p:nvSpPr>
          <p:cNvPr id="6146" name="AutoShape 2"/>
          <p:cNvSpPr>
            <a:spLocks noGrp="1" noChangeArrowheads="1"/>
          </p:cNvSpPr>
          <p:nvPr>
            <p:ph type="title"/>
          </p:nvPr>
        </p:nvSpPr>
        <p:spPr/>
        <p:txBody>
          <a:bodyPr/>
          <a:lstStyle/>
          <a:p>
            <a:r>
              <a:rPr lang="en-US" sz="3000"/>
              <a:t>SUMBER HUKUM DAGANG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838200" y="2438400"/>
            <a:ext cx="7848600" cy="3687763"/>
          </a:xfrm>
        </p:spPr>
        <p:txBody>
          <a:bodyPr/>
          <a:lstStyle/>
          <a:p>
            <a:r>
              <a:rPr lang="sv-SE" sz="2400"/>
              <a:t>Semula KUHD terdiri dari 3 buku, yaitu:</a:t>
            </a:r>
          </a:p>
          <a:p>
            <a:pPr lvl="1"/>
            <a:r>
              <a:rPr lang="sv-SE" sz="2000"/>
              <a:t>Buku I tentang perniagaan pada umumnya.	</a:t>
            </a:r>
          </a:p>
          <a:p>
            <a:pPr lvl="1"/>
            <a:r>
              <a:rPr lang="sv-SE" sz="2000"/>
              <a:t>Buku II tentang hak dan kewajiban yang ditimbulkan perkapalan (hukum laut)</a:t>
            </a:r>
            <a:endParaRPr lang="en-US" sz="2000"/>
          </a:p>
          <a:p>
            <a:pPr lvl="1"/>
            <a:r>
              <a:rPr lang="en-US" sz="2000"/>
              <a:t>Buku III tentang Kepailitan.</a:t>
            </a:r>
          </a:p>
          <a:p>
            <a:r>
              <a:rPr lang="en-US" sz="2400"/>
              <a:t>Namun peraturan tentang kepailitan kemudian merupakan satu kitab tersendiri yang berlaku pada tanggal 1 Nov 1906 dengan dikeluarkannya Stb.1906 No.217 jo Stb 1906 No.348.</a:t>
            </a:r>
          </a:p>
        </p:txBody>
      </p:sp>
      <p:sp>
        <p:nvSpPr>
          <p:cNvPr id="7170" name="AutoShape 2"/>
          <p:cNvSpPr>
            <a:spLocks noGrp="1" noChangeArrowheads="1"/>
          </p:cNvSpPr>
          <p:nvPr>
            <p:ph type="title"/>
          </p:nvPr>
        </p:nvSpPr>
        <p:spPr/>
        <p:txBody>
          <a:bodyPr/>
          <a:lstStyle/>
          <a:p>
            <a:r>
              <a:rPr lang="en-US" sz="3000"/>
              <a:t>SEJARAH HUKUM DAGANG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838200" y="1340768"/>
            <a:ext cx="7848600" cy="5212432"/>
          </a:xfrm>
        </p:spPr>
        <p:txBody>
          <a:bodyPr>
            <a:normAutofit/>
          </a:bodyPr>
          <a:lstStyle/>
          <a:p>
            <a:pPr algn="just">
              <a:lnSpc>
                <a:spcPct val="90000"/>
              </a:lnSpc>
            </a:pPr>
            <a:r>
              <a:rPr lang="sv-SE" sz="2400" dirty="0"/>
              <a:t>Sebelum tahun 1938, Hukum Dagang hanya mengikat pedagang saja dan hanya pedagang saja yang dapat melakukan perbuatan dagang. Tetapi sejak tahun 1938 pengertian perbuatan dagang diperluas menjadi perbuatan perusahaan. Menurut hukum yang dimaksud dengan pengusaha ialah mereka yang melakukan sesuatu untuk mencari keuntungan dengan menggunakan lebih banyak modal daripada tenaga. Sebaliknya bila tenaga lebih dipentingkan daripada modal maka tidak tergolong dalam golongan pengusaha, misalnya dosen, dokter, pengacara, buruh, dsb.</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838200" y="1052736"/>
            <a:ext cx="7848600" cy="5348064"/>
          </a:xfrm>
        </p:spPr>
        <p:txBody>
          <a:bodyPr/>
          <a:lstStyle/>
          <a:p>
            <a:pPr algn="just">
              <a:lnSpc>
                <a:spcPct val="80000"/>
              </a:lnSpc>
            </a:pPr>
            <a:r>
              <a:rPr lang="sv-SE" sz="2400" dirty="0"/>
              <a:t>Dalam hukum dagang ditentukan bahwa tiap orang yang mempunyai suatu perusahaan diharuskan mengadakan pencatatan dari kekayaan dan harta benda perusahaannya dan setiap enam bulan harus membuat neraca keuangan. Ia diharuskan menyimpan semua pembukuan untuk jangka waktu selama tiga puluh tahun &amp; surat-surat tembusan serta catatan selama sepuluh tahun.</a:t>
            </a:r>
          </a:p>
          <a:p>
            <a:pPr algn="just">
              <a:lnSpc>
                <a:spcPct val="80000"/>
              </a:lnSpc>
            </a:pPr>
            <a:r>
              <a:rPr lang="sv-SE" sz="2400" dirty="0"/>
              <a:t>Dengan adanya pembukuan ini maka pengusaha mempunyai bukti terhadap peristiwa hukum. Hakim berhak menggunakan buku itu sebagai bukti untuk kepentingan pihak manapun.</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14400" y="2438400"/>
            <a:ext cx="7772400" cy="3733800"/>
          </a:xfrm>
        </p:spPr>
        <p:txBody>
          <a:bodyPr/>
          <a:lstStyle/>
          <a:p>
            <a:pPr algn="just">
              <a:lnSpc>
                <a:spcPct val="90000"/>
              </a:lnSpc>
            </a:pPr>
            <a:r>
              <a:rPr lang="sv-SE" sz="2000"/>
              <a:t>Dalam dunia perdagangan dikenal bermacam-macam perseroan yang lahir karena usaha beberapa orang untuk bersama-sama melakukan tindakan atau perbuatan dalam lapangan perdagangan. </a:t>
            </a:r>
            <a:r>
              <a:rPr lang="en-US" sz="2000"/>
              <a:t>Macam-macam persekutuan dagang yang dikenal dalam KUHD adalah:</a:t>
            </a:r>
          </a:p>
          <a:p>
            <a:pPr algn="just">
              <a:lnSpc>
                <a:spcPct val="90000"/>
              </a:lnSpc>
            </a:pPr>
            <a:r>
              <a:rPr lang="en-US" sz="2000"/>
              <a:t>Persekutuan Perdata (rekanan / </a:t>
            </a:r>
            <a:r>
              <a:rPr lang="en-US" sz="2000" i="1"/>
              <a:t>maatschap</a:t>
            </a:r>
            <a:r>
              <a:rPr lang="en-US" sz="2000"/>
              <a:t>).</a:t>
            </a:r>
          </a:p>
          <a:p>
            <a:pPr algn="just">
              <a:lnSpc>
                <a:spcPct val="90000"/>
              </a:lnSpc>
            </a:pPr>
            <a:r>
              <a:rPr lang="en-US" sz="2000"/>
              <a:t>Perseroan Komanditer (</a:t>
            </a:r>
            <a:r>
              <a:rPr lang="en-US" sz="2000" i="1"/>
              <a:t>Commanditaire Vennootschap</a:t>
            </a:r>
            <a:r>
              <a:rPr lang="en-US" sz="2000"/>
              <a:t>)</a:t>
            </a:r>
          </a:p>
          <a:p>
            <a:pPr algn="just">
              <a:lnSpc>
                <a:spcPct val="90000"/>
              </a:lnSpc>
            </a:pPr>
            <a:r>
              <a:rPr lang="en-US" sz="2000"/>
              <a:t>Firma</a:t>
            </a:r>
          </a:p>
          <a:p>
            <a:pPr algn="just">
              <a:lnSpc>
                <a:spcPct val="90000"/>
              </a:lnSpc>
            </a:pPr>
            <a:r>
              <a:rPr lang="en-US" sz="2000"/>
              <a:t>Perseroan Terbatas (PT)</a:t>
            </a:r>
          </a:p>
          <a:p>
            <a:pPr algn="just">
              <a:lnSpc>
                <a:spcPct val="90000"/>
              </a:lnSpc>
            </a:pPr>
            <a:r>
              <a:rPr lang="en-US" sz="2000"/>
              <a:t>Koperasi.</a:t>
            </a:r>
          </a:p>
        </p:txBody>
      </p:sp>
      <p:sp>
        <p:nvSpPr>
          <p:cNvPr id="10242" name="AutoShape 2"/>
          <p:cNvSpPr>
            <a:spLocks noGrp="1" noChangeArrowheads="1"/>
          </p:cNvSpPr>
          <p:nvPr>
            <p:ph type="title"/>
          </p:nvPr>
        </p:nvSpPr>
        <p:spPr/>
        <p:txBody>
          <a:bodyPr/>
          <a:lstStyle/>
          <a:p>
            <a:r>
              <a:rPr lang="en-US" sz="3000"/>
              <a:t>MACAM-MACAM PERSEKUTUAN DAGANG</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TotalTime>
  <Words>780</Words>
  <Application>Microsoft Office PowerPoint</Application>
  <PresentationFormat>On-screen Show (4:3)</PresentationFormat>
  <Paragraphs>54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Hukum Dagang</vt:lpstr>
      <vt:lpstr>Tujuan Instruksional Umum</vt:lpstr>
      <vt:lpstr>Tujuan Instruksional Khusus</vt:lpstr>
      <vt:lpstr>PENGERTIAN PERDAGANGAN</vt:lpstr>
      <vt:lpstr>SUMBER HUKUM DAGANG</vt:lpstr>
      <vt:lpstr>SEJARAH HUKUM DAGANG</vt:lpstr>
      <vt:lpstr>Slide 7</vt:lpstr>
      <vt:lpstr>Slide 8</vt:lpstr>
      <vt:lpstr>MACAM-MACAM PERSEKUTUAN DAGANG</vt:lpstr>
      <vt:lpstr>PERANTARA PERUSAHAAN </vt:lpstr>
      <vt:lpstr>BEDA MAKELAR DENGAN KOMISIONER:</vt:lpstr>
      <vt:lpstr>Slide 12</vt:lpstr>
      <vt:lpstr>Slide 13</vt:lpstr>
      <vt:lpstr>DASAR PERTANGGUNGAN</vt:lpstr>
      <vt:lpstr>Slide 15</vt:lpstr>
      <vt:lpstr>Slide 16</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Dagang</dc:title>
  <dc:creator> </dc:creator>
  <cp:lastModifiedBy> </cp:lastModifiedBy>
  <cp:revision>1</cp:revision>
  <dcterms:created xsi:type="dcterms:W3CDTF">2012-10-02T10:05:36Z</dcterms:created>
  <dcterms:modified xsi:type="dcterms:W3CDTF">2012-10-02T10:07:59Z</dcterms:modified>
</cp:coreProperties>
</file>