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3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D29E41-10EB-4AAA-8089-017CF9406708}" type="datetimeFigureOut">
              <a:rPr lang="en-US" smtClean="0"/>
              <a:t>10/2/2012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E505C06-024D-4676-A850-A9D455CAC4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505C06-024D-4676-A850-A9D455CAC4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505C06-024D-4676-A850-A9D455CAC4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505C06-024D-4676-A850-A9D455CAC48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505C06-024D-4676-A850-A9D455CAC48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505C06-024D-4676-A850-A9D455CAC48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505C06-024D-4676-A850-A9D455CAC4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505C06-024D-4676-A850-A9D455CAC48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D29E41-10EB-4AAA-8089-017CF9406708}" type="datetimeFigureOut">
              <a:rPr lang="en-US" smtClean="0"/>
              <a:t>10/2/2012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505C06-024D-4676-A850-A9D455CAC4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D29E41-10EB-4AAA-8089-017CF9406708}" type="datetimeFigureOut">
              <a:rPr lang="en-US" smtClean="0"/>
              <a:t>10/2/2012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505C06-024D-4676-A850-A9D455CAC4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D29E41-10EB-4AAA-8089-017CF9406708}" type="datetimeFigureOut">
              <a:rPr lang="en-US" smtClean="0"/>
              <a:t>10/2/2012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E505C06-024D-4676-A850-A9D455CAC48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D29E41-10EB-4AAA-8089-017CF9406708}" type="datetimeFigureOut">
              <a:rPr lang="en-US" smtClean="0"/>
              <a:t>10/2/2012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505C06-024D-4676-A850-A9D455CAC4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ctrTitle"/>
          </p:nvPr>
        </p:nvSpPr>
        <p:spPr/>
        <p:txBody>
          <a:bodyPr/>
          <a:lstStyle/>
          <a:p>
            <a:r>
              <a:rPr lang="en-US" sz="4000"/>
              <a:t>HUKUM PAJAK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66800" y="2286000"/>
            <a:ext cx="7620000" cy="3840163"/>
          </a:xfrm>
        </p:spPr>
        <p:txBody>
          <a:bodyPr/>
          <a:lstStyle/>
          <a:p>
            <a:pPr marL="609600" indent="-609600" algn="just">
              <a:buFontTx/>
              <a:buAutoNum type="arabicPeriod" startAt="3"/>
            </a:pPr>
            <a:r>
              <a:rPr lang="sv-SE"/>
              <a:t>Pajak Lokal / Pajak Daerah</a:t>
            </a:r>
          </a:p>
          <a:p>
            <a:pPr marL="990600" lvl="1" indent="-533400" algn="just">
              <a:buFontTx/>
              <a:buNone/>
            </a:pPr>
            <a:r>
              <a:rPr lang="sv-SE" sz="2800"/>
              <a:t>-	pajak yang dipungut oleh daerah-daerah swatantra (propinsi, kabupaten, kota praja) untuk pembiayaan rumah tangga daerahnya masing-masing. Co: Pajak Reklame, Pajak Jalan, Pajak Tontonan, Pajak Pembangunan., dsb.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marL="609600" indent="-609600" algn="just">
              <a:buFontTx/>
              <a:buAutoNum type="arabicPeriod" startAt="4"/>
            </a:pPr>
            <a:r>
              <a:rPr lang="sv-SE"/>
              <a:t>Pajak Negara / Pusat</a:t>
            </a:r>
          </a:p>
          <a:p>
            <a:pPr marL="990600" lvl="1" indent="-533400" algn="just">
              <a:buFontTx/>
              <a:buNone/>
            </a:pPr>
            <a:r>
              <a:rPr lang="sv-SE" sz="2800"/>
              <a:t>-	pajak yang dipungut oleh Pemerintah Pusat. Penyelenggaraannya dilakukan oleh Inspeksi Pajak untuk pembiayaan rumah tangga umumnya.Co:Pajak Langsung</a:t>
            </a:r>
            <a:endParaRPr lang="en-US" sz="2800"/>
          </a:p>
          <a:p>
            <a:pPr marL="609600" indent="-60960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just"/>
            <a:r>
              <a:rPr lang="sv-SE"/>
              <a:t>Timbulnya kewajiban pajak jika dipenuhi dua syarat:</a:t>
            </a:r>
          </a:p>
          <a:p>
            <a:pPr lvl="1" algn="just">
              <a:buFontTx/>
              <a:buNone/>
            </a:pPr>
            <a:r>
              <a:rPr lang="sv-SE" sz="2800"/>
              <a:t>1.Kewajiban pajak subyektif, ialah kewajiban pajak yang melihat kepada orangnya. Pada umumnya semua orang baik manusia maupun badan usaha yang berdomisili di Indonesia memenuhi kewajiban pajak subyektif.</a:t>
            </a:r>
          </a:p>
        </p:txBody>
      </p:sp>
      <p:sp>
        <p:nvSpPr>
          <p:cNvPr id="9218" name="AutoShape 2"/>
          <p:cNvSpPr>
            <a:spLocks noGrp="1" noChangeArrowheads="1"/>
          </p:cNvSpPr>
          <p:nvPr>
            <p:ph type="title"/>
          </p:nvPr>
        </p:nvSpPr>
        <p:spPr/>
        <p:txBody>
          <a:bodyPr/>
          <a:lstStyle/>
          <a:p>
            <a:r>
              <a:rPr lang="en-US" sz="3000"/>
              <a:t>KEWAJIBAN PAJAK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762000" y="2362200"/>
            <a:ext cx="7924800" cy="3763963"/>
          </a:xfrm>
        </p:spPr>
        <p:txBody>
          <a:bodyPr>
            <a:normAutofit lnSpcReduction="10000"/>
          </a:bodyPr>
          <a:lstStyle/>
          <a:p>
            <a:pPr lvl="1" algn="just">
              <a:buFontTx/>
              <a:buNone/>
            </a:pPr>
            <a:r>
              <a:rPr lang="sv-SE" sz="2800"/>
              <a:t>2.Kewajiban pajak obyektif, ialah kewajiban pajak yang melihat pada hal-hal yang dapat dikenakan pajak. Seorang manusia atau badan hukum memenuhi kewajiban pajak obyektif ini jika mendapat penghasilan, mempunyai kekayaan atau memperoleh laba yang melebihi batas minimum kena pajak yang disebut dalam UU Pajak ybs.</a:t>
            </a:r>
            <a:endParaRPr lang="en-US" sz="2800"/>
          </a:p>
          <a:p>
            <a:pPr>
              <a:buFont typeface="Wingdings" pitchFamily="2" charset="2"/>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lgn="just"/>
            <a:r>
              <a:rPr lang="en-US"/>
              <a:t>Setiap wajib pajak mempunyai hak-hak antara lain:</a:t>
            </a:r>
          </a:p>
          <a:p>
            <a:pPr lvl="1" algn="just"/>
            <a:r>
              <a:rPr lang="en-US" sz="2800"/>
              <a:t>Mengajukan permintaan untuk membetulkan, mengurangkan, membebaskan ketetapan pajak dalam hal terdapat kesalahan tulis, kesalahan hitung atau kesalahan menentukan dasar penetapan pajak.</a:t>
            </a:r>
          </a:p>
        </p:txBody>
      </p:sp>
      <p:sp>
        <p:nvSpPr>
          <p:cNvPr id="10242" name="AutoShape 2"/>
          <p:cNvSpPr>
            <a:spLocks noGrp="1" noChangeArrowheads="1"/>
          </p:cNvSpPr>
          <p:nvPr>
            <p:ph type="title"/>
          </p:nvPr>
        </p:nvSpPr>
        <p:spPr/>
        <p:txBody>
          <a:bodyPr/>
          <a:lstStyle/>
          <a:p>
            <a:r>
              <a:rPr lang="en-US" sz="3000"/>
              <a:t>HAK-HAK WAJIB PAJAK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lvl="1" algn="just"/>
            <a:r>
              <a:rPr lang="en-US" sz="2800"/>
              <a:t>Mengajukan keberatan kepada Kepala Inpeksi Pajak / Dirjen Pajak bila wajib pajak keberatan terhadap ketetapan pajak yang harus diajukan dalam waktu 3 bulan setelah tanggal SKP.</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90600" y="2438400"/>
            <a:ext cx="7696200" cy="3687763"/>
          </a:xfrm>
        </p:spPr>
        <p:txBody>
          <a:bodyPr/>
          <a:lstStyle/>
          <a:p>
            <a:pPr marL="609600" indent="-609600"/>
            <a:r>
              <a:rPr lang="sv-SE"/>
              <a:t>Mengajukan banding kepada Majelis Pertimbangan Pajak apabila wajib pajak keberatan atas:</a:t>
            </a:r>
          </a:p>
          <a:p>
            <a:pPr marL="609600" indent="-609600"/>
            <a:r>
              <a:rPr lang="sv-SE"/>
              <a:t>Keputusan yang diambil oleh Kepala Inspeksi Pajak terhadap surat keberatannya.</a:t>
            </a:r>
          </a:p>
          <a:p>
            <a:pPr marL="609600" indent="-609600"/>
            <a:r>
              <a:rPr lang="sv-SE"/>
              <a:t>Surat tagihan susulan / kemudian yang dikeluarkan oleh kepala inspeksi pajak.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62000" y="1052736"/>
            <a:ext cx="7848600" cy="5195664"/>
          </a:xfrm>
        </p:spPr>
        <p:txBody>
          <a:bodyPr/>
          <a:lstStyle/>
          <a:p>
            <a:pPr algn="just">
              <a:lnSpc>
                <a:spcPct val="90000"/>
              </a:lnSpc>
            </a:pPr>
            <a:r>
              <a:rPr lang="sv-SE" dirty="0"/>
              <a:t>Meminta pengembalian pajak (restitusi), meminta pemindahbukuan setoran pajak ke setoran pajak lainnya atau setoran tahun berikutnya.</a:t>
            </a:r>
          </a:p>
          <a:p>
            <a:pPr algn="just">
              <a:lnSpc>
                <a:spcPct val="90000"/>
              </a:lnSpc>
            </a:pPr>
            <a:r>
              <a:rPr lang="sv-SE" dirty="0"/>
              <a:t>Wajib pajak dapat pula mengajukan gugatan perdata ataupun pidana kepada pengadilan negeri atas dasar perbuatan melanggar hukum, atau kepada PTUN atas dasar surat keputusan pejabat negara yang merugikan.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38200" y="1484784"/>
            <a:ext cx="7693025" cy="5068416"/>
          </a:xfrm>
        </p:spPr>
        <p:txBody>
          <a:bodyPr>
            <a:normAutofit/>
          </a:bodyPr>
          <a:lstStyle/>
          <a:p>
            <a:pPr marL="533400" indent="-533400">
              <a:buFont typeface="Wingdings" pitchFamily="2" charset="2"/>
              <a:buAutoNum type="arabicPeriod"/>
            </a:pPr>
            <a:r>
              <a:rPr lang="en-US" sz="2400" dirty="0" err="1"/>
              <a:t>Apa</a:t>
            </a:r>
            <a:r>
              <a:rPr lang="en-US" sz="2400" dirty="0"/>
              <a:t> yang </a:t>
            </a:r>
            <a:r>
              <a:rPr lang="en-US" sz="2400" dirty="0" err="1"/>
              <a:t>dimaksud</a:t>
            </a:r>
            <a:r>
              <a:rPr lang="en-US" sz="2400" dirty="0"/>
              <a:t> </a:t>
            </a:r>
            <a:r>
              <a:rPr lang="en-US" sz="2400" dirty="0" err="1"/>
              <a:t>dengan</a:t>
            </a:r>
            <a:r>
              <a:rPr lang="en-US" sz="2400" dirty="0"/>
              <a:t> </a:t>
            </a:r>
            <a:r>
              <a:rPr lang="en-US" sz="2400" dirty="0" err="1"/>
              <a:t>Pajak</a:t>
            </a:r>
            <a:r>
              <a:rPr lang="en-US" sz="2400" dirty="0"/>
              <a:t> </a:t>
            </a:r>
            <a:r>
              <a:rPr lang="en-US" sz="2400" dirty="0" err="1"/>
              <a:t>dan</a:t>
            </a:r>
            <a:r>
              <a:rPr lang="en-US" sz="2400" dirty="0"/>
              <a:t> </a:t>
            </a:r>
            <a:r>
              <a:rPr lang="en-US" sz="2400" dirty="0" err="1"/>
              <a:t>Hukum</a:t>
            </a:r>
            <a:r>
              <a:rPr lang="en-US" sz="2400" dirty="0"/>
              <a:t> </a:t>
            </a:r>
            <a:r>
              <a:rPr lang="en-US" sz="2400" dirty="0" err="1"/>
              <a:t>Pajak</a:t>
            </a:r>
            <a:r>
              <a:rPr lang="en-US" sz="2400" dirty="0"/>
              <a:t> !</a:t>
            </a:r>
          </a:p>
          <a:p>
            <a:pPr marL="533400" indent="-533400">
              <a:buFont typeface="Wingdings" pitchFamily="2" charset="2"/>
              <a:buAutoNum type="arabicPeriod"/>
            </a:pPr>
            <a:r>
              <a:rPr lang="en-US" sz="2400" dirty="0" err="1"/>
              <a:t>Sebutkan</a:t>
            </a:r>
            <a:r>
              <a:rPr lang="en-US" sz="2400" dirty="0"/>
              <a:t> </a:t>
            </a:r>
            <a:r>
              <a:rPr lang="en-US" sz="2400" dirty="0" err="1"/>
              <a:t>dan</a:t>
            </a:r>
            <a:r>
              <a:rPr lang="en-US" sz="2400" dirty="0"/>
              <a:t> </a:t>
            </a:r>
            <a:r>
              <a:rPr lang="en-US" sz="2400" dirty="0" err="1"/>
              <a:t>jelaskan</a:t>
            </a:r>
            <a:r>
              <a:rPr lang="en-US" sz="2400" dirty="0"/>
              <a:t> </a:t>
            </a:r>
            <a:r>
              <a:rPr lang="en-US" sz="2400" dirty="0" err="1"/>
              <a:t>istilah-istilah</a:t>
            </a:r>
            <a:r>
              <a:rPr lang="en-US" sz="2400" dirty="0"/>
              <a:t> </a:t>
            </a:r>
            <a:r>
              <a:rPr lang="en-US" sz="2400" dirty="0" err="1"/>
              <a:t>mengenai</a:t>
            </a:r>
            <a:r>
              <a:rPr lang="en-US" sz="2400" dirty="0"/>
              <a:t> </a:t>
            </a:r>
            <a:r>
              <a:rPr lang="en-US" sz="2400" dirty="0" err="1"/>
              <a:t>pajak</a:t>
            </a:r>
            <a:r>
              <a:rPr lang="en-US" sz="2400" dirty="0"/>
              <a:t> yang </a:t>
            </a:r>
            <a:r>
              <a:rPr lang="en-US" sz="2400" dirty="0" err="1"/>
              <a:t>Anda</a:t>
            </a:r>
            <a:r>
              <a:rPr lang="en-US" sz="2400" dirty="0"/>
              <a:t> </a:t>
            </a:r>
            <a:r>
              <a:rPr lang="en-US" sz="2400" dirty="0" err="1"/>
              <a:t>ketahui</a:t>
            </a:r>
            <a:r>
              <a:rPr lang="en-US" sz="2400" dirty="0"/>
              <a:t> 1</a:t>
            </a:r>
          </a:p>
          <a:p>
            <a:pPr marL="533400" indent="-533400">
              <a:buFont typeface="Wingdings" pitchFamily="2" charset="2"/>
              <a:buAutoNum type="arabicPeriod"/>
            </a:pPr>
            <a:r>
              <a:rPr lang="en-US" sz="2400" dirty="0" err="1"/>
              <a:t>Jelaskan</a:t>
            </a:r>
            <a:r>
              <a:rPr lang="en-US" sz="2400" dirty="0"/>
              <a:t> </a:t>
            </a:r>
            <a:r>
              <a:rPr lang="en-US" sz="2400" dirty="0" err="1"/>
              <a:t>perbedaan</a:t>
            </a:r>
            <a:r>
              <a:rPr lang="en-US" sz="2400" dirty="0"/>
              <a:t> </a:t>
            </a:r>
            <a:r>
              <a:rPr lang="en-US" sz="2400" dirty="0" err="1"/>
              <a:t>antara</a:t>
            </a:r>
            <a:r>
              <a:rPr lang="en-US" sz="2400" dirty="0"/>
              <a:t> </a:t>
            </a:r>
            <a:r>
              <a:rPr lang="en-US" sz="2400" dirty="0" err="1"/>
              <a:t>pajak</a:t>
            </a:r>
            <a:r>
              <a:rPr lang="en-US" sz="2400" dirty="0"/>
              <a:t> </a:t>
            </a:r>
            <a:r>
              <a:rPr lang="en-US" sz="2400" dirty="0" err="1"/>
              <a:t>langsung</a:t>
            </a:r>
            <a:r>
              <a:rPr lang="en-US" sz="2400" dirty="0"/>
              <a:t> </a:t>
            </a:r>
            <a:r>
              <a:rPr lang="en-US" sz="2400" dirty="0" err="1"/>
              <a:t>dengan</a:t>
            </a:r>
            <a:r>
              <a:rPr lang="en-US" sz="2400" dirty="0"/>
              <a:t> </a:t>
            </a:r>
            <a:r>
              <a:rPr lang="en-US" sz="2400" dirty="0" err="1"/>
              <a:t>pajak</a:t>
            </a:r>
            <a:r>
              <a:rPr lang="en-US" sz="2400" dirty="0"/>
              <a:t> </a:t>
            </a:r>
            <a:r>
              <a:rPr lang="en-US" sz="2400" dirty="0" err="1"/>
              <a:t>tidak</a:t>
            </a:r>
            <a:r>
              <a:rPr lang="en-US" sz="2400" dirty="0"/>
              <a:t> </a:t>
            </a:r>
            <a:r>
              <a:rPr lang="en-US" sz="2400" dirty="0" err="1"/>
              <a:t>langsung</a:t>
            </a:r>
            <a:r>
              <a:rPr lang="en-US" sz="2400" dirty="0"/>
              <a:t> !</a:t>
            </a:r>
          </a:p>
          <a:p>
            <a:pPr marL="533400" indent="-533400">
              <a:buFont typeface="Wingdings" pitchFamily="2" charset="2"/>
              <a:buAutoNum type="arabicPeriod"/>
            </a:pPr>
            <a:r>
              <a:rPr lang="en-US" sz="2400" dirty="0" err="1"/>
              <a:t>Sebutkan</a:t>
            </a:r>
            <a:r>
              <a:rPr lang="en-US" sz="2400" dirty="0"/>
              <a:t> </a:t>
            </a:r>
            <a:r>
              <a:rPr lang="en-US" sz="2400" dirty="0" err="1"/>
              <a:t>dan</a:t>
            </a:r>
            <a:r>
              <a:rPr lang="en-US" sz="2400" dirty="0"/>
              <a:t> </a:t>
            </a:r>
            <a:r>
              <a:rPr lang="en-US" sz="2400" dirty="0" err="1"/>
              <a:t>jelaskan</a:t>
            </a:r>
            <a:r>
              <a:rPr lang="en-US" sz="2400" dirty="0"/>
              <a:t> </a:t>
            </a:r>
            <a:r>
              <a:rPr lang="en-US" sz="2400" dirty="0" err="1"/>
              <a:t>syarat</a:t>
            </a:r>
            <a:r>
              <a:rPr lang="en-US" sz="2400" dirty="0"/>
              <a:t> agar </a:t>
            </a:r>
            <a:r>
              <a:rPr lang="en-US" sz="2400" dirty="0" err="1"/>
              <a:t>terpenuhinya</a:t>
            </a:r>
            <a:r>
              <a:rPr lang="en-US" sz="2400" dirty="0"/>
              <a:t> </a:t>
            </a:r>
            <a:r>
              <a:rPr lang="en-US" sz="2400" dirty="0" err="1"/>
              <a:t>kewajiban</a:t>
            </a:r>
            <a:r>
              <a:rPr lang="en-US" sz="2400" dirty="0"/>
              <a:t> </a:t>
            </a:r>
            <a:r>
              <a:rPr lang="en-US" sz="2400" dirty="0" err="1"/>
              <a:t>pajak</a:t>
            </a:r>
            <a:r>
              <a:rPr lang="en-US" sz="2400" dirty="0"/>
              <a:t> !</a:t>
            </a:r>
          </a:p>
          <a:p>
            <a:pPr marL="533400" indent="-533400">
              <a:buFont typeface="Wingdings" pitchFamily="2" charset="2"/>
              <a:buAutoNum type="arabicPeriod"/>
            </a:pPr>
            <a:r>
              <a:rPr lang="en-US" sz="2400" dirty="0" err="1"/>
              <a:t>Apa</a:t>
            </a:r>
            <a:r>
              <a:rPr lang="en-US" sz="2400" dirty="0"/>
              <a:t> </a:t>
            </a:r>
            <a:r>
              <a:rPr lang="en-US" sz="2400" dirty="0" err="1"/>
              <a:t>saja</a:t>
            </a:r>
            <a:r>
              <a:rPr lang="en-US" sz="2400" dirty="0"/>
              <a:t> </a:t>
            </a:r>
            <a:r>
              <a:rPr lang="en-US" sz="2400" dirty="0" err="1"/>
              <a:t>hak-hak</a:t>
            </a:r>
            <a:r>
              <a:rPr lang="en-US" sz="2400" dirty="0"/>
              <a:t> yang </a:t>
            </a:r>
            <a:r>
              <a:rPr lang="en-US" sz="2400" dirty="0" err="1"/>
              <a:t>terdapat</a:t>
            </a:r>
            <a:r>
              <a:rPr lang="en-US" sz="2400" dirty="0"/>
              <a:t> </a:t>
            </a:r>
            <a:r>
              <a:rPr lang="en-US" sz="2400" dirty="0" err="1"/>
              <a:t>pada</a:t>
            </a:r>
            <a:r>
              <a:rPr lang="en-US" sz="2400" dirty="0"/>
              <a:t> </a:t>
            </a:r>
            <a:r>
              <a:rPr lang="en-US" sz="2400" dirty="0" err="1"/>
              <a:t>pengemban</a:t>
            </a:r>
            <a:r>
              <a:rPr lang="en-US" sz="2400" dirty="0"/>
              <a:t> </a:t>
            </a:r>
            <a:r>
              <a:rPr lang="en-US" sz="2400" dirty="0" err="1"/>
              <a:t>wajib</a:t>
            </a:r>
            <a:r>
              <a:rPr lang="en-US" sz="2400" dirty="0"/>
              <a:t> </a:t>
            </a:r>
            <a:r>
              <a:rPr lang="en-US" sz="2400" dirty="0" err="1"/>
              <a:t>pajak</a:t>
            </a:r>
            <a:r>
              <a:rPr lang="en-US" sz="2400" dirty="0"/>
              <a:t> ! </a:t>
            </a:r>
            <a:r>
              <a:rPr lang="en-US" sz="2400" dirty="0" err="1"/>
              <a:t>Jelaskan</a:t>
            </a:r>
            <a:r>
              <a:rPr lang="en-US" sz="2400" dirty="0"/>
              <a:t> </a:t>
            </a:r>
            <a:r>
              <a:rPr lang="en-US" sz="2400" dirty="0" err="1"/>
              <a:t>jawaban</a:t>
            </a:r>
            <a:r>
              <a:rPr lang="en-US" sz="2400" dirty="0"/>
              <a:t> </a:t>
            </a:r>
            <a:r>
              <a:rPr lang="en-US" sz="2400" dirty="0" err="1"/>
              <a:t>Anda</a:t>
            </a:r>
            <a:r>
              <a:rPr lang="en-US" sz="2400" dirty="0"/>
              <a:t> </a:t>
            </a:r>
            <a:r>
              <a:rPr lang="en-US" sz="2400" dirty="0" err="1"/>
              <a:t>secara</a:t>
            </a:r>
            <a:r>
              <a:rPr lang="en-US" sz="2400" dirty="0"/>
              <a:t> </a:t>
            </a:r>
            <a:r>
              <a:rPr lang="en-US" sz="2400" dirty="0" err="1"/>
              <a:t>rinci</a:t>
            </a:r>
            <a:r>
              <a:rPr lang="en-US" sz="2400" dirty="0"/>
              <a:t> !</a:t>
            </a:r>
          </a:p>
        </p:txBody>
      </p:sp>
      <p:sp>
        <p:nvSpPr>
          <p:cNvPr id="25602" name="AutoShape 2"/>
          <p:cNvSpPr>
            <a:spLocks noGrp="1" noChangeArrowheads="1"/>
          </p:cNvSpPr>
          <p:nvPr>
            <p:ph type="title"/>
          </p:nvPr>
        </p:nvSpPr>
        <p:spPr/>
        <p:txBody>
          <a:bodyPr/>
          <a:lstStyle/>
          <a:p>
            <a:r>
              <a:rPr lang="en-US"/>
              <a:t>Kuis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sz="3000"/>
              <a:t>Dengan mempelajari materi ini diharapkan mahasiswa dapat memahami garis besar tentang pajak dan latar belakang, ruang lingkup, struktur serta permasalahan dalam Hukum Pajak.</a:t>
            </a:r>
          </a:p>
        </p:txBody>
      </p:sp>
      <p:sp>
        <p:nvSpPr>
          <p:cNvPr id="23554" name="AutoShape 2"/>
          <p:cNvSpPr>
            <a:spLocks noGrp="1" noChangeArrowheads="1"/>
          </p:cNvSpPr>
          <p:nvPr>
            <p:ph type="title"/>
          </p:nvPr>
        </p:nvSpPr>
        <p:spPr/>
        <p:txBody>
          <a:bodyPr/>
          <a:lstStyle/>
          <a:p>
            <a:r>
              <a:rPr lang="en-US"/>
              <a:t>Tujuan instruksional Umum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a:t>Pengertian Pajak dan Hukum Pajak;</a:t>
            </a:r>
          </a:p>
          <a:p>
            <a:r>
              <a:rPr lang="en-US"/>
              <a:t>Istilah-Istilah dalam Perpajakan;</a:t>
            </a:r>
          </a:p>
          <a:p>
            <a:r>
              <a:rPr lang="en-US"/>
              <a:t>Penggolongan pajak; dan</a:t>
            </a:r>
          </a:p>
          <a:p>
            <a:r>
              <a:rPr lang="en-US"/>
              <a:t>Kewajiban pajak maupun hak-hak wajib pajak.</a:t>
            </a:r>
          </a:p>
          <a:p>
            <a:endParaRPr lang="en-US"/>
          </a:p>
          <a:p>
            <a:endParaRPr lang="en-US"/>
          </a:p>
        </p:txBody>
      </p:sp>
      <p:sp>
        <p:nvSpPr>
          <p:cNvPr id="24578" name="AutoShape 2"/>
          <p:cNvSpPr>
            <a:spLocks noGrp="1" noChangeArrowheads="1"/>
          </p:cNvSpPr>
          <p:nvPr>
            <p:ph type="title"/>
          </p:nvPr>
        </p:nvSpPr>
        <p:spPr/>
        <p:txBody>
          <a:bodyPr/>
          <a:lstStyle/>
          <a:p>
            <a:r>
              <a:rPr lang="en-US"/>
              <a:t>Tujuan Instruksional Khusus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gn="just"/>
            <a:r>
              <a:rPr lang="sv-SE"/>
              <a:t>Pajak ialah iuran kepada negara yang terhutang oleh yang wajib membayarnya (wajib pajak) berdasarkan undang-undang dengan tidak mendapat prestasi (balas jasa) kembali yang langsung.</a:t>
            </a:r>
            <a:endParaRPr lang="en-US"/>
          </a:p>
        </p:txBody>
      </p:sp>
      <p:sp>
        <p:nvSpPr>
          <p:cNvPr id="4098" name="AutoShape 2"/>
          <p:cNvSpPr>
            <a:spLocks noGrp="1" noChangeArrowheads="1"/>
          </p:cNvSpPr>
          <p:nvPr>
            <p:ph type="title"/>
          </p:nvPr>
        </p:nvSpPr>
        <p:spPr/>
        <p:txBody>
          <a:bodyPr/>
          <a:lstStyle/>
          <a:p>
            <a:r>
              <a:rPr lang="en-US" sz="3000"/>
              <a:t>PENGERTIAN PAJAK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algn="just"/>
            <a:r>
              <a:rPr lang="sv-SE"/>
              <a:t>Guna pajak ialah untuk membiayai pengeluaran-pengeluaran umum sehubungan dengan tugas negara untuk menyelenggarakan pemerintahan dan kesejahteraan rakyat.</a:t>
            </a:r>
          </a:p>
        </p:txBody>
      </p:sp>
      <p:sp>
        <p:nvSpPr>
          <p:cNvPr id="5122" name="AutoShape 2"/>
          <p:cNvSpPr>
            <a:spLocks noGrp="1" noChangeArrowheads="1"/>
          </p:cNvSpPr>
          <p:nvPr>
            <p:ph type="title"/>
          </p:nvPr>
        </p:nvSpPr>
        <p:spPr/>
        <p:txBody>
          <a:bodyPr/>
          <a:lstStyle/>
          <a:p>
            <a:r>
              <a:rPr lang="en-US" sz="3000"/>
              <a:t>ISTILAH-ISTILAH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762000" y="2438400"/>
            <a:ext cx="7924800" cy="3687763"/>
          </a:xfrm>
        </p:spPr>
        <p:txBody>
          <a:bodyPr/>
          <a:lstStyle/>
          <a:p>
            <a:pPr algn="just"/>
            <a:r>
              <a:rPr lang="sv-SE"/>
              <a:t>Retribusi adalah pembayaran yang ditujukan semata-mata oleh si pembayar untuk memperoleh suatu prestasi tertentu dari pemerintah, misalnya pembayaran karena pemberian suatu izin oleh pemerintah.</a:t>
            </a:r>
            <a:endParaRPr lang="en-US"/>
          </a:p>
          <a:p>
            <a:pPr>
              <a:buFont typeface="Wingdings" pitchFamily="2" charset="2"/>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algn="just"/>
            <a:r>
              <a:rPr lang="sv-SE"/>
              <a:t>Hukum Pajak adalah himpunan peraturan-peraturan yang mengatur hubungan antara Pemerintah dan wajib pajak dan antara lain mengatur siapa-siapa dan dalam hal apa dikenakan pajak, timbulnya kewajiban pajak, cara pemungutan, dan lain sebagainya.</a:t>
            </a:r>
            <a:endParaRPr lang="en-US"/>
          </a:p>
        </p:txBody>
      </p:sp>
      <p:sp>
        <p:nvSpPr>
          <p:cNvPr id="6146" name="AutoShape 2"/>
          <p:cNvSpPr>
            <a:spLocks noGrp="1" noChangeArrowheads="1"/>
          </p:cNvSpPr>
          <p:nvPr>
            <p:ph type="title"/>
          </p:nvPr>
        </p:nvSpPr>
        <p:spPr/>
        <p:txBody>
          <a:bodyPr/>
          <a:lstStyle/>
          <a:p>
            <a:r>
              <a:rPr lang="en-US" sz="3000"/>
              <a:t>PENGERTIAN HUKUM PAJAK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609600" indent="-609600" algn="just">
              <a:buFont typeface="Wingdings" pitchFamily="2" charset="2"/>
              <a:buNone/>
            </a:pPr>
            <a:r>
              <a:rPr lang="en-US"/>
              <a:t>1.	Pajak Langsung.</a:t>
            </a:r>
          </a:p>
          <a:p>
            <a:pPr marL="990600" lvl="1" indent="-533400" algn="just"/>
            <a:r>
              <a:rPr lang="en-US" sz="2800"/>
              <a:t>Pajak yang harus dipikul sendiri oleh wajib pajak dan tidak dilimpahkan kepada orang lain. </a:t>
            </a:r>
            <a:r>
              <a:rPr lang="sv-SE" sz="2800"/>
              <a:t>Contoh: Pajak Pendapatan, Pajak Perseroan, Pajak Kekayaan, Pajak Deviden dan Pajak Rumah Tangga.</a:t>
            </a:r>
            <a:endParaRPr lang="en-US" sz="2800"/>
          </a:p>
        </p:txBody>
      </p:sp>
      <p:sp>
        <p:nvSpPr>
          <p:cNvPr id="7170" name="AutoShape 2"/>
          <p:cNvSpPr>
            <a:spLocks noGrp="1" noChangeArrowheads="1"/>
          </p:cNvSpPr>
          <p:nvPr>
            <p:ph type="title"/>
          </p:nvPr>
        </p:nvSpPr>
        <p:spPr/>
        <p:txBody>
          <a:bodyPr/>
          <a:lstStyle/>
          <a:p>
            <a:r>
              <a:rPr lang="en-US" sz="3000"/>
              <a:t>PENGGOLONGAN PAJAK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90600" y="1412776"/>
            <a:ext cx="7696200" cy="4713387"/>
          </a:xfrm>
        </p:spPr>
        <p:txBody>
          <a:bodyPr/>
          <a:lstStyle/>
          <a:p>
            <a:pPr algn="just">
              <a:buFont typeface="Wingdings" pitchFamily="2" charset="2"/>
              <a:buNone/>
            </a:pPr>
            <a:r>
              <a:rPr lang="en-US" dirty="0"/>
              <a:t>2.	</a:t>
            </a:r>
            <a:r>
              <a:rPr lang="en-US" dirty="0" err="1" smtClean="0"/>
              <a:t>Pajak</a:t>
            </a:r>
            <a:r>
              <a:rPr lang="en-US" dirty="0" smtClean="0"/>
              <a:t> </a:t>
            </a:r>
            <a:r>
              <a:rPr lang="en-US" dirty="0" err="1"/>
              <a:t>Tidak</a:t>
            </a:r>
            <a:r>
              <a:rPr lang="en-US" dirty="0"/>
              <a:t> </a:t>
            </a:r>
            <a:r>
              <a:rPr lang="en-US" dirty="0" err="1"/>
              <a:t>Langsung</a:t>
            </a:r>
            <a:r>
              <a:rPr lang="en-US" dirty="0"/>
              <a:t>.</a:t>
            </a:r>
          </a:p>
          <a:p>
            <a:pPr lvl="2" algn="just">
              <a:buFont typeface="Wingdings" pitchFamily="2" charset="2"/>
              <a:buNone/>
            </a:pPr>
            <a:r>
              <a:rPr lang="sv-SE" sz="2800" dirty="0"/>
              <a:t>-	Pajak yang pada akhirnya dapat menaikkan harga, karena akhirnya ditanggung oleh pembeli. Contoh: Pajak Penjualan, Bea Balik Nama, Bea Materai, dll.</a:t>
            </a:r>
            <a:endParaRPr lang="en-US" sz="2800" dirty="0"/>
          </a:p>
          <a:p>
            <a:pPr algn="just">
              <a:buFont typeface="Wingdings" pitchFamily="2" charset="2"/>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TotalTime>
  <Words>478</Words>
  <Application>Microsoft Office PowerPoint</Application>
  <PresentationFormat>On-screen Show (4:3)</PresentationFormat>
  <Paragraphs>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HUKUM PAJAK</vt:lpstr>
      <vt:lpstr>Tujuan instruksional Umum</vt:lpstr>
      <vt:lpstr>Tujuan Instruksional Khusus</vt:lpstr>
      <vt:lpstr>PENGERTIAN PAJAK</vt:lpstr>
      <vt:lpstr>ISTILAH-ISTILAH</vt:lpstr>
      <vt:lpstr>Slide 6</vt:lpstr>
      <vt:lpstr>PENGERTIAN HUKUM PAJAK</vt:lpstr>
      <vt:lpstr>PENGGOLONGAN PAJAK</vt:lpstr>
      <vt:lpstr>Slide 9</vt:lpstr>
      <vt:lpstr>Slide 10</vt:lpstr>
      <vt:lpstr>Slide 11</vt:lpstr>
      <vt:lpstr>KEWAJIBAN PAJAK</vt:lpstr>
      <vt:lpstr>Slide 13</vt:lpstr>
      <vt:lpstr>HAK-HAK WAJIB PAJAK</vt:lpstr>
      <vt:lpstr>Slide 15</vt:lpstr>
      <vt:lpstr>Slide 16</vt:lpstr>
      <vt:lpstr>Slide 17</vt:lpstr>
      <vt:lpstr>Kuis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PAJAK</dc:title>
  <dc:creator> </dc:creator>
  <cp:lastModifiedBy> </cp:lastModifiedBy>
  <cp:revision>1</cp:revision>
  <dcterms:created xsi:type="dcterms:W3CDTF">2012-10-02T09:59:28Z</dcterms:created>
  <dcterms:modified xsi:type="dcterms:W3CDTF">2012-10-02T10:01:48Z</dcterms:modified>
</cp:coreProperties>
</file>