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30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71E20BA-CCEB-4182-A9D7-ABCF271E8A7B}" type="datetimeFigureOut">
              <a:rPr lang="en-US" smtClean="0"/>
              <a:t>10/2/2012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F33AB7A-F5D5-452F-BB99-26D9A5AB50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1E20BA-CCEB-4182-A9D7-ABCF271E8A7B}" type="datetimeFigureOut">
              <a:rPr lang="en-US" smtClean="0"/>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33AB7A-F5D5-452F-BB99-26D9A5AB50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1E20BA-CCEB-4182-A9D7-ABCF271E8A7B}" type="datetimeFigureOut">
              <a:rPr lang="en-US" smtClean="0"/>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33AB7A-F5D5-452F-BB99-26D9A5AB50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1E20BA-CCEB-4182-A9D7-ABCF271E8A7B}" type="datetimeFigureOut">
              <a:rPr lang="en-US" smtClean="0"/>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33AB7A-F5D5-452F-BB99-26D9A5AB50C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71E20BA-CCEB-4182-A9D7-ABCF271E8A7B}" type="datetimeFigureOut">
              <a:rPr lang="en-US" smtClean="0"/>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33AB7A-F5D5-452F-BB99-26D9A5AB50C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1E20BA-CCEB-4182-A9D7-ABCF271E8A7B}" type="datetimeFigureOut">
              <a:rPr lang="en-US" smtClean="0"/>
              <a:t>10/2/2012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F33AB7A-F5D5-452F-BB99-26D9A5AB50C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71E20BA-CCEB-4182-A9D7-ABCF271E8A7B}" type="datetimeFigureOut">
              <a:rPr lang="en-US" smtClean="0"/>
              <a:t>10/2/2012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F33AB7A-F5D5-452F-BB99-26D9A5AB50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71E20BA-CCEB-4182-A9D7-ABCF271E8A7B}" type="datetimeFigureOut">
              <a:rPr lang="en-US" smtClean="0"/>
              <a:t>10/2/2012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F33AB7A-F5D5-452F-BB99-26D9A5AB50C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71E20BA-CCEB-4182-A9D7-ABCF271E8A7B}" type="datetimeFigureOut">
              <a:rPr lang="en-US" smtClean="0"/>
              <a:t>10/2/2012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F33AB7A-F5D5-452F-BB99-26D9A5AB50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71E20BA-CCEB-4182-A9D7-ABCF271E8A7B}" type="datetimeFigureOut">
              <a:rPr lang="en-US" smtClean="0"/>
              <a:t>10/2/2012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F33AB7A-F5D5-452F-BB99-26D9A5AB50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71E20BA-CCEB-4182-A9D7-ABCF271E8A7B}" type="datetimeFigureOut">
              <a:rPr lang="en-US" smtClean="0"/>
              <a:t>10/2/2012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F33AB7A-F5D5-452F-BB99-26D9A5AB50C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1E20BA-CCEB-4182-A9D7-ABCF271E8A7B}" type="datetimeFigureOut">
              <a:rPr lang="en-US" smtClean="0"/>
              <a:t>10/2/2012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F33AB7A-F5D5-452F-BB99-26D9A5AB50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ctrTitle"/>
          </p:nvPr>
        </p:nvSpPr>
        <p:spPr/>
        <p:txBody>
          <a:bodyPr/>
          <a:lstStyle/>
          <a:p>
            <a:r>
              <a:rPr lang="en-US" sz="4000"/>
              <a:t>HUKUM PERBURUHAN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838200" y="2362200"/>
            <a:ext cx="8077200" cy="3733800"/>
          </a:xfrm>
        </p:spPr>
        <p:txBody>
          <a:bodyPr/>
          <a:lstStyle/>
          <a:p>
            <a:pPr marL="990600" lvl="1" indent="-533400" algn="just">
              <a:lnSpc>
                <a:spcPct val="90000"/>
              </a:lnSpc>
              <a:buFontTx/>
              <a:buAutoNum type="alphaLcPeriod" startAt="4"/>
            </a:pPr>
            <a:r>
              <a:rPr lang="en-US" sz="2800" dirty="0" err="1"/>
              <a:t>Peraturan</a:t>
            </a:r>
            <a:r>
              <a:rPr lang="en-US" sz="2800" dirty="0"/>
              <a:t> </a:t>
            </a:r>
            <a:r>
              <a:rPr lang="en-US" sz="2800" dirty="0" err="1"/>
              <a:t>tentang</a:t>
            </a:r>
            <a:r>
              <a:rPr lang="en-US" sz="2800" dirty="0"/>
              <a:t> </a:t>
            </a:r>
            <a:r>
              <a:rPr lang="en-US" sz="2800" dirty="0" err="1"/>
              <a:t>serikat</a:t>
            </a:r>
            <a:r>
              <a:rPr lang="en-US" sz="2800" dirty="0"/>
              <a:t> </a:t>
            </a:r>
            <a:r>
              <a:rPr lang="en-US" sz="2800" dirty="0" err="1"/>
              <a:t>pekerja</a:t>
            </a:r>
            <a:r>
              <a:rPr lang="en-US" sz="2800" dirty="0"/>
              <a:t>;</a:t>
            </a:r>
          </a:p>
          <a:p>
            <a:pPr marL="990600" lvl="1" indent="-533400" algn="just">
              <a:lnSpc>
                <a:spcPct val="90000"/>
              </a:lnSpc>
              <a:buFontTx/>
              <a:buAutoNum type="alphaLcPeriod" startAt="4"/>
            </a:pPr>
            <a:r>
              <a:rPr lang="en-US" sz="2800" dirty="0" err="1"/>
              <a:t>Peraturan-peraturan</a:t>
            </a:r>
            <a:r>
              <a:rPr lang="en-US" sz="2800" dirty="0"/>
              <a:t> </a:t>
            </a:r>
            <a:r>
              <a:rPr lang="en-US" sz="2800" dirty="0" err="1"/>
              <a:t>tentang</a:t>
            </a:r>
            <a:r>
              <a:rPr lang="en-US" sz="2800" dirty="0"/>
              <a:t> :</a:t>
            </a:r>
          </a:p>
          <a:p>
            <a:pPr marL="1371600" lvl="2" indent="-457200" algn="just">
              <a:lnSpc>
                <a:spcPct val="90000"/>
              </a:lnSpc>
            </a:pPr>
            <a:r>
              <a:rPr lang="en-US" sz="2800" dirty="0" err="1"/>
              <a:t>Kesehatan</a:t>
            </a:r>
            <a:r>
              <a:rPr lang="en-US" sz="2800" dirty="0"/>
              <a:t> </a:t>
            </a:r>
            <a:r>
              <a:rPr lang="en-US" sz="2800" dirty="0" err="1"/>
              <a:t>kerja</a:t>
            </a:r>
            <a:endParaRPr lang="en-US" sz="2800" dirty="0"/>
          </a:p>
          <a:p>
            <a:pPr marL="1371600" lvl="2" indent="-457200" algn="just">
              <a:lnSpc>
                <a:spcPct val="90000"/>
              </a:lnSpc>
            </a:pPr>
            <a:r>
              <a:rPr lang="en-US" sz="2800" dirty="0" err="1"/>
              <a:t>Keamanan</a:t>
            </a:r>
            <a:r>
              <a:rPr lang="en-US" sz="2800" dirty="0"/>
              <a:t> </a:t>
            </a:r>
            <a:r>
              <a:rPr lang="en-US" sz="2800" dirty="0" err="1"/>
              <a:t>kerja</a:t>
            </a:r>
            <a:endParaRPr lang="en-US" sz="2800" dirty="0"/>
          </a:p>
          <a:p>
            <a:pPr marL="1371600" lvl="2" indent="-457200" algn="just">
              <a:lnSpc>
                <a:spcPct val="90000"/>
              </a:lnSpc>
            </a:pPr>
            <a:r>
              <a:rPr lang="en-US" sz="2800" dirty="0" err="1"/>
              <a:t>Keselamatan</a:t>
            </a:r>
            <a:r>
              <a:rPr lang="en-US" sz="2800" dirty="0"/>
              <a:t> </a:t>
            </a:r>
            <a:r>
              <a:rPr lang="en-US" sz="2800" dirty="0" err="1"/>
              <a:t>kerja</a:t>
            </a:r>
            <a:endParaRPr lang="en-US" sz="2800" dirty="0"/>
          </a:p>
          <a:p>
            <a:pPr marL="990600" lvl="1" indent="-533400" algn="just">
              <a:lnSpc>
                <a:spcPct val="90000"/>
              </a:lnSpc>
              <a:buFontTx/>
              <a:buAutoNum type="alphaLcPeriod" startAt="4"/>
            </a:pPr>
            <a:r>
              <a:rPr lang="en-US" sz="2800" dirty="0" err="1"/>
              <a:t>Jaminan</a:t>
            </a:r>
            <a:r>
              <a:rPr lang="en-US" sz="2800" dirty="0"/>
              <a:t> </a:t>
            </a:r>
            <a:r>
              <a:rPr lang="en-US" sz="2800" dirty="0" err="1"/>
              <a:t>sosial</a:t>
            </a:r>
            <a:endParaRPr lang="en-US" sz="2800" dirty="0"/>
          </a:p>
          <a:p>
            <a:pPr marL="1371600" lvl="2" indent="-457200" algn="just">
              <a:lnSpc>
                <a:spcPct val="90000"/>
              </a:lnSpc>
              <a:buFont typeface="Wingdings" pitchFamily="2" charset="2"/>
              <a:buNone/>
            </a:pPr>
            <a:endParaRPr lang="en-US" sz="2800" dirty="0"/>
          </a:p>
          <a:p>
            <a:pPr marL="1371600" lvl="2" indent="-457200" algn="just">
              <a:lnSpc>
                <a:spcPct val="90000"/>
              </a:lnSpc>
              <a:buFont typeface="Wingdings" pitchFamily="2" charset="2"/>
              <a:buNone/>
            </a:pP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908720"/>
            <a:ext cx="8229600" cy="5720680"/>
          </a:xfrm>
        </p:spPr>
        <p:txBody>
          <a:bodyPr/>
          <a:lstStyle/>
          <a:p>
            <a:pPr marL="990600" lvl="1" indent="-533400" algn="just">
              <a:lnSpc>
                <a:spcPct val="90000"/>
              </a:lnSpc>
              <a:buFontTx/>
              <a:buNone/>
            </a:pPr>
            <a:r>
              <a:rPr lang="en-US" sz="2200" dirty="0"/>
              <a:t>g</a:t>
            </a:r>
            <a:r>
              <a:rPr lang="en-US" sz="1800" dirty="0"/>
              <a:t>.	</a:t>
            </a:r>
            <a:r>
              <a:rPr lang="en-US" sz="2200" dirty="0" err="1"/>
              <a:t>Pemutusan</a:t>
            </a:r>
            <a:r>
              <a:rPr lang="en-US" sz="2200" dirty="0"/>
              <a:t> </a:t>
            </a:r>
            <a:r>
              <a:rPr lang="en-US" sz="2200" dirty="0" err="1"/>
              <a:t>hubungan</a:t>
            </a:r>
            <a:r>
              <a:rPr lang="en-US" sz="2200" dirty="0"/>
              <a:t> </a:t>
            </a:r>
            <a:r>
              <a:rPr lang="en-US" sz="2200" dirty="0" err="1"/>
              <a:t>kerja</a:t>
            </a:r>
            <a:r>
              <a:rPr lang="en-US" sz="2200" dirty="0"/>
              <a:t> (PHK), </a:t>
            </a:r>
            <a:r>
              <a:rPr lang="en-US" sz="2200" dirty="0" err="1"/>
              <a:t>termasuk</a:t>
            </a:r>
            <a:r>
              <a:rPr lang="en-US" sz="2200" dirty="0"/>
              <a:t> </a:t>
            </a:r>
            <a:r>
              <a:rPr lang="en-US" sz="2200" dirty="0" err="1"/>
              <a:t>ketentuan</a:t>
            </a:r>
            <a:r>
              <a:rPr lang="en-US" sz="2200" dirty="0"/>
              <a:t> </a:t>
            </a:r>
            <a:r>
              <a:rPr lang="en-US" sz="2200" dirty="0" err="1"/>
              <a:t>tentang</a:t>
            </a:r>
            <a:r>
              <a:rPr lang="en-US" sz="2200" dirty="0"/>
              <a:t> :</a:t>
            </a:r>
          </a:p>
          <a:p>
            <a:pPr marL="1371600" lvl="2" indent="-457200" algn="just">
              <a:lnSpc>
                <a:spcPct val="90000"/>
              </a:lnSpc>
            </a:pPr>
            <a:r>
              <a:rPr lang="en-US" sz="2200" dirty="0" err="1"/>
              <a:t>Uang</a:t>
            </a:r>
            <a:r>
              <a:rPr lang="en-US" sz="2200" dirty="0"/>
              <a:t> </a:t>
            </a:r>
            <a:r>
              <a:rPr lang="en-US" sz="2200" dirty="0" err="1"/>
              <a:t>pesangon</a:t>
            </a:r>
            <a:endParaRPr lang="en-US" sz="2200" dirty="0"/>
          </a:p>
          <a:p>
            <a:pPr marL="1371600" lvl="2" indent="-457200" algn="just">
              <a:lnSpc>
                <a:spcPct val="90000"/>
              </a:lnSpc>
            </a:pPr>
            <a:r>
              <a:rPr lang="en-US" sz="2200" dirty="0" err="1"/>
              <a:t>Uang</a:t>
            </a:r>
            <a:r>
              <a:rPr lang="en-US" sz="2200" dirty="0"/>
              <a:t> </a:t>
            </a:r>
            <a:r>
              <a:rPr lang="en-US" sz="2200" dirty="0" err="1"/>
              <a:t>jasa</a:t>
            </a:r>
            <a:endParaRPr lang="en-US" sz="2200" dirty="0"/>
          </a:p>
          <a:p>
            <a:pPr marL="1371600" lvl="2" indent="-457200" algn="just">
              <a:lnSpc>
                <a:spcPct val="90000"/>
              </a:lnSpc>
            </a:pPr>
            <a:r>
              <a:rPr lang="en-US" sz="2200" dirty="0" err="1"/>
              <a:t>Ganti</a:t>
            </a:r>
            <a:r>
              <a:rPr lang="en-US" sz="2200" dirty="0"/>
              <a:t> </a:t>
            </a:r>
            <a:r>
              <a:rPr lang="en-US" sz="2200" dirty="0" err="1"/>
              <a:t>rugi</a:t>
            </a:r>
            <a:endParaRPr lang="en-US" sz="2200" dirty="0"/>
          </a:p>
          <a:p>
            <a:pPr marL="1371600" lvl="2" indent="-457200" algn="just">
              <a:lnSpc>
                <a:spcPct val="90000"/>
              </a:lnSpc>
            </a:pPr>
            <a:r>
              <a:rPr lang="en-US" sz="2200" dirty="0" err="1"/>
              <a:t>Pensiun</a:t>
            </a:r>
            <a:endParaRPr lang="en-US" sz="2200" dirty="0"/>
          </a:p>
          <a:p>
            <a:pPr marL="1371600" lvl="2" indent="-457200" algn="just">
              <a:lnSpc>
                <a:spcPct val="90000"/>
              </a:lnSpc>
            </a:pPr>
            <a:r>
              <a:rPr lang="en-US" sz="2200" dirty="0" err="1"/>
              <a:t>Dll</a:t>
            </a:r>
            <a:endParaRPr lang="en-US" sz="2200" dirty="0"/>
          </a:p>
          <a:p>
            <a:pPr marL="990600" lvl="1" indent="-533400" algn="just">
              <a:lnSpc>
                <a:spcPct val="90000"/>
              </a:lnSpc>
              <a:buFontTx/>
              <a:buNone/>
            </a:pPr>
            <a:r>
              <a:rPr lang="en-US" sz="2200" dirty="0"/>
              <a:t>h.	</a:t>
            </a:r>
            <a:r>
              <a:rPr lang="en-US" sz="2200" dirty="0" err="1"/>
              <a:t>Disamping</a:t>
            </a:r>
            <a:r>
              <a:rPr lang="en-US" sz="2200" dirty="0"/>
              <a:t> </a:t>
            </a:r>
            <a:r>
              <a:rPr lang="en-US" sz="2200" dirty="0" err="1"/>
              <a:t>peraturan-peraturan</a:t>
            </a:r>
            <a:r>
              <a:rPr lang="en-US" sz="2200" dirty="0"/>
              <a:t> </a:t>
            </a:r>
            <a:r>
              <a:rPr lang="en-US" sz="2200" dirty="0" err="1"/>
              <a:t>tersebut</a:t>
            </a:r>
            <a:r>
              <a:rPr lang="en-US" sz="2200" dirty="0"/>
              <a:t>, </a:t>
            </a:r>
            <a:r>
              <a:rPr lang="en-US" sz="2200" dirty="0" err="1"/>
              <a:t>berlaku</a:t>
            </a:r>
            <a:r>
              <a:rPr lang="en-US" sz="2200" dirty="0"/>
              <a:t> pula </a:t>
            </a:r>
            <a:r>
              <a:rPr lang="en-US" sz="2200" dirty="0" err="1"/>
              <a:t>konvensi-konvensi</a:t>
            </a:r>
            <a:r>
              <a:rPr lang="en-US" sz="2200" dirty="0"/>
              <a:t> ILO </a:t>
            </a:r>
            <a:r>
              <a:rPr lang="en-US" sz="2200" dirty="0" err="1"/>
              <a:t>dan</a:t>
            </a:r>
            <a:r>
              <a:rPr lang="en-US" sz="2200" dirty="0"/>
              <a:t> </a:t>
            </a:r>
            <a:r>
              <a:rPr lang="en-US" sz="2200" dirty="0" err="1"/>
              <a:t>konvensi</a:t>
            </a:r>
            <a:r>
              <a:rPr lang="en-US" sz="2200" dirty="0"/>
              <a:t> PBB </a:t>
            </a:r>
            <a:r>
              <a:rPr lang="en-US" sz="2200" dirty="0" err="1"/>
              <a:t>lainnya</a:t>
            </a:r>
            <a:r>
              <a:rPr lang="en-US" sz="2200" dirty="0"/>
              <a:t>, </a:t>
            </a:r>
            <a:r>
              <a:rPr lang="en-US" sz="2200" dirty="0" err="1"/>
              <a:t>seperti</a:t>
            </a:r>
            <a:r>
              <a:rPr lang="en-US" sz="2200" dirty="0"/>
              <a:t> </a:t>
            </a:r>
            <a:r>
              <a:rPr lang="en-US" sz="2200" dirty="0" err="1"/>
              <a:t>penghapusan</a:t>
            </a:r>
            <a:r>
              <a:rPr lang="en-US" sz="2200" dirty="0"/>
              <a:t> </a:t>
            </a:r>
            <a:r>
              <a:rPr lang="en-US" sz="2200" dirty="0" err="1"/>
              <a:t>segala</a:t>
            </a:r>
            <a:r>
              <a:rPr lang="en-US" sz="2200" dirty="0"/>
              <a:t> </a:t>
            </a:r>
            <a:r>
              <a:rPr lang="en-US" sz="2200" dirty="0" err="1"/>
              <a:t>bentuk</a:t>
            </a:r>
            <a:r>
              <a:rPr lang="en-US" sz="2200" dirty="0"/>
              <a:t> </a:t>
            </a:r>
            <a:r>
              <a:rPr lang="en-US" sz="2200" dirty="0" err="1"/>
              <a:t>diskriminasi</a:t>
            </a:r>
            <a:r>
              <a:rPr lang="en-US" sz="2200" dirty="0"/>
              <a:t> </a:t>
            </a:r>
            <a:r>
              <a:rPr lang="en-US" sz="2200" dirty="0" err="1"/>
              <a:t>terhadap</a:t>
            </a:r>
            <a:r>
              <a:rPr lang="en-US" sz="2200" dirty="0"/>
              <a:t> </a:t>
            </a:r>
            <a:r>
              <a:rPr lang="en-US" sz="2200" dirty="0" err="1"/>
              <a:t>wanita</a:t>
            </a:r>
            <a:r>
              <a:rPr lang="en-US" sz="2200" dirty="0"/>
              <a:t>, </a:t>
            </a:r>
            <a:r>
              <a:rPr lang="en-US" sz="2200" dirty="0" err="1"/>
              <a:t>deklarasi</a:t>
            </a:r>
            <a:r>
              <a:rPr lang="en-US" sz="2200" dirty="0"/>
              <a:t> </a:t>
            </a:r>
            <a:r>
              <a:rPr lang="en-US" sz="2200" dirty="0" err="1"/>
              <a:t>hak</a:t>
            </a:r>
            <a:r>
              <a:rPr lang="en-US" sz="2200" dirty="0"/>
              <a:t> </a:t>
            </a:r>
            <a:r>
              <a:rPr lang="en-US" sz="2200" dirty="0" err="1"/>
              <a:t>asasi</a:t>
            </a:r>
            <a:r>
              <a:rPr lang="en-US" sz="2200" dirty="0"/>
              <a:t> </a:t>
            </a:r>
            <a:r>
              <a:rPr lang="en-US" sz="2200" dirty="0" err="1"/>
              <a:t>manusia</a:t>
            </a:r>
            <a:r>
              <a:rPr lang="en-US" sz="2200" dirty="0"/>
              <a:t>, </a:t>
            </a:r>
            <a:r>
              <a:rPr lang="en-US" sz="2200" dirty="0" err="1"/>
              <a:t>deklarasi</a:t>
            </a:r>
            <a:r>
              <a:rPr lang="en-US" sz="2200" dirty="0"/>
              <a:t> anti </a:t>
            </a:r>
            <a:r>
              <a:rPr lang="en-US" sz="2200" dirty="0" err="1"/>
              <a:t>kekerasan</a:t>
            </a:r>
            <a:r>
              <a:rPr lang="en-US" sz="2200" dirty="0"/>
              <a:t>, </a:t>
            </a:r>
            <a:r>
              <a:rPr lang="en-US" sz="2200" dirty="0" err="1"/>
              <a:t>dll</a:t>
            </a: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r>
              <a:rPr lang="en-US"/>
              <a:t>Unsur-unsur hukum perburuhan:</a:t>
            </a:r>
            <a:endParaRPr lang="sv-SE"/>
          </a:p>
          <a:p>
            <a:pPr lvl="1"/>
            <a:r>
              <a:rPr lang="sv-SE"/>
              <a:t>Serangkaian peraturan yang tertulis dan tidak tertulis.</a:t>
            </a:r>
            <a:endParaRPr lang="en-US"/>
          </a:p>
          <a:p>
            <a:pPr lvl="1"/>
            <a:r>
              <a:rPr lang="en-US"/>
              <a:t>Peraturan mengenai suatu kejadian.</a:t>
            </a:r>
            <a:endParaRPr lang="sv-SE"/>
          </a:p>
          <a:p>
            <a:pPr lvl="1"/>
            <a:r>
              <a:rPr lang="sv-SE"/>
              <a:t>Adanya orang yang bekerja pada orang lain.</a:t>
            </a:r>
          </a:p>
          <a:p>
            <a:pPr lvl="1"/>
            <a:r>
              <a:rPr lang="sv-SE"/>
              <a:t>Adanya balas jasa yang berup</a:t>
            </a:r>
            <a:r>
              <a:rPr lang="en-US"/>
              <a:t>a upah.</a:t>
            </a:r>
          </a:p>
        </p:txBody>
      </p:sp>
      <p:sp>
        <p:nvSpPr>
          <p:cNvPr id="9218" name="AutoShape 2"/>
          <p:cNvSpPr>
            <a:spLocks noGrp="1" noChangeArrowheads="1"/>
          </p:cNvSpPr>
          <p:nvPr>
            <p:ph type="title"/>
          </p:nvPr>
        </p:nvSpPr>
        <p:spPr/>
        <p:txBody>
          <a:bodyPr/>
          <a:lstStyle/>
          <a:p>
            <a:r>
              <a:rPr lang="en-US" sz="3000"/>
              <a:t>UNSUR-UNSUR HUKUM PERBURUHAN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990600" y="2209800"/>
            <a:ext cx="7772400" cy="3886200"/>
          </a:xfrm>
        </p:spPr>
        <p:txBody>
          <a:bodyPr/>
          <a:lstStyle/>
          <a:p>
            <a:pPr algn="just"/>
            <a:r>
              <a:rPr lang="sv-SE"/>
              <a:t>Meskipun secara yuridis teknis pegawai negeri adalah juga buruh namun secara yuridis politis terhadap mereka tidak diperlakukan peraturan-peraturan tentang perburuhan, tetapi diadakan peraturan-peraturan tersendiri bagi mereka, diantaranya: UU No.8 tahun 1974 tentang Pokok-Pokok Kepegawaian.</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lstStyle/>
          <a:p>
            <a:pPr algn="just"/>
            <a:r>
              <a:rPr lang="sv-SE"/>
              <a:t>Tujuan pokok dari Hukum Perburuhan adalah pelaksanaan keadilan sosial dalam perburuhan dan pelaksanaan itu diselenggarakan dengan jalan melindungi buruh terhadap kekuasaan yang tidak terbatas dari pihak majikan.</a:t>
            </a:r>
            <a:endParaRPr lang="en-US"/>
          </a:p>
        </p:txBody>
      </p:sp>
      <p:sp>
        <p:nvSpPr>
          <p:cNvPr id="13314" name="AutoShape 2"/>
          <p:cNvSpPr>
            <a:spLocks noGrp="1" noChangeArrowheads="1"/>
          </p:cNvSpPr>
          <p:nvPr>
            <p:ph type="title"/>
          </p:nvPr>
        </p:nvSpPr>
        <p:spPr/>
        <p:txBody>
          <a:bodyPr/>
          <a:lstStyle/>
          <a:p>
            <a:r>
              <a:rPr lang="en-US" sz="3000"/>
              <a:t>TUJUAN POKOK HUKUM PERBURUHAN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838200" y="2362200"/>
            <a:ext cx="7693025" cy="4267200"/>
          </a:xfrm>
        </p:spPr>
        <p:txBody>
          <a:bodyPr/>
          <a:lstStyle/>
          <a:p>
            <a:pPr algn="just"/>
            <a:r>
              <a:rPr lang="sv-SE" sz="2400"/>
              <a:t>Hubungan antara buruh dengan majikan adalah sebagai berikut:</a:t>
            </a:r>
          </a:p>
          <a:p>
            <a:pPr lvl="1" algn="just"/>
            <a:r>
              <a:rPr lang="sv-SE"/>
              <a:t>Secara yuridis buruh memang bebas, oleh karena prinsip negara kita adalah bahwa tidak seorang pun boleh diperbudak.</a:t>
            </a:r>
          </a:p>
          <a:p>
            <a:pPr lvl="1" algn="just"/>
            <a:r>
              <a:rPr lang="sv-SE"/>
              <a:t>Secara sosiologis buruh adalah tidak bebas, sebab sebagai orang yang tidak mempunyai bekal hidup selain daripada tenaganya itu, ia terpaksa untuk bekerja pada orang lain. Dan majikan inilah yang pada dasarnya menentukan syarat-syarat kerja.</a:t>
            </a:r>
            <a:endParaRPr lang="en-US"/>
          </a:p>
        </p:txBody>
      </p:sp>
      <p:sp>
        <p:nvSpPr>
          <p:cNvPr id="14338" name="AutoShape 2"/>
          <p:cNvSpPr>
            <a:spLocks noGrp="1" noChangeArrowheads="1"/>
          </p:cNvSpPr>
          <p:nvPr>
            <p:ph type="title"/>
          </p:nvPr>
        </p:nvSpPr>
        <p:spPr/>
        <p:txBody>
          <a:bodyPr/>
          <a:lstStyle/>
          <a:p>
            <a:r>
              <a:rPr lang="en-US" sz="3000"/>
              <a:t>HUBUNGAN ANTARA PEKERJA DENGAN PENGUSAHA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914400" y="2286000"/>
            <a:ext cx="7772400" cy="3840163"/>
          </a:xfrm>
        </p:spPr>
        <p:txBody>
          <a:bodyPr/>
          <a:lstStyle/>
          <a:p>
            <a:pPr algn="just"/>
            <a:r>
              <a:rPr lang="sv-SE" sz="2400"/>
              <a:t>Hubungan antara buruh dan majikan yang disebut hubungan kerja terjadi setelah diadakan perjanjian oleh buruh dengan majikan dimana buruh menyatakan kesanggupannya untuk bekerja pada majikan dengan menerima upah dan majikan menyatakan kesanggupannya untuk mempekerjakan buruh dengan membayar upah. Perjanjian yang demikian disebut perjanjian kerja.</a:t>
            </a:r>
            <a:endParaRPr 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pPr algn="just"/>
            <a:r>
              <a:rPr lang="sv-SE"/>
              <a:t>Subyek hukum yang bersangkutan dengan hukum perburuhan adalah:</a:t>
            </a:r>
          </a:p>
          <a:p>
            <a:pPr lvl="1" algn="just"/>
            <a:r>
              <a:rPr lang="sv-SE"/>
              <a:t>Orang-orang biasa, terutama buruh dan majikan.</a:t>
            </a:r>
          </a:p>
          <a:p>
            <a:pPr lvl="1" algn="just"/>
            <a:r>
              <a:rPr lang="sv-SE"/>
              <a:t>Organisasi perburuhan seperti organisasi buruh dan organisasi majikan.</a:t>
            </a:r>
            <a:endParaRPr lang="en-US"/>
          </a:p>
          <a:p>
            <a:pPr lvl="1" algn="just"/>
            <a:r>
              <a:rPr lang="en-US"/>
              <a:t>Badan-badan resmi.</a:t>
            </a:r>
            <a:endParaRPr lang="sv-SE"/>
          </a:p>
          <a:p>
            <a:pPr lvl="1" algn="just"/>
            <a:r>
              <a:rPr lang="sv-SE"/>
              <a:t>Organisasi Perburuhan Sedunia (</a:t>
            </a:r>
            <a:r>
              <a:rPr lang="sv-SE" i="1"/>
              <a:t>International Labour Organisation</a:t>
            </a:r>
            <a:r>
              <a:rPr lang="sv-SE"/>
              <a:t>).</a:t>
            </a:r>
            <a:endParaRPr lang="en-US"/>
          </a:p>
        </p:txBody>
      </p:sp>
      <p:sp>
        <p:nvSpPr>
          <p:cNvPr id="20482" name="AutoShape 2"/>
          <p:cNvSpPr>
            <a:spLocks noGrp="1" noChangeArrowheads="1"/>
          </p:cNvSpPr>
          <p:nvPr>
            <p:ph type="title"/>
          </p:nvPr>
        </p:nvSpPr>
        <p:spPr/>
        <p:txBody>
          <a:bodyPr/>
          <a:lstStyle/>
          <a:p>
            <a:r>
              <a:rPr lang="en-US" sz="3000"/>
              <a:t>SUBYEK HUKUM PERBURUHAN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r>
              <a:rPr lang="en-US"/>
              <a:t>Dengan mempelajari materi ini diharapkan mahasiswa dapat memahami tentang latar belakang dari hukum perburuhan dan dapat memehami tentang permasalahan yang timbul dalam hubungan kerja, khususnya antara pekerja dan pengusaha serta upaya hukum untuk mengatasinya.</a:t>
            </a:r>
          </a:p>
          <a:p>
            <a:endParaRPr lang="en-US"/>
          </a:p>
        </p:txBody>
      </p:sp>
      <p:sp>
        <p:nvSpPr>
          <p:cNvPr id="26626" name="AutoShape 2"/>
          <p:cNvSpPr>
            <a:spLocks noGrp="1" noChangeArrowheads="1"/>
          </p:cNvSpPr>
          <p:nvPr>
            <p:ph type="title"/>
          </p:nvPr>
        </p:nvSpPr>
        <p:spPr/>
        <p:txBody>
          <a:bodyPr/>
          <a:lstStyle/>
          <a:p>
            <a:r>
              <a:rPr lang="en-US"/>
              <a:t>Tujuan Instruksional Umum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0" y="2362200"/>
            <a:ext cx="8531225" cy="4114800"/>
          </a:xfrm>
        </p:spPr>
        <p:txBody>
          <a:bodyPr/>
          <a:lstStyle/>
          <a:p>
            <a:pPr lvl="2" indent="-285750" algn="just">
              <a:buFont typeface="Wingdings" pitchFamily="2" charset="2"/>
              <a:buChar char="Ø"/>
            </a:pPr>
            <a:r>
              <a:rPr lang="en-US" sz="2800"/>
              <a:t>Mahasiswa mampu menjelaskan berbagai istilah dan pengertian Hukum Perburuhan;</a:t>
            </a:r>
          </a:p>
          <a:p>
            <a:pPr lvl="2" indent="-285750" algn="just">
              <a:buFont typeface="Wingdings" pitchFamily="2" charset="2"/>
              <a:buChar char="Ø"/>
            </a:pPr>
            <a:r>
              <a:rPr lang="en-US" sz="2800"/>
              <a:t>Mahasiswa mampu menjelaskan perkembangan Hukum Perburuhan secara garis besar; dan </a:t>
            </a:r>
          </a:p>
          <a:p>
            <a:pPr lvl="2" indent="-285750" algn="just">
              <a:buFont typeface="Wingdings" pitchFamily="2" charset="2"/>
              <a:buChar char="Ø"/>
            </a:pPr>
            <a:r>
              <a:rPr lang="en-US" sz="2800"/>
              <a:t>Mahasiswa terdorong dan termotivasi untuk mempelajari dan memperdalam mengenai Hukum Perburuhan lebih lanjut.</a:t>
            </a:r>
          </a:p>
          <a:p>
            <a:endParaRPr lang="en-US"/>
          </a:p>
        </p:txBody>
      </p:sp>
      <p:sp>
        <p:nvSpPr>
          <p:cNvPr id="27650" name="AutoShape 2"/>
          <p:cNvSpPr>
            <a:spLocks noGrp="1" noChangeArrowheads="1"/>
          </p:cNvSpPr>
          <p:nvPr>
            <p:ph type="title"/>
          </p:nvPr>
        </p:nvSpPr>
        <p:spPr/>
        <p:txBody>
          <a:bodyPr/>
          <a:lstStyle/>
          <a:p>
            <a:r>
              <a:rPr lang="en-US"/>
              <a:t>Tujuan Instruksional Khusus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838200" y="2362200"/>
            <a:ext cx="7848600" cy="3763963"/>
          </a:xfrm>
        </p:spPr>
        <p:txBody>
          <a:bodyPr>
            <a:normAutofit lnSpcReduction="10000"/>
          </a:bodyPr>
          <a:lstStyle/>
          <a:p>
            <a:pPr algn="just">
              <a:lnSpc>
                <a:spcPct val="90000"/>
              </a:lnSpc>
            </a:pPr>
            <a:r>
              <a:rPr lang="sv-SE" sz="2400"/>
              <a:t>Pengertian Hukum Perburuhan menurut Mr. Molenaar adalah suatu bagian dari hukum yang berlaku pada pokoknya mengatur hubungan antara buruh dengan majikan, antara buruh dengan buruh dan antaranya buruh dengan penguasa.</a:t>
            </a:r>
          </a:p>
          <a:p>
            <a:pPr algn="just">
              <a:lnSpc>
                <a:spcPct val="90000"/>
              </a:lnSpc>
            </a:pPr>
            <a:r>
              <a:rPr lang="sv-SE" sz="2400"/>
              <a:t>Pengertian Hukum Perburuhan menurut Prof. Imam Soepomo, SH adalah suatu himpunan peraturan, baik tertulis maupun tidak yang berkenaan dengan suatu kejadian dimana seorang bekerja pada orang lain dengan menerima upah.</a:t>
            </a:r>
            <a:endParaRPr lang="en-US" sz="2400"/>
          </a:p>
        </p:txBody>
      </p:sp>
      <p:sp>
        <p:nvSpPr>
          <p:cNvPr id="4098" name="AutoShape 2"/>
          <p:cNvSpPr>
            <a:spLocks noGrp="1" noChangeArrowheads="1"/>
          </p:cNvSpPr>
          <p:nvPr>
            <p:ph type="title"/>
          </p:nvPr>
        </p:nvSpPr>
        <p:spPr>
          <a:xfrm>
            <a:off x="762000" y="762000"/>
            <a:ext cx="7924800" cy="1066800"/>
          </a:xfrm>
        </p:spPr>
        <p:txBody>
          <a:bodyPr/>
          <a:lstStyle/>
          <a:p>
            <a:r>
              <a:rPr lang="en-US" sz="3000"/>
              <a:t>PENGERTIAN HUKUM PERBURUHAN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pPr algn="just">
              <a:lnSpc>
                <a:spcPct val="90000"/>
              </a:lnSpc>
            </a:pPr>
            <a:r>
              <a:rPr lang="en-US"/>
              <a:t>Istilah:</a:t>
            </a:r>
          </a:p>
          <a:p>
            <a:pPr lvl="1" algn="just">
              <a:lnSpc>
                <a:spcPct val="90000"/>
              </a:lnSpc>
            </a:pPr>
            <a:r>
              <a:rPr lang="en-US"/>
              <a:t>Pekerja ialah tiap orang yang melakukan pekerjaan, baik dalam hubungan kerja maupun diluar hubungan kerja yang biasanya disebut buruh bebas seperti pedagang kaki lima, dokter, pengacara. Buruh bebas ini dinamakan </a:t>
            </a:r>
            <a:r>
              <a:rPr lang="en-US" i="1"/>
              <a:t>swa</a:t>
            </a:r>
            <a:r>
              <a:rPr lang="en-US"/>
              <a:t> pekerja.</a:t>
            </a:r>
          </a:p>
          <a:p>
            <a:pPr lvl="1" algn="just">
              <a:lnSpc>
                <a:spcPct val="90000"/>
              </a:lnSpc>
            </a:pPr>
            <a:r>
              <a:rPr lang="en-US"/>
              <a:t>Karyawan ialah setiap orang yang melakukan karya (pekerjaan), contohnya buruh, dosen, ABRI, dll.</a:t>
            </a:r>
            <a:endParaRPr lang="sv-SE"/>
          </a:p>
        </p:txBody>
      </p:sp>
      <p:sp>
        <p:nvSpPr>
          <p:cNvPr id="15362" name="AutoShape 2"/>
          <p:cNvSpPr>
            <a:spLocks noGrp="1" noChangeArrowheads="1"/>
          </p:cNvSpPr>
          <p:nvPr>
            <p:ph type="title"/>
          </p:nvPr>
        </p:nvSpPr>
        <p:spPr/>
        <p:txBody>
          <a:bodyPr/>
          <a:lstStyle/>
          <a:p>
            <a:r>
              <a:rPr lang="en-US" sz="3000"/>
              <a:t>ISTILAH-ISTILAH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838200" y="2484438"/>
            <a:ext cx="7848600" cy="3687762"/>
          </a:xfrm>
        </p:spPr>
        <p:txBody>
          <a:bodyPr>
            <a:normAutofit/>
          </a:bodyPr>
          <a:lstStyle/>
          <a:p>
            <a:pPr lvl="1" algn="just"/>
            <a:r>
              <a:rPr lang="sv-SE"/>
              <a:t>Pengusaha adalah setiap orang yang melakukan suatu usaha.</a:t>
            </a:r>
          </a:p>
          <a:p>
            <a:pPr lvl="1" algn="just"/>
            <a:r>
              <a:rPr lang="sv-SE"/>
              <a:t>Majikan adalah seorang pengusaha dalam hubungan dengan buruh. Menurut UU tentang Penyelesaian Perselisihan Perburuhan, majikan ialah orang / badan hukum yang memperkerjakan buruh dengan memberi upah.</a:t>
            </a:r>
          </a:p>
          <a:p>
            <a:pPr lvl="1" algn="just"/>
            <a:r>
              <a:rPr lang="sv-SE"/>
              <a:t>Buruh ialah barang siapa bekerja pada majikan dengan menerima upah.</a:t>
            </a:r>
            <a:endParaRPr lang="en-US"/>
          </a:p>
          <a:p>
            <a:pPr algn="just"/>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idx="1"/>
          </p:nvPr>
        </p:nvSpPr>
        <p:spPr>
          <a:xfrm>
            <a:off x="762000" y="2590800"/>
            <a:ext cx="7924800" cy="3535363"/>
          </a:xfrm>
        </p:spPr>
        <p:txBody>
          <a:bodyPr/>
          <a:lstStyle/>
          <a:p>
            <a:pPr algn="just"/>
            <a:r>
              <a:rPr lang="sv-SE"/>
              <a:t>Upah adalah imbalan dari pihak majikan yang telah menerima pekerjaan itu dari pihak buruh itu pada umumnya adalah tujuan dari buruh untuk melakukan pekerjaan. Tanpa upah umumnya tidak ada hubungan kerja, misalnya kerja bakti / gotong royong.</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idx="1"/>
          </p:nvPr>
        </p:nvSpPr>
        <p:spPr>
          <a:xfrm>
            <a:off x="914400" y="2438400"/>
            <a:ext cx="7772400" cy="3687763"/>
          </a:xfrm>
        </p:spPr>
        <p:txBody>
          <a:bodyPr>
            <a:normAutofit lnSpcReduction="10000"/>
          </a:bodyPr>
          <a:lstStyle/>
          <a:p>
            <a:pPr algn="just"/>
            <a:r>
              <a:rPr lang="sv-SE"/>
              <a:t>Perburuhan adalah suatu kejadian dimana seseorang (buruh) bekerja pada orang lain (majikan) dengan menerima upah dengan sekaligus mengesampingkan persoalan antara pekerjaan bebas dan pekerjaan yang dilakukan di bawah pimpinan (bekerja pada) orang lain, dan mengesampingkan pula persoalan antara pekerjaan dan pekerja.</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914400" y="2286000"/>
            <a:ext cx="7772400" cy="4267200"/>
          </a:xfrm>
        </p:spPr>
        <p:txBody>
          <a:bodyPr>
            <a:normAutofit lnSpcReduction="10000"/>
          </a:bodyPr>
          <a:lstStyle/>
          <a:p>
            <a:pPr algn="just">
              <a:lnSpc>
                <a:spcPct val="90000"/>
              </a:lnSpc>
            </a:pPr>
            <a:r>
              <a:rPr lang="en-US" sz="2200"/>
              <a:t>Peraturan Perundang-Undangan dalam bidang Hukum Perburuhan dapat diklasifikasikan sebagai berikut :</a:t>
            </a:r>
          </a:p>
          <a:p>
            <a:pPr lvl="1" algn="just">
              <a:lnSpc>
                <a:spcPct val="90000"/>
              </a:lnSpc>
              <a:buFontTx/>
              <a:buNone/>
            </a:pPr>
            <a:r>
              <a:rPr lang="en-US" sz="2200"/>
              <a:t>a.	Undang-Undang Pokok mengenai Tenaga Kerja;</a:t>
            </a:r>
          </a:p>
          <a:p>
            <a:pPr lvl="1" algn="just">
              <a:lnSpc>
                <a:spcPct val="90000"/>
              </a:lnSpc>
              <a:buFontTx/>
              <a:buNone/>
            </a:pPr>
            <a:r>
              <a:rPr lang="en-US" sz="2200"/>
              <a:t>b.	Peraturan-peraturan mengenai pengerahan dan penempatan tenaga kerja;</a:t>
            </a:r>
          </a:p>
          <a:p>
            <a:pPr lvl="1" algn="just">
              <a:lnSpc>
                <a:spcPct val="90000"/>
              </a:lnSpc>
              <a:buFontTx/>
              <a:buNone/>
            </a:pPr>
            <a:r>
              <a:rPr lang="en-US" sz="2200"/>
              <a:t>c.	Peraturan-peraturan yang mengatur hubungan kerja, termasuk ketentuan hukum tentang:</a:t>
            </a:r>
          </a:p>
          <a:p>
            <a:pPr lvl="2" algn="just">
              <a:lnSpc>
                <a:spcPct val="90000"/>
              </a:lnSpc>
            </a:pPr>
            <a:r>
              <a:rPr lang="en-US" sz="2200"/>
              <a:t>Perjanjian kerja</a:t>
            </a:r>
          </a:p>
          <a:p>
            <a:pPr lvl="2" algn="just">
              <a:lnSpc>
                <a:spcPct val="90000"/>
              </a:lnSpc>
            </a:pPr>
            <a:r>
              <a:rPr lang="en-US" sz="2200"/>
              <a:t>Kesepakatan kerja bersama</a:t>
            </a:r>
          </a:p>
          <a:p>
            <a:pPr lvl="2" algn="just">
              <a:lnSpc>
                <a:spcPct val="90000"/>
              </a:lnSpc>
            </a:pPr>
            <a:r>
              <a:rPr lang="en-US" sz="2200"/>
              <a:t>Upah/gaji</a:t>
            </a:r>
          </a:p>
          <a:p>
            <a:pPr lvl="2" algn="just">
              <a:lnSpc>
                <a:spcPct val="90000"/>
              </a:lnSpc>
            </a:pPr>
            <a:r>
              <a:rPr lang="en-US" sz="2200"/>
              <a:t>Pemogokan dan Lock out (penutupan)</a:t>
            </a:r>
          </a:p>
          <a:p>
            <a:pPr lvl="2" algn="just">
              <a:lnSpc>
                <a:spcPct val="90000"/>
              </a:lnSpc>
            </a:pPr>
            <a:r>
              <a:rPr lang="en-US" sz="2200"/>
              <a:t>Penyelesaian perselisihan.</a:t>
            </a:r>
          </a:p>
        </p:txBody>
      </p:sp>
      <p:sp>
        <p:nvSpPr>
          <p:cNvPr id="6146" name="AutoShape 2"/>
          <p:cNvSpPr>
            <a:spLocks noGrp="1" noChangeArrowheads="1"/>
          </p:cNvSpPr>
          <p:nvPr>
            <p:ph type="title"/>
          </p:nvPr>
        </p:nvSpPr>
        <p:spPr>
          <a:xfrm>
            <a:off x="762000" y="762000"/>
            <a:ext cx="7924800" cy="1066800"/>
          </a:xfrm>
        </p:spPr>
        <p:txBody>
          <a:bodyPr/>
          <a:lstStyle/>
          <a:p>
            <a:r>
              <a:rPr lang="en-US" sz="3000"/>
              <a:t>SUMBER HUKUM PERBURUHAN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TotalTime>
  <Words>643</Words>
  <Application>Microsoft Office PowerPoint</Application>
  <PresentationFormat>On-screen Show (4:3)</PresentationFormat>
  <Paragraphs>62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HUKUM PERBURUHAN</vt:lpstr>
      <vt:lpstr>Tujuan Instruksional Umum</vt:lpstr>
      <vt:lpstr>Tujuan Instruksional Khusus</vt:lpstr>
      <vt:lpstr>PENGERTIAN HUKUM PERBURUHAN </vt:lpstr>
      <vt:lpstr>ISTILAH-ISTILAH</vt:lpstr>
      <vt:lpstr>Slide 6</vt:lpstr>
      <vt:lpstr>Slide 7</vt:lpstr>
      <vt:lpstr>Slide 8</vt:lpstr>
      <vt:lpstr>SUMBER HUKUM PERBURUHAN</vt:lpstr>
      <vt:lpstr>Slide 10</vt:lpstr>
      <vt:lpstr>Slide 11</vt:lpstr>
      <vt:lpstr>UNSUR-UNSUR HUKUM PERBURUHAN </vt:lpstr>
      <vt:lpstr>Slide 13</vt:lpstr>
      <vt:lpstr>TUJUAN POKOK HUKUM PERBURUHAN</vt:lpstr>
      <vt:lpstr>HUBUNGAN ANTARA PEKERJA DENGAN PENGUSAHA</vt:lpstr>
      <vt:lpstr>Slide 16</vt:lpstr>
      <vt:lpstr>SUBYEK HUKUM PERBURUHAN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PERBURUHAN</dc:title>
  <dc:creator> </dc:creator>
  <cp:lastModifiedBy> </cp:lastModifiedBy>
  <cp:revision>1</cp:revision>
  <dcterms:created xsi:type="dcterms:W3CDTF">2012-10-02T10:02:19Z</dcterms:created>
  <dcterms:modified xsi:type="dcterms:W3CDTF">2012-10-02T10:03:59Z</dcterms:modified>
</cp:coreProperties>
</file>