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7C3810C-C4C9-4C1D-94BF-36939366F464}" type="datetimeFigureOut">
              <a:rPr lang="en-US" smtClean="0"/>
              <a:t>10/6/2012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255D035-0424-4E6B-8614-E1BFB610515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C3810C-C4C9-4C1D-94BF-36939366F464}" type="datetimeFigureOut">
              <a:rPr lang="en-US" smtClean="0"/>
              <a:t>10/6/2012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55D035-0424-4E6B-8614-E1BFB610515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C3810C-C4C9-4C1D-94BF-36939366F464}" type="datetimeFigureOut">
              <a:rPr lang="en-US" smtClean="0"/>
              <a:t>10/6/2012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55D035-0424-4E6B-8614-E1BFB610515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C3810C-C4C9-4C1D-94BF-36939366F464}" type="datetimeFigureOut">
              <a:rPr lang="en-US" smtClean="0"/>
              <a:t>10/6/2012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55D035-0424-4E6B-8614-E1BFB610515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7C3810C-C4C9-4C1D-94BF-36939366F464}" type="datetimeFigureOut">
              <a:rPr lang="en-US" smtClean="0"/>
              <a:t>10/6/2012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55D035-0424-4E6B-8614-E1BFB610515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C3810C-C4C9-4C1D-94BF-36939366F464}" type="datetimeFigureOut">
              <a:rPr lang="en-US" smtClean="0"/>
              <a:t>10/6/2012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55D035-0424-4E6B-8614-E1BFB610515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7C3810C-C4C9-4C1D-94BF-36939366F464}" type="datetimeFigureOut">
              <a:rPr lang="en-US" smtClean="0"/>
              <a:t>10/6/2012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255D035-0424-4E6B-8614-E1BFB610515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7C3810C-C4C9-4C1D-94BF-36939366F464}" type="datetimeFigureOut">
              <a:rPr lang="en-US" smtClean="0"/>
              <a:t>10/6/2012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255D035-0424-4E6B-8614-E1BFB610515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7C3810C-C4C9-4C1D-94BF-36939366F464}" type="datetimeFigureOut">
              <a:rPr lang="en-US" smtClean="0"/>
              <a:t>10/6/2012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255D035-0424-4E6B-8614-E1BFB61051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7C3810C-C4C9-4C1D-94BF-36939366F464}" type="datetimeFigureOut">
              <a:rPr lang="en-US" smtClean="0"/>
              <a:t>10/6/2012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55D035-0424-4E6B-8614-E1BFB610515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7C3810C-C4C9-4C1D-94BF-36939366F464}" type="datetimeFigureOut">
              <a:rPr lang="en-US" smtClean="0"/>
              <a:t>10/6/2012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255D035-0424-4E6B-8614-E1BFB610515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7C3810C-C4C9-4C1D-94BF-36939366F464}" type="datetimeFigureOut">
              <a:rPr lang="en-US" smtClean="0"/>
              <a:t>10/6/2012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255D035-0424-4E6B-8614-E1BFB610515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Hukum</a:t>
            </a:r>
            <a:r>
              <a:rPr lang="en-US" dirty="0" smtClean="0"/>
              <a:t> </a:t>
            </a:r>
            <a:r>
              <a:rPr lang="en-US" dirty="0" err="1" smtClean="0"/>
              <a:t>Acara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685800" y="2438400"/>
            <a:ext cx="8001000" cy="3962400"/>
          </a:xfrm>
        </p:spPr>
        <p:txBody>
          <a:bodyPr>
            <a:normAutofit/>
          </a:bodyPr>
          <a:lstStyle/>
          <a:p>
            <a:pPr marL="609600" indent="-609600" algn="just">
              <a:lnSpc>
                <a:spcPct val="90000"/>
              </a:lnSpc>
              <a:buFontTx/>
              <a:buAutoNum type="arabicPeriod" startAt="2"/>
            </a:pPr>
            <a:r>
              <a:rPr lang="en-US" sz="2400" b="1"/>
              <a:t>Yang Berhubungan Dengan keadaan Peradilan</a:t>
            </a:r>
          </a:p>
          <a:p>
            <a:pPr marL="990600" lvl="1" indent="-533400" algn="just">
              <a:lnSpc>
                <a:spcPct val="90000"/>
              </a:lnSpc>
              <a:buFontTx/>
              <a:buAutoNum type="alphaLcPeriod"/>
            </a:pPr>
            <a:r>
              <a:rPr lang="en-US"/>
              <a:t>Sidang pengadilan dilakuakan terbuka untuk umum, kecuali untuk sidang perkara susila dan pelaku kejahatan anak dibawah umur.</a:t>
            </a:r>
          </a:p>
          <a:p>
            <a:pPr marL="990600" lvl="1" indent="-533400" algn="just">
              <a:lnSpc>
                <a:spcPct val="90000"/>
              </a:lnSpc>
              <a:buFontTx/>
              <a:buAutoNum type="alphaLcPeriod"/>
            </a:pPr>
            <a:r>
              <a:rPr lang="en-US"/>
              <a:t>Peradilan bertahap</a:t>
            </a:r>
          </a:p>
          <a:p>
            <a:pPr marL="1371600" lvl="2" indent="-457200" algn="just">
              <a:lnSpc>
                <a:spcPct val="90000"/>
              </a:lnSpc>
            </a:pPr>
            <a:r>
              <a:rPr lang="en-US" sz="2400"/>
              <a:t>Tingkat pertama pada Pengadilan Negeri;</a:t>
            </a:r>
          </a:p>
          <a:p>
            <a:pPr marL="1371600" lvl="2" indent="-457200" algn="just">
              <a:lnSpc>
                <a:spcPct val="90000"/>
              </a:lnSpc>
            </a:pPr>
            <a:r>
              <a:rPr lang="en-US" sz="2400"/>
              <a:t>Tingkat Banding pada Pengadilan Tinggi;</a:t>
            </a:r>
          </a:p>
          <a:p>
            <a:pPr marL="1371600" lvl="2" indent="-457200" algn="just">
              <a:lnSpc>
                <a:spcPct val="90000"/>
              </a:lnSpc>
            </a:pPr>
            <a:r>
              <a:rPr lang="en-US" sz="2400"/>
              <a:t>Tingkat Kasasi pada Mahkamah Agung.</a:t>
            </a:r>
          </a:p>
          <a:p>
            <a:pPr marL="1371600" lvl="2" indent="-457200" algn="just">
              <a:lnSpc>
                <a:spcPct val="90000"/>
              </a:lnSpc>
            </a:pPr>
            <a:endParaRPr lang="en-US" sz="2400"/>
          </a:p>
          <a:p>
            <a:pPr marL="609600" indent="-609600" algn="just">
              <a:lnSpc>
                <a:spcPct val="90000"/>
              </a:lnSpc>
              <a:buFont typeface="Wingdings" pitchFamily="2" charset="2"/>
              <a:buNone/>
            </a:pPr>
            <a:r>
              <a:rPr lang="en-US" sz="2400" b="1"/>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1066800" y="2514601"/>
            <a:ext cx="7620000" cy="3611563"/>
          </a:xfrm>
        </p:spPr>
        <p:txBody>
          <a:bodyPr/>
          <a:lstStyle/>
          <a:p>
            <a:pPr marL="609600" indent="-609600">
              <a:buFontTx/>
              <a:buAutoNum type="arabicPeriod" startAt="3"/>
            </a:pPr>
            <a:r>
              <a:rPr lang="en-US" sz="2600" b="1"/>
              <a:t>Sidang Pengadilan diselenggarakan oleh suatu Majelis Hakim (ketua &amp; dua orang atau tiga orang anggota).</a:t>
            </a:r>
          </a:p>
          <a:p>
            <a:pPr marL="609600" indent="-609600">
              <a:buFontTx/>
              <a:buAutoNum type="arabicPeriod" startAt="3"/>
            </a:pPr>
            <a:r>
              <a:rPr lang="en-US" sz="2600" b="1"/>
              <a:t>Dilakukan oleh Hakim karena jabatannya yang tetap.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838200" y="2286000"/>
            <a:ext cx="7848600" cy="4572000"/>
          </a:xfrm>
        </p:spPr>
        <p:txBody>
          <a:bodyPr/>
          <a:lstStyle/>
          <a:p>
            <a:pPr marL="609600" indent="-609600" algn="just">
              <a:lnSpc>
                <a:spcPct val="90000"/>
              </a:lnSpc>
              <a:buFontTx/>
              <a:buAutoNum type="alphaLcPeriod"/>
            </a:pPr>
            <a:r>
              <a:rPr lang="en-US" sz="2200"/>
              <a:t>Tersangka/terdakwa ialah orang yang diduga melakukan tindak pidana;</a:t>
            </a:r>
          </a:p>
          <a:p>
            <a:pPr marL="609600" indent="-609600" algn="just">
              <a:lnSpc>
                <a:spcPct val="90000"/>
              </a:lnSpc>
              <a:buFontTx/>
              <a:buAutoNum type="alphaLcPeriod"/>
            </a:pPr>
            <a:r>
              <a:rPr lang="en-US" sz="2200"/>
              <a:t>Polisi ialah petugas yang melakukan penyidikan;</a:t>
            </a:r>
          </a:p>
          <a:p>
            <a:pPr marL="609600" indent="-609600" algn="just">
              <a:lnSpc>
                <a:spcPct val="90000"/>
              </a:lnSpc>
              <a:buFontTx/>
              <a:buAutoNum type="alphaLcPeriod"/>
            </a:pPr>
            <a:r>
              <a:rPr lang="en-US" sz="2200"/>
              <a:t>Jaksa ialah petugas yang melakukan penuntutan;</a:t>
            </a:r>
          </a:p>
          <a:p>
            <a:pPr marL="609600" indent="-609600" algn="just">
              <a:lnSpc>
                <a:spcPct val="90000"/>
              </a:lnSpc>
              <a:buFontTx/>
              <a:buAutoNum type="alphaLcPeriod"/>
            </a:pPr>
            <a:r>
              <a:rPr lang="en-US" sz="2200"/>
              <a:t>Hakim ialah petugas yang bertugas mengadili;</a:t>
            </a:r>
          </a:p>
          <a:p>
            <a:pPr marL="609600" indent="-609600" algn="just">
              <a:lnSpc>
                <a:spcPct val="90000"/>
              </a:lnSpc>
              <a:buFontTx/>
              <a:buAutoNum type="alphaLcPeriod"/>
            </a:pPr>
            <a:r>
              <a:rPr lang="en-US" sz="2200"/>
              <a:t>Panitera ialah petugas yang melakukan pencatatan pada sidang pengadilan;</a:t>
            </a:r>
          </a:p>
          <a:p>
            <a:pPr marL="609600" indent="-609600" algn="just">
              <a:lnSpc>
                <a:spcPct val="90000"/>
              </a:lnSpc>
              <a:buFontTx/>
              <a:buAutoNum type="alphaLcPeriod"/>
            </a:pPr>
            <a:r>
              <a:rPr lang="en-US" sz="2200"/>
              <a:t>Penasehat Hukum/pengacara ialah yang memberikan nasehat atau yang mendampingi tersangka di sidang pengadilan;</a:t>
            </a:r>
          </a:p>
          <a:p>
            <a:pPr marL="609600" indent="-609600" algn="just">
              <a:lnSpc>
                <a:spcPct val="90000"/>
              </a:lnSpc>
              <a:buFontTx/>
              <a:buAutoNum type="alphaLcPeriod"/>
            </a:pPr>
            <a:r>
              <a:rPr lang="en-US" sz="2200"/>
              <a:t>Saksi-saksi;</a:t>
            </a:r>
          </a:p>
          <a:p>
            <a:pPr marL="609600" indent="-609600" algn="just">
              <a:lnSpc>
                <a:spcPct val="90000"/>
              </a:lnSpc>
              <a:buFontTx/>
              <a:buAutoNum type="alphaLcPeriod"/>
            </a:pPr>
            <a:r>
              <a:rPr lang="en-US" sz="2200"/>
              <a:t>Pegawai Lembaga Pemasyarakatan yang melaksanakan putusan Hakim.</a:t>
            </a:r>
          </a:p>
        </p:txBody>
      </p:sp>
      <p:sp>
        <p:nvSpPr>
          <p:cNvPr id="13314" name="AutoShape 2"/>
          <p:cNvSpPr>
            <a:spLocks noGrp="1" noChangeArrowheads="1"/>
          </p:cNvSpPr>
          <p:nvPr>
            <p:ph type="title"/>
          </p:nvPr>
        </p:nvSpPr>
        <p:spPr>
          <a:xfrm>
            <a:off x="762000" y="1143000"/>
            <a:ext cx="7924800" cy="685800"/>
          </a:xfrm>
        </p:spPr>
        <p:txBody>
          <a:bodyPr/>
          <a:lstStyle/>
          <a:p>
            <a:pPr algn="just"/>
            <a:r>
              <a:rPr lang="en-US" sz="3000"/>
              <a:t>E. SUBYEK HUKUM ACARA PIDANA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685800" y="2438401"/>
            <a:ext cx="8001000" cy="3687763"/>
          </a:xfrm>
        </p:spPr>
        <p:txBody>
          <a:bodyPr>
            <a:normAutofit lnSpcReduction="10000"/>
          </a:bodyPr>
          <a:lstStyle/>
          <a:p>
            <a:pPr algn="just">
              <a:lnSpc>
                <a:spcPct val="90000"/>
              </a:lnSpc>
            </a:pPr>
            <a:r>
              <a:rPr lang="en-US" sz="2400"/>
              <a:t>Bila telah terjadi peristiwa pidana maka dilakukan penyidikan oleh Polisi atau Pegawai Negeri Sipil tertentu yang diberi wewenang khusus oleh undang-undang.</a:t>
            </a:r>
          </a:p>
          <a:p>
            <a:pPr algn="just">
              <a:lnSpc>
                <a:spcPct val="90000"/>
              </a:lnSpc>
            </a:pPr>
            <a:r>
              <a:rPr lang="en-US" sz="2400"/>
              <a:t>Setelah ditemukan tersangka dan barang bukti, maka perkara ini dilimpahkan kepada Jaksa (Penuntut Umum) yang akan melakukan penuntutan di Pengadilan Negeri.</a:t>
            </a:r>
          </a:p>
          <a:p>
            <a:pPr algn="just">
              <a:lnSpc>
                <a:spcPct val="90000"/>
              </a:lnSpc>
            </a:pPr>
            <a:r>
              <a:rPr lang="en-US" sz="2400"/>
              <a:t>Hakim mengadili berdasarkan asas bebas, jujur dan tidak memihak untuk menetapkan keputusan.</a:t>
            </a:r>
          </a:p>
        </p:txBody>
      </p:sp>
      <p:sp>
        <p:nvSpPr>
          <p:cNvPr id="14338" name="AutoShape 2"/>
          <p:cNvSpPr>
            <a:spLocks noGrp="1" noChangeArrowheads="1"/>
          </p:cNvSpPr>
          <p:nvPr>
            <p:ph type="title"/>
          </p:nvPr>
        </p:nvSpPr>
        <p:spPr>
          <a:xfrm>
            <a:off x="685800" y="762000"/>
            <a:ext cx="8001000" cy="1066800"/>
          </a:xfrm>
        </p:spPr>
        <p:txBody>
          <a:bodyPr/>
          <a:lstStyle/>
          <a:p>
            <a:pPr algn="just"/>
            <a:r>
              <a:rPr lang="en-US" sz="3000"/>
              <a:t>F. 	PELAKSANAAN PERANAN ACARA 	PIDANA 	DALAM PERKARA PIDANA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762000" y="2362200"/>
            <a:ext cx="7924800" cy="4191000"/>
          </a:xfrm>
        </p:spPr>
        <p:txBody>
          <a:bodyPr>
            <a:normAutofit/>
          </a:bodyPr>
          <a:lstStyle/>
          <a:p>
            <a:pPr algn="just">
              <a:lnSpc>
                <a:spcPct val="90000"/>
              </a:lnSpc>
              <a:buFont typeface="Wingdings" pitchFamily="2" charset="2"/>
              <a:buNone/>
            </a:pPr>
            <a:r>
              <a:rPr lang="en-US"/>
              <a:t>	Upaya Hukum dapat dibedakan menjadi :</a:t>
            </a:r>
          </a:p>
          <a:p>
            <a:pPr lvl="1" algn="just">
              <a:lnSpc>
                <a:spcPct val="90000"/>
              </a:lnSpc>
            </a:pPr>
            <a:r>
              <a:rPr lang="en-US"/>
              <a:t>Biasa, yaitu melalui pemeriksaan tingkat banding diajukan ke Pengadilan Tinggi oleh terdakwa/kuasanya atau oleh Jaksa melalui pemeriksaan untuk kasasi yang diajukan ke Mahkamah Agung.</a:t>
            </a:r>
          </a:p>
          <a:p>
            <a:pPr lvl="1" algn="just">
              <a:lnSpc>
                <a:spcPct val="90000"/>
              </a:lnSpc>
            </a:pPr>
            <a:r>
              <a:rPr lang="en-US"/>
              <a:t>Luar Biasa, yaitu demi kepentingan hukum terhadap semua putusan yang telah memperoleh kakuatan hukum tetap, dapat diajukan satu kali pemeriksaan kasasi yang bertujuan untuk mencapai kesatuan penafsiran hukum oleh pengadilan.</a:t>
            </a:r>
          </a:p>
        </p:txBody>
      </p:sp>
      <p:sp>
        <p:nvSpPr>
          <p:cNvPr id="15362" name="AutoShape 2"/>
          <p:cNvSpPr>
            <a:spLocks noGrp="1" noChangeArrowheads="1"/>
          </p:cNvSpPr>
          <p:nvPr>
            <p:ph type="title"/>
          </p:nvPr>
        </p:nvSpPr>
        <p:spPr>
          <a:xfrm>
            <a:off x="762000" y="762001"/>
            <a:ext cx="7924800" cy="868363"/>
          </a:xfrm>
        </p:spPr>
        <p:txBody>
          <a:bodyPr/>
          <a:lstStyle/>
          <a:p>
            <a:pPr algn="just"/>
            <a:r>
              <a:rPr lang="en-US" sz="3000"/>
              <a:t>G. UPAYA HUKUM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762000" y="2438401"/>
            <a:ext cx="7924800" cy="3687763"/>
          </a:xfrm>
        </p:spPr>
        <p:txBody>
          <a:bodyPr>
            <a:normAutofit fontScale="92500"/>
          </a:bodyPr>
          <a:lstStyle/>
          <a:p>
            <a:pPr algn="just">
              <a:buFont typeface="Wingdings" pitchFamily="2" charset="2"/>
              <a:buNone/>
            </a:pPr>
            <a:r>
              <a:rPr lang="en-US" sz="2600"/>
              <a:t>	Pemeriksaan dalam Pra Peradilan ialah perkara :</a:t>
            </a:r>
          </a:p>
          <a:p>
            <a:pPr lvl="1" algn="just"/>
            <a:r>
              <a:rPr lang="en-US" sz="2600"/>
              <a:t>Mengenai sengketa tentang sah atau tidaknya penangkapan, penahanan, penghentian penyidikan atau penghentian penuntutan.</a:t>
            </a:r>
          </a:p>
          <a:p>
            <a:pPr lvl="1" algn="just"/>
            <a:r>
              <a:rPr lang="en-US" sz="2600"/>
              <a:t>Mengenai ganti kerugian dan atau rehabilitasi bagi seseorang yang perkara pidananya dihentikan pada tingkat penyidikan atau penuntutan.</a:t>
            </a:r>
          </a:p>
        </p:txBody>
      </p:sp>
      <p:sp>
        <p:nvSpPr>
          <p:cNvPr id="16386" name="AutoShape 2"/>
          <p:cNvSpPr>
            <a:spLocks noGrp="1" noChangeArrowheads="1"/>
          </p:cNvSpPr>
          <p:nvPr>
            <p:ph type="title"/>
          </p:nvPr>
        </p:nvSpPr>
        <p:spPr>
          <a:xfrm>
            <a:off x="762000" y="762001"/>
            <a:ext cx="7924800" cy="792163"/>
          </a:xfrm>
        </p:spPr>
        <p:txBody>
          <a:bodyPr/>
          <a:lstStyle/>
          <a:p>
            <a:pPr algn="just"/>
            <a:r>
              <a:rPr lang="en-US" sz="3000"/>
              <a:t>H. PRA PERADILAN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838200" y="2286001"/>
            <a:ext cx="7848600" cy="3840163"/>
          </a:xfrm>
        </p:spPr>
        <p:txBody>
          <a:bodyPr/>
          <a:lstStyle/>
          <a:p>
            <a:pPr marL="609600" indent="-609600" algn="just">
              <a:buFontTx/>
              <a:buAutoNum type="alphaUcPeriod"/>
            </a:pPr>
            <a:r>
              <a:rPr lang="en-US" sz="2400" b="1"/>
              <a:t>PENGERTIAN</a:t>
            </a:r>
          </a:p>
          <a:p>
            <a:pPr marL="609600" indent="-609600" algn="just">
              <a:buFontTx/>
              <a:buNone/>
            </a:pPr>
            <a:r>
              <a:rPr lang="en-US" sz="2400" b="1"/>
              <a:t>	</a:t>
            </a:r>
            <a:r>
              <a:rPr lang="en-US" sz="2400"/>
              <a:t>Hukum Acara Perdata adalah peraturan-peraturan hukum yang menentukan bagaimana cara mengajukan perkara-perkara perdata ke muka pengadilan (termasuk juga Hukum Dagang) dan cara-cara melaksanakan putusan-putusan Hakim atau peraturan-peraturan hukum yang mengatur bagaimana cara memelihara dan mempertahankan Hukum Perdata Materil.</a:t>
            </a:r>
            <a:endParaRPr lang="en-US" sz="2400" b="1"/>
          </a:p>
        </p:txBody>
      </p:sp>
      <p:sp>
        <p:nvSpPr>
          <p:cNvPr id="17410" name="AutoShape 2"/>
          <p:cNvSpPr>
            <a:spLocks noGrp="1" noChangeArrowheads="1"/>
          </p:cNvSpPr>
          <p:nvPr>
            <p:ph type="title"/>
          </p:nvPr>
        </p:nvSpPr>
        <p:spPr/>
        <p:txBody>
          <a:bodyPr/>
          <a:lstStyle/>
          <a:p>
            <a:r>
              <a:rPr lang="en-US" sz="3000"/>
              <a:t>II. HUKUM ACARA PERDATA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762000" y="2438400"/>
            <a:ext cx="7924800" cy="3810000"/>
          </a:xfrm>
        </p:spPr>
        <p:txBody>
          <a:bodyPr/>
          <a:lstStyle/>
          <a:p>
            <a:pPr algn="just"/>
            <a:r>
              <a:rPr lang="en-US"/>
              <a:t>Menurut Wirjono Prodjodikoro Hukum Acara Perdata adalah rangkaian peraturan yang memuat cara bagaimana orang harus bertindak di Pengadilan serta cara bagaimana Pengadilan harus bertindak satu sama lain untuk melaksanakan berjalannya peraturan-peraturan hukum perdata.</a:t>
            </a:r>
          </a:p>
          <a:p>
            <a:pPr algn="just">
              <a:buFont typeface="Wingdings" pitchFamily="2" charset="2"/>
              <a:buNone/>
            </a:pP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838200" y="2514600"/>
            <a:ext cx="7848600" cy="3962400"/>
          </a:xfrm>
        </p:spPr>
        <p:txBody>
          <a:bodyPr/>
          <a:lstStyle/>
          <a:p>
            <a:pPr marL="609600" indent="-609600"/>
            <a:r>
              <a:rPr lang="en-US"/>
              <a:t>Peradilan di Indonesia telah mengalami tiga zaman:</a:t>
            </a:r>
          </a:p>
          <a:p>
            <a:pPr marL="990600" lvl="1" indent="-533400">
              <a:buFontTx/>
              <a:buAutoNum type="arabicPeriod"/>
            </a:pPr>
            <a:r>
              <a:rPr lang="en-US" sz="2800"/>
              <a:t>Zaman Pemerintahan Hindia Belanda </a:t>
            </a:r>
          </a:p>
          <a:p>
            <a:pPr marL="990600" lvl="1" indent="-533400">
              <a:buFontTx/>
              <a:buAutoNum type="arabicPeriod"/>
            </a:pPr>
            <a:r>
              <a:rPr lang="en-US" sz="2800"/>
              <a:t>Zaman Pendudukan Jepang</a:t>
            </a:r>
          </a:p>
          <a:p>
            <a:pPr marL="990600" lvl="1" indent="-533400">
              <a:buFontTx/>
              <a:buAutoNum type="arabicPeriod"/>
            </a:pPr>
            <a:r>
              <a:rPr lang="en-US" sz="2800"/>
              <a:t>Zaman Kemerdekaan Republik Indonesia</a:t>
            </a:r>
          </a:p>
          <a:p>
            <a:pPr marL="990600" lvl="1" indent="-533400">
              <a:buFontTx/>
              <a:buNone/>
            </a:pPr>
            <a:endParaRPr lang="en-US" sz="2800"/>
          </a:p>
        </p:txBody>
      </p:sp>
      <p:sp>
        <p:nvSpPr>
          <p:cNvPr id="19458" name="AutoShape 2"/>
          <p:cNvSpPr>
            <a:spLocks noGrp="1" noChangeArrowheads="1"/>
          </p:cNvSpPr>
          <p:nvPr>
            <p:ph type="title"/>
          </p:nvPr>
        </p:nvSpPr>
        <p:spPr>
          <a:xfrm>
            <a:off x="914400" y="838200"/>
            <a:ext cx="7772400" cy="990600"/>
          </a:xfrm>
        </p:spPr>
        <p:txBody>
          <a:bodyPr>
            <a:normAutofit fontScale="90000"/>
          </a:bodyPr>
          <a:lstStyle/>
          <a:p>
            <a:r>
              <a:rPr lang="en-US" sz="3000"/>
              <a:t>B.	SEJARAH PERKEMBANGAN 	PERADILAN DI INDONESIA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762000" y="2286001"/>
            <a:ext cx="7924800" cy="3840163"/>
          </a:xfrm>
        </p:spPr>
        <p:txBody>
          <a:bodyPr>
            <a:normAutofit/>
          </a:bodyPr>
          <a:lstStyle/>
          <a:p>
            <a:pPr algn="just"/>
            <a:r>
              <a:rPr lang="en-US"/>
              <a:t>Menurut Inlandsch Reglement tahun 1948, peradilan di Indonesia untuk bangsa Indonesia dalam perkara ditentukan sebagai berikut :</a:t>
            </a:r>
          </a:p>
          <a:p>
            <a:pPr lvl="1" algn="just"/>
            <a:r>
              <a:rPr lang="en-US"/>
              <a:t>District-gerecht;</a:t>
            </a:r>
          </a:p>
          <a:p>
            <a:pPr lvl="1" algn="just"/>
            <a:r>
              <a:rPr lang="en-US"/>
              <a:t>Regentschap-gerecht;</a:t>
            </a:r>
          </a:p>
          <a:p>
            <a:pPr lvl="1" algn="just"/>
            <a:r>
              <a:rPr lang="en-US"/>
              <a:t>Landraad;</a:t>
            </a:r>
          </a:p>
          <a:p>
            <a:pPr lvl="1" algn="just"/>
            <a:r>
              <a:rPr lang="en-US"/>
              <a:t>Raad Van Justice (RvJ);</a:t>
            </a:r>
          </a:p>
          <a:p>
            <a:pPr lvl="1" algn="just"/>
            <a:r>
              <a:rPr lang="en-US"/>
              <a:t>Hooggerechtshof (HGH)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p:txBody>
          <a:bodyPr/>
          <a:lstStyle/>
          <a:p>
            <a:pPr algn="just">
              <a:buFontTx/>
              <a:buNone/>
            </a:pPr>
            <a:r>
              <a:rPr lang="en-US" sz="3000"/>
              <a:t>	Dengan mempelajari materi ini mahasiswa diharapkan mampu memahami pengertian dan latar belakang serta asas-asas dan  ketentuan-ketentuan dalam Hukum Acara Pidana maupun Hukum Acara Perdata.</a:t>
            </a:r>
          </a:p>
          <a:p>
            <a:pPr>
              <a:buFont typeface="Wingdings" pitchFamily="2" charset="2"/>
              <a:buNone/>
            </a:pPr>
            <a:endParaRPr lang="en-US" sz="3000"/>
          </a:p>
        </p:txBody>
      </p:sp>
      <p:sp>
        <p:nvSpPr>
          <p:cNvPr id="37890" name="AutoShape 2"/>
          <p:cNvSpPr>
            <a:spLocks noGrp="1" noChangeArrowheads="1"/>
          </p:cNvSpPr>
          <p:nvPr>
            <p:ph type="title"/>
          </p:nvPr>
        </p:nvSpPr>
        <p:spPr/>
        <p:txBody>
          <a:bodyPr/>
          <a:lstStyle/>
          <a:p>
            <a:r>
              <a:rPr lang="en-US"/>
              <a:t>Tujuan Instruksional Umum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762000" y="2209800"/>
            <a:ext cx="7924800" cy="4495800"/>
          </a:xfrm>
        </p:spPr>
        <p:txBody>
          <a:bodyPr/>
          <a:lstStyle/>
          <a:p>
            <a:pPr algn="just">
              <a:lnSpc>
                <a:spcPct val="90000"/>
              </a:lnSpc>
            </a:pPr>
            <a:r>
              <a:rPr lang="en-US" sz="2100"/>
              <a:t>Pada zaman Pendudukan Jepang semua badan peradilan dari Pemerintahan Hindia Belanda dihapuskan, kemudian diubah namanya, yaitu:</a:t>
            </a:r>
          </a:p>
          <a:p>
            <a:pPr lvl="1" algn="just">
              <a:lnSpc>
                <a:spcPct val="90000"/>
              </a:lnSpc>
            </a:pPr>
            <a:r>
              <a:rPr lang="en-US" sz="2100"/>
              <a:t>Landraad menjadi Tihoo-Hooin (Pengadilan Negeri);</a:t>
            </a:r>
          </a:p>
          <a:p>
            <a:pPr lvl="1" algn="just">
              <a:lnSpc>
                <a:spcPct val="90000"/>
              </a:lnSpc>
            </a:pPr>
            <a:r>
              <a:rPr lang="en-US" sz="2100"/>
              <a:t>Landgerecht menjadi Keizai-Hooin (Pengadilan Kepolisian);</a:t>
            </a:r>
          </a:p>
          <a:p>
            <a:pPr lvl="1" algn="just">
              <a:lnSpc>
                <a:spcPct val="90000"/>
              </a:lnSpc>
            </a:pPr>
            <a:r>
              <a:rPr lang="en-US" sz="2100"/>
              <a:t>Regentschap-gerecht menjadi Ken-Hooin (Pengadilan Kabupaten);</a:t>
            </a:r>
          </a:p>
          <a:p>
            <a:pPr lvl="1" algn="just">
              <a:lnSpc>
                <a:spcPct val="90000"/>
              </a:lnSpc>
            </a:pPr>
            <a:r>
              <a:rPr lang="en-US" sz="2100"/>
              <a:t>District-gerecht menjadi Gun-Hooin (Pengadilan Kewedanaan);</a:t>
            </a:r>
          </a:p>
          <a:p>
            <a:pPr lvl="1" algn="just">
              <a:lnSpc>
                <a:spcPct val="90000"/>
              </a:lnSpc>
            </a:pPr>
            <a:r>
              <a:rPr lang="en-US" sz="2100"/>
              <a:t>Raad van Justice menjadi Koo-Too-Hooin (Pengadilan Tinggi);</a:t>
            </a:r>
          </a:p>
          <a:p>
            <a:pPr lvl="1" algn="just">
              <a:lnSpc>
                <a:spcPct val="90000"/>
              </a:lnSpc>
            </a:pPr>
            <a:r>
              <a:rPr lang="en-US" sz="2100"/>
              <a:t>Hooggerechtshof menjadi Saikoo-Hooin (Mahkamah Agung).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762000" y="2514601"/>
            <a:ext cx="7924800" cy="3611563"/>
          </a:xfrm>
        </p:spPr>
        <p:txBody>
          <a:bodyPr/>
          <a:lstStyle/>
          <a:p>
            <a:r>
              <a:rPr lang="en-US"/>
              <a:t>Pada zaman kemerdekaan Republik Indonesia, susunan peradilan di Indonesia adalah sebagai berikut :</a:t>
            </a:r>
          </a:p>
          <a:p>
            <a:pPr lvl="1"/>
            <a:r>
              <a:rPr lang="en-US" sz="2800"/>
              <a:t>Pengadilan Negeri;</a:t>
            </a:r>
          </a:p>
          <a:p>
            <a:pPr lvl="1"/>
            <a:r>
              <a:rPr lang="en-US" sz="2800"/>
              <a:t>Pengadilan Tinggi;</a:t>
            </a:r>
          </a:p>
          <a:p>
            <a:pPr lvl="1"/>
            <a:r>
              <a:rPr lang="en-US" sz="2800"/>
              <a:t>Mahkamah Agung.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838201" y="2424114"/>
            <a:ext cx="7693025" cy="3260725"/>
          </a:xfrm>
        </p:spPr>
        <p:txBody>
          <a:bodyPr/>
          <a:lstStyle/>
          <a:p>
            <a:r>
              <a:rPr lang="en-US"/>
              <a:t>Sumber Hukum Acara Perdata :</a:t>
            </a:r>
          </a:p>
          <a:p>
            <a:pPr lvl="1"/>
            <a:r>
              <a:rPr lang="en-US"/>
              <a:t>Undang-Undang tentang Ketentuan Pokok Kekuasaan Kehakiman;</a:t>
            </a:r>
          </a:p>
          <a:p>
            <a:pPr lvl="1"/>
            <a:r>
              <a:rPr lang="en-US"/>
              <a:t>Undang-undang tentang Mahkamah Agung;</a:t>
            </a:r>
          </a:p>
          <a:p>
            <a:pPr lvl="1"/>
            <a:r>
              <a:rPr lang="en-US"/>
              <a:t>Undang-Undang tentang Peradilan Umum;</a:t>
            </a:r>
          </a:p>
          <a:p>
            <a:pPr lvl="1"/>
            <a:r>
              <a:rPr lang="en-US"/>
              <a:t>Kitab Undang-Undang Hukum perdata.</a:t>
            </a:r>
          </a:p>
        </p:txBody>
      </p:sp>
      <p:sp>
        <p:nvSpPr>
          <p:cNvPr id="23554" name="AutoShape 2"/>
          <p:cNvSpPr>
            <a:spLocks noGrp="1" noChangeArrowheads="1"/>
          </p:cNvSpPr>
          <p:nvPr>
            <p:ph type="title"/>
          </p:nvPr>
        </p:nvSpPr>
        <p:spPr>
          <a:xfrm>
            <a:off x="762000" y="762001"/>
            <a:ext cx="7924800" cy="944563"/>
          </a:xfrm>
        </p:spPr>
        <p:txBody>
          <a:bodyPr/>
          <a:lstStyle/>
          <a:p>
            <a:pPr algn="just"/>
            <a:r>
              <a:rPr lang="en-US" sz="3000"/>
              <a:t>C. LANDASAN HUKUM ACARA PERDATA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pPr marL="609600" indent="-609600" algn="just">
              <a:lnSpc>
                <a:spcPct val="90000"/>
              </a:lnSpc>
              <a:buFontTx/>
              <a:buAutoNum type="arabicPeriod"/>
            </a:pPr>
            <a:r>
              <a:rPr lang="en-US" b="1"/>
              <a:t>Yang Berhubungan Dengan Peranan </a:t>
            </a:r>
          </a:p>
          <a:p>
            <a:pPr marL="990600" lvl="1" indent="-533400" algn="just">
              <a:lnSpc>
                <a:spcPct val="90000"/>
              </a:lnSpc>
              <a:buFontTx/>
              <a:buAutoNum type="alphaLcPeriod"/>
            </a:pPr>
            <a:r>
              <a:rPr lang="en-US" sz="2800"/>
              <a:t>Prakarsa proses dilakukan oleh para pihak yang bersengketa;</a:t>
            </a:r>
          </a:p>
          <a:p>
            <a:pPr marL="990600" lvl="1" indent="-533400" algn="just">
              <a:lnSpc>
                <a:spcPct val="90000"/>
              </a:lnSpc>
              <a:buFontTx/>
              <a:buAutoNum type="alphaLcPeriod"/>
            </a:pPr>
            <a:r>
              <a:rPr lang="en-US" sz="2800"/>
              <a:t>Hakim bersifat menunggu, artinya inisiatif untuk mengajukan tuntutan hak diserahkan sepenuhnya kepada yang berkepentingan;</a:t>
            </a:r>
          </a:p>
        </p:txBody>
      </p:sp>
      <p:sp>
        <p:nvSpPr>
          <p:cNvPr id="24578" name="AutoShape 2"/>
          <p:cNvSpPr>
            <a:spLocks noGrp="1" noChangeArrowheads="1"/>
          </p:cNvSpPr>
          <p:nvPr>
            <p:ph type="title"/>
          </p:nvPr>
        </p:nvSpPr>
        <p:spPr/>
        <p:txBody>
          <a:bodyPr/>
          <a:lstStyle/>
          <a:p>
            <a:r>
              <a:rPr lang="en-US" sz="3000"/>
              <a:t>D. ASAS-ASAS DALAM HUKUM ACARA PERDATA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2438400"/>
            <a:ext cx="7848600" cy="4038600"/>
          </a:xfrm>
        </p:spPr>
        <p:txBody>
          <a:bodyPr/>
          <a:lstStyle/>
          <a:p>
            <a:pPr marL="609600" indent="-609600" algn="just">
              <a:buFontTx/>
              <a:buAutoNum type="alphaLcPeriod" startAt="3"/>
            </a:pPr>
            <a:r>
              <a:rPr lang="en-US"/>
              <a:t>Hakim wajib mengusahakan perdamaian;</a:t>
            </a:r>
          </a:p>
          <a:p>
            <a:pPr marL="609600" indent="-609600" algn="just">
              <a:buFontTx/>
              <a:buAutoNum type="alphaLcPeriod" startAt="3"/>
            </a:pPr>
            <a:r>
              <a:rPr lang="en-US"/>
              <a:t>Perkara yang sudah berjalan dapat sewaktu-waktu ditarik atas persetujuan kedua belah pihak yang bersengketa;</a:t>
            </a:r>
          </a:p>
          <a:p>
            <a:pPr marL="609600" indent="-609600" algn="just">
              <a:buFontTx/>
              <a:buAutoNum type="alphaLcPeriod" startAt="5"/>
            </a:pPr>
            <a:r>
              <a:rPr lang="en-US"/>
              <a:t>Acara pemeriksaan dalam sidang pengadilan mengutamakan tulisan-tulisan;</a:t>
            </a:r>
          </a:p>
          <a:p>
            <a:pPr marL="609600" indent="-609600" algn="just">
              <a:buFontTx/>
              <a:buNone/>
            </a:pP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838201" y="2362200"/>
            <a:ext cx="7693025" cy="3886200"/>
          </a:xfrm>
        </p:spPr>
        <p:txBody>
          <a:bodyPr/>
          <a:lstStyle/>
          <a:p>
            <a:pPr marL="533400" indent="-533400" algn="just">
              <a:lnSpc>
                <a:spcPct val="90000"/>
              </a:lnSpc>
              <a:buFontTx/>
              <a:buAutoNum type="alphaLcPeriod" startAt="6"/>
            </a:pPr>
            <a:r>
              <a:rPr lang="en-US" sz="2400"/>
              <a:t>Putusan Hakim wajib dilandasi dengan alasan-alasan yang rasional obyektif. Alasan tersebut sebagai pertanggung jawaban Hakim atas putusannya terhadap masyarakat;</a:t>
            </a:r>
          </a:p>
          <a:p>
            <a:pPr marL="533400" indent="-533400" algn="just">
              <a:lnSpc>
                <a:spcPct val="90000"/>
              </a:lnSpc>
              <a:buFontTx/>
              <a:buAutoNum type="alphaLcPeriod" startAt="6"/>
            </a:pPr>
            <a:r>
              <a:rPr lang="en-US" sz="2400"/>
              <a:t>Putusan yang tidak lengkap atau kurang cukup dipertimbangkan merupakan alasan untuk pemeriksaan kasasi di Mahkamah Agung;</a:t>
            </a:r>
          </a:p>
          <a:p>
            <a:pPr marL="533400" indent="-533400" algn="just">
              <a:lnSpc>
                <a:spcPct val="90000"/>
              </a:lnSpc>
              <a:buFontTx/>
              <a:buAutoNum type="alphaLcPeriod" startAt="6"/>
            </a:pPr>
            <a:r>
              <a:rPr lang="en-US" sz="2400"/>
              <a:t>Yurisprudensi dan doktrin seringkali dijadikan landasan oleh Hakim untuk memperkuat putusan yang telah ditetapkannya.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57200" y="2438400"/>
            <a:ext cx="8229600" cy="4038600"/>
          </a:xfrm>
        </p:spPr>
        <p:txBody>
          <a:bodyPr/>
          <a:lstStyle/>
          <a:p>
            <a:pPr marL="609600" indent="-609600" algn="just">
              <a:lnSpc>
                <a:spcPct val="90000"/>
              </a:lnSpc>
              <a:buFontTx/>
              <a:buAutoNum type="arabicPeriod" startAt="2"/>
            </a:pPr>
            <a:r>
              <a:rPr lang="en-US" sz="2400" b="1"/>
              <a:t>Yang Berhubungan Dengan Keadaan Peradilan</a:t>
            </a:r>
          </a:p>
          <a:p>
            <a:pPr marL="990600" lvl="1" indent="-533400" algn="just">
              <a:lnSpc>
                <a:spcPct val="90000"/>
              </a:lnSpc>
              <a:buFontTx/>
              <a:buAutoNum type="alphaLcPeriod"/>
            </a:pPr>
            <a:r>
              <a:rPr lang="en-US"/>
              <a:t>Sidang-sidang Pengadilan dilakukan secara terbuka untuk umum.</a:t>
            </a:r>
          </a:p>
          <a:p>
            <a:pPr marL="990600" lvl="1" indent="-533400" algn="just">
              <a:lnSpc>
                <a:spcPct val="90000"/>
              </a:lnSpc>
              <a:buFontTx/>
              <a:buAutoNum type="alphaLcPeriod"/>
            </a:pPr>
            <a:r>
              <a:rPr lang="en-US"/>
              <a:t>Asas terbuka ini dapat disimpangi dalam perkara susila dan ketertiban umum;</a:t>
            </a:r>
          </a:p>
          <a:p>
            <a:pPr marL="990600" lvl="1" indent="-533400" algn="just">
              <a:lnSpc>
                <a:spcPct val="90000"/>
              </a:lnSpc>
              <a:buFontTx/>
              <a:buAutoNum type="alphaLcPeriod"/>
            </a:pPr>
            <a:r>
              <a:rPr lang="en-US"/>
              <a:t>Kedua belah pihak yang berperkara didengar pendapatnya dan diakui sebagai subyek yang kedudukannya sederajat.</a:t>
            </a:r>
          </a:p>
          <a:p>
            <a:pPr marL="990600" lvl="1" indent="-533400" algn="just">
              <a:lnSpc>
                <a:spcPct val="90000"/>
              </a:lnSpc>
              <a:buFontTx/>
              <a:buAutoNum type="alphaLcPeriod"/>
            </a:pP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p:txBody>
          <a:bodyPr/>
          <a:lstStyle/>
          <a:p>
            <a:pPr marL="914400" lvl="1" indent="-457200" algn="just">
              <a:buFontTx/>
              <a:buNone/>
            </a:pPr>
            <a:r>
              <a:rPr lang="en-US"/>
              <a:t>d. Peradilan dilaksanakan bertahap :</a:t>
            </a:r>
          </a:p>
          <a:p>
            <a:pPr marL="1295400" lvl="2" indent="-381000" algn="just"/>
            <a:r>
              <a:rPr lang="en-US" sz="2400"/>
              <a:t>Tingkat pertama pada Pengadilan Negeri;</a:t>
            </a:r>
          </a:p>
          <a:p>
            <a:pPr marL="1295400" lvl="2" indent="-381000" algn="just"/>
            <a:r>
              <a:rPr lang="en-US" sz="2400"/>
              <a:t>Tingkat Banding pada Pengadilan Tinggi;</a:t>
            </a:r>
          </a:p>
          <a:p>
            <a:pPr marL="1295400" lvl="2" indent="-381000" algn="just"/>
            <a:r>
              <a:rPr lang="en-US" sz="2400"/>
              <a:t>Tingkat Kasasi pada Mahkamah Agung.</a:t>
            </a:r>
          </a:p>
          <a:p>
            <a:pPr marL="1295400" lvl="2" indent="-381000" algn="just">
              <a:buFont typeface="Wingdings" pitchFamily="2" charset="2"/>
              <a:buNone/>
            </a:pPr>
            <a:endParaRPr lang="en-US" sz="2400"/>
          </a:p>
          <a:p>
            <a:pPr marL="914400" lvl="1" indent="-457200" algn="just">
              <a:buFontTx/>
              <a:buNone/>
            </a:pPr>
            <a:r>
              <a:rPr lang="en-US"/>
              <a:t>e.	Sidang-sidang pengadilan pada umumnya diselenggarakan oleh suatu Majelis Hakim.</a:t>
            </a:r>
          </a:p>
          <a:p>
            <a:pPr marL="533400" indent="-533400"/>
            <a:endParaRPr lang="en-US" sz="2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914400" y="2362200"/>
            <a:ext cx="7772400" cy="4191000"/>
          </a:xfrm>
        </p:spPr>
        <p:txBody>
          <a:bodyPr>
            <a:normAutofit/>
          </a:bodyPr>
          <a:lstStyle/>
          <a:p>
            <a:pPr marL="609600" indent="-609600">
              <a:buFontTx/>
              <a:buAutoNum type="arabicPeriod"/>
            </a:pPr>
            <a:r>
              <a:rPr lang="en-US" sz="2400"/>
              <a:t>Subjek hukum dalam Hukum Acara Perdata:</a:t>
            </a:r>
          </a:p>
          <a:p>
            <a:pPr marL="990600" lvl="1" indent="-533400">
              <a:buFontTx/>
              <a:buChar char="•"/>
            </a:pPr>
            <a:r>
              <a:rPr lang="en-US"/>
              <a:t>Para pihak yang bersengketa yaitu : penggugat, tergugat, hakim yang mengadili, panitera, penasehat hukum/pengacara dan juru sita;</a:t>
            </a:r>
          </a:p>
          <a:p>
            <a:pPr marL="990600" lvl="1" indent="-533400">
              <a:buFontTx/>
              <a:buChar char="•"/>
            </a:pPr>
            <a:r>
              <a:rPr lang="en-US"/>
              <a:t>Hakim yang mengadili;</a:t>
            </a:r>
          </a:p>
          <a:p>
            <a:pPr marL="990600" lvl="1" indent="-533400">
              <a:buFontTx/>
              <a:buChar char="•"/>
            </a:pPr>
            <a:r>
              <a:rPr lang="en-US"/>
              <a:t>Panitera yang mencatat jalannya sidang pengadilan;</a:t>
            </a:r>
          </a:p>
          <a:p>
            <a:pPr marL="990600" lvl="1" indent="-533400">
              <a:buFontTx/>
              <a:buChar char="•"/>
            </a:pPr>
            <a:r>
              <a:rPr lang="en-US"/>
              <a:t>Penasehat hukum / Pengacara;</a:t>
            </a:r>
          </a:p>
          <a:p>
            <a:pPr marL="990600" lvl="1" indent="-533400">
              <a:buFontTx/>
              <a:buChar char="•"/>
            </a:pPr>
            <a:r>
              <a:rPr lang="en-US"/>
              <a:t>Juru sita</a:t>
            </a:r>
          </a:p>
        </p:txBody>
      </p:sp>
      <p:sp>
        <p:nvSpPr>
          <p:cNvPr id="27650" name="AutoShape 2"/>
          <p:cNvSpPr>
            <a:spLocks noGrp="1" noChangeArrowheads="1"/>
          </p:cNvSpPr>
          <p:nvPr>
            <p:ph type="title"/>
          </p:nvPr>
        </p:nvSpPr>
        <p:spPr>
          <a:xfrm>
            <a:off x="762000" y="762001"/>
            <a:ext cx="7924800" cy="1020763"/>
          </a:xfrm>
        </p:spPr>
        <p:txBody>
          <a:bodyPr/>
          <a:lstStyle/>
          <a:p>
            <a:r>
              <a:rPr lang="en-US" sz="3000"/>
              <a:t>E. NORMA-NORMA DALAM HUKUM ACARA PERDATA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762000" y="2286000"/>
            <a:ext cx="8153400" cy="4343400"/>
          </a:xfrm>
        </p:spPr>
        <p:txBody>
          <a:bodyPr>
            <a:normAutofit lnSpcReduction="10000"/>
          </a:bodyPr>
          <a:lstStyle/>
          <a:p>
            <a:pPr marL="609600" indent="-609600" algn="just">
              <a:buFontTx/>
              <a:buAutoNum type="arabicPeriod" startAt="2"/>
              <a:tabLst>
                <a:tab pos="1436688" algn="l"/>
              </a:tabLst>
            </a:pPr>
            <a:r>
              <a:rPr lang="en-US" sz="2200"/>
              <a:t>Kompetensi / Kewenangan Mengadili</a:t>
            </a:r>
          </a:p>
          <a:p>
            <a:pPr marL="1627188" lvl="2" indent="-712788" algn="just">
              <a:buFontTx/>
              <a:buAutoNum type="alphaLcPeriod"/>
              <a:tabLst>
                <a:tab pos="1436688" algn="l"/>
              </a:tabLst>
            </a:pPr>
            <a:r>
              <a:rPr lang="en-US" sz="2200"/>
              <a:t>Kompetensi Mutlak</a:t>
            </a:r>
          </a:p>
          <a:p>
            <a:pPr marL="1627188" lvl="2" indent="-712788" algn="just">
              <a:buFontTx/>
              <a:buNone/>
              <a:tabLst>
                <a:tab pos="1436688" algn="l"/>
              </a:tabLst>
            </a:pPr>
            <a:r>
              <a:rPr lang="en-US" sz="2200"/>
              <a:t>		Kompetensi mutlak ini menjawab pertanyaan badan peradilan macam apa yang berwenang untuk mengadili sengketa, misalnya Pengadilan Negeri, Pengadilan Agama, dll.</a:t>
            </a:r>
          </a:p>
          <a:p>
            <a:pPr marL="1627188" lvl="2" indent="-712788" algn="just">
              <a:buFontTx/>
              <a:buAutoNum type="alphaLcPeriod" startAt="2"/>
              <a:tabLst>
                <a:tab pos="1436688" algn="l"/>
              </a:tabLst>
            </a:pPr>
            <a:r>
              <a:rPr lang="en-US" sz="2200"/>
              <a:t>Kompetensi Relatif</a:t>
            </a:r>
          </a:p>
          <a:p>
            <a:pPr marL="1665288" lvl="3" indent="-114300" algn="just">
              <a:buFontTx/>
              <a:buNone/>
              <a:tabLst>
                <a:tab pos="1436688" algn="l"/>
              </a:tabLst>
            </a:pPr>
            <a:r>
              <a:rPr lang="en-US" sz="2200"/>
              <a:t>	Kompetensi relatif ini adalah kewenangan untuk mengadili diantara badan peradilan yang sejenis, misalnya pembagian kekuasaan mengadili diantara berbagai Pengadilan Negeri, seperti Pengadilan Negeri Jakarta Barat, Pusat, dll.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1" y="2362200"/>
            <a:ext cx="8531225" cy="4267200"/>
          </a:xfrm>
        </p:spPr>
        <p:txBody>
          <a:bodyPr>
            <a:normAutofit lnSpcReduction="10000"/>
          </a:bodyPr>
          <a:lstStyle/>
          <a:p>
            <a:pPr>
              <a:lnSpc>
                <a:spcPct val="90000"/>
              </a:lnSpc>
              <a:buFont typeface="Wingdings" pitchFamily="2" charset="2"/>
              <a:buNone/>
            </a:pPr>
            <a:r>
              <a:rPr lang="en-US" sz="2400"/>
              <a:t>		Mahasiswa diharapkan dapat :</a:t>
            </a:r>
          </a:p>
          <a:p>
            <a:pPr lvl="2" indent="-285750" algn="just">
              <a:lnSpc>
                <a:spcPct val="90000"/>
              </a:lnSpc>
            </a:pPr>
            <a:r>
              <a:rPr lang="en-US" sz="2400"/>
              <a:t>Menjelaskan pengertian Hukum Acara Pidana dan Hukum Acara Perdata;</a:t>
            </a:r>
          </a:p>
          <a:p>
            <a:pPr lvl="2" indent="-285750" algn="just">
              <a:lnSpc>
                <a:spcPct val="90000"/>
              </a:lnSpc>
            </a:pPr>
            <a:r>
              <a:rPr lang="en-US" sz="2400"/>
              <a:t>Menjelaskan sejarah dari kedua hukum acara;</a:t>
            </a:r>
          </a:p>
          <a:p>
            <a:pPr lvl="2" indent="-285750" algn="just">
              <a:lnSpc>
                <a:spcPct val="90000"/>
              </a:lnSpc>
            </a:pPr>
            <a:r>
              <a:rPr lang="en-US" sz="2400"/>
              <a:t>Menjelaskan peraturan perundang-undangan yang mengatur kedua hukum acara atau dasar hukumnya;</a:t>
            </a:r>
          </a:p>
          <a:p>
            <a:pPr lvl="2" indent="-285750" algn="just">
              <a:lnSpc>
                <a:spcPct val="90000"/>
              </a:lnSpc>
            </a:pPr>
            <a:r>
              <a:rPr lang="en-US" sz="2400"/>
              <a:t>Menjelaskan tentang asas-asas yang berlaku dalam hukum acara;</a:t>
            </a:r>
          </a:p>
          <a:p>
            <a:pPr lvl="2" indent="-285750" algn="just">
              <a:lnSpc>
                <a:spcPct val="90000"/>
              </a:lnSpc>
            </a:pPr>
            <a:r>
              <a:rPr lang="en-US" sz="2400"/>
              <a:t>Menjelaskan subjek hukum kedua hukum acara;</a:t>
            </a:r>
          </a:p>
          <a:p>
            <a:pPr lvl="2" indent="-285750" algn="just">
              <a:lnSpc>
                <a:spcPct val="90000"/>
              </a:lnSpc>
            </a:pPr>
            <a:r>
              <a:rPr lang="en-US" sz="2400"/>
              <a:t>Menjelaskan kewenangan/kompetensi mengadili dan putusan-putusan hakim.</a:t>
            </a:r>
          </a:p>
          <a:p>
            <a:pPr>
              <a:lnSpc>
                <a:spcPct val="90000"/>
              </a:lnSpc>
              <a:buFont typeface="Wingdings" pitchFamily="2" charset="2"/>
              <a:buNone/>
            </a:pPr>
            <a:endParaRPr lang="en-US" sz="2400"/>
          </a:p>
        </p:txBody>
      </p:sp>
      <p:sp>
        <p:nvSpPr>
          <p:cNvPr id="38914" name="AutoShape 2"/>
          <p:cNvSpPr>
            <a:spLocks noGrp="1" noChangeArrowheads="1"/>
          </p:cNvSpPr>
          <p:nvPr>
            <p:ph type="title"/>
          </p:nvPr>
        </p:nvSpPr>
        <p:spPr/>
        <p:txBody>
          <a:bodyPr/>
          <a:lstStyle/>
          <a:p>
            <a:r>
              <a:rPr lang="en-US"/>
              <a:t>Tujuan Instruksional Khusus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762000" y="2438400"/>
            <a:ext cx="7924800" cy="4191000"/>
          </a:xfrm>
        </p:spPr>
        <p:txBody>
          <a:bodyPr>
            <a:normAutofit/>
          </a:bodyPr>
          <a:lstStyle/>
          <a:p>
            <a:pPr marL="609600" indent="-609600" algn="just">
              <a:buFontTx/>
              <a:buAutoNum type="arabicPeriod" startAt="3"/>
            </a:pPr>
            <a:r>
              <a:rPr lang="en-US" sz="2400"/>
              <a:t>Perkara perdata yang diajukan ke pengadilan dapat berupa :</a:t>
            </a:r>
          </a:p>
          <a:p>
            <a:pPr marL="990600" lvl="1" indent="-533400" algn="just">
              <a:buFontTx/>
              <a:buChar char="•"/>
            </a:pPr>
            <a:r>
              <a:rPr lang="en-US"/>
              <a:t>Perkara Gugatan (jurisdictio contentiosa);</a:t>
            </a:r>
          </a:p>
          <a:p>
            <a:pPr marL="990600" lvl="1" indent="-533400" algn="just">
              <a:buFontTx/>
              <a:buNone/>
            </a:pPr>
            <a:r>
              <a:rPr lang="en-US"/>
              <a:t>	Berhubungan dengan perselisihan yang jenis putusannya ialah Keputusan / Vonnis.</a:t>
            </a:r>
          </a:p>
          <a:p>
            <a:pPr marL="990600" lvl="1" indent="-533400" algn="just">
              <a:buFontTx/>
              <a:buChar char="•"/>
            </a:pPr>
            <a:r>
              <a:rPr lang="en-US"/>
              <a:t>Perkara Permohonan (jurisdictio voluntaria)</a:t>
            </a:r>
          </a:p>
          <a:p>
            <a:pPr marL="990600" lvl="1" indent="-533400" algn="just">
              <a:buFontTx/>
              <a:buNone/>
            </a:pPr>
            <a:r>
              <a:rPr lang="en-US"/>
              <a:t>	Hakim tidak melakukan peradilan dan tidak membuat putusan melainkan menetapkan secara resmi apa yang sudah ada, misalnya penetapan ahli waris.</a:t>
            </a:r>
          </a:p>
          <a:p>
            <a:pPr marL="1371600" lvl="2" indent="-457200" algn="just">
              <a:buFont typeface="Wingdings" pitchFamily="2" charset="2"/>
              <a:buNone/>
            </a:pPr>
            <a:endParaRPr lang="en-US" sz="24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762000" y="2514600"/>
            <a:ext cx="7924800" cy="4038600"/>
          </a:xfrm>
        </p:spPr>
        <p:txBody>
          <a:bodyPr>
            <a:normAutofit/>
          </a:bodyPr>
          <a:lstStyle/>
          <a:p>
            <a:pPr marL="609600" indent="-609600" algn="just">
              <a:lnSpc>
                <a:spcPct val="90000"/>
              </a:lnSpc>
              <a:buFontTx/>
              <a:buAutoNum type="arabicPeriod" startAt="4"/>
            </a:pPr>
            <a:r>
              <a:rPr lang="en-US"/>
              <a:t>Sifat Isi Putusan Pengadilan dapat berupa :</a:t>
            </a:r>
          </a:p>
          <a:p>
            <a:pPr marL="990600" lvl="1" indent="-533400" algn="just">
              <a:lnSpc>
                <a:spcPct val="90000"/>
              </a:lnSpc>
              <a:buFontTx/>
              <a:buAutoNum type="alphaLcPeriod"/>
            </a:pPr>
            <a:r>
              <a:rPr lang="en-US"/>
              <a:t>Putusan yang bersifat deklaratior, yaitu putusan yang menjelaskan sesuatu, contoh putusan waris;</a:t>
            </a:r>
          </a:p>
          <a:p>
            <a:pPr marL="990600" lvl="1" indent="-533400" algn="just">
              <a:lnSpc>
                <a:spcPct val="90000"/>
              </a:lnSpc>
              <a:buFontTx/>
              <a:buAutoNum type="alphaLcPeriod"/>
            </a:pPr>
            <a:r>
              <a:rPr lang="en-US"/>
              <a:t>Putusan yang bersifat konstitutif, yaitu menciptakan atau menghapus suatu status hukum tertentu, contoh putusan cerai;</a:t>
            </a:r>
          </a:p>
          <a:p>
            <a:pPr marL="990600" lvl="1" indent="-533400" algn="just">
              <a:lnSpc>
                <a:spcPct val="90000"/>
              </a:lnSpc>
              <a:buFontTx/>
              <a:buAutoNum type="alphaLcPeriod"/>
            </a:pPr>
            <a:r>
              <a:rPr lang="en-US"/>
              <a:t>Putusan ang bersifat kondemnator, yaitu putusan yang memberi hukuman , contoh putusan untuk menyerahkan barang / sita, putusan untuk membayar biaya perkara, dll.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838200" y="2362200"/>
            <a:ext cx="7848600" cy="4191000"/>
          </a:xfrm>
        </p:spPr>
        <p:txBody>
          <a:bodyPr/>
          <a:lstStyle/>
          <a:p>
            <a:pPr marL="609600" indent="-609600" algn="just">
              <a:buFontTx/>
              <a:buAutoNum type="arabicPeriod" startAt="5"/>
            </a:pPr>
            <a:r>
              <a:rPr lang="en-US"/>
              <a:t>Untuk berperkara di Pengadilan pada asasnya dikenakan biaya yang meliputi :</a:t>
            </a:r>
          </a:p>
          <a:p>
            <a:pPr marL="990600" lvl="1" indent="-533400" algn="just">
              <a:buFontTx/>
              <a:buChar char="•"/>
            </a:pPr>
            <a:r>
              <a:rPr lang="en-US" sz="2800"/>
              <a:t>Biaya pemanggilan para pihak;</a:t>
            </a:r>
          </a:p>
          <a:p>
            <a:pPr marL="990600" lvl="1" indent="-533400" algn="just">
              <a:buFontTx/>
              <a:buChar char="•"/>
            </a:pPr>
            <a:r>
              <a:rPr lang="en-US" sz="2800"/>
              <a:t>Biaya pemberitahuan kepada para pihak;</a:t>
            </a:r>
          </a:p>
          <a:p>
            <a:pPr marL="990600" lvl="1" indent="-533400" algn="just">
              <a:buFontTx/>
              <a:buChar char="•"/>
            </a:pPr>
            <a:r>
              <a:rPr lang="en-US" sz="2800"/>
              <a:t>Biaya Materai;</a:t>
            </a:r>
          </a:p>
          <a:p>
            <a:pPr marL="990600" lvl="1" indent="-533400" algn="just">
              <a:buFontTx/>
              <a:buChar char="•"/>
            </a:pPr>
            <a:r>
              <a:rPr lang="en-US" sz="2800"/>
              <a:t>Biaya Pengacara (bila memakai pengacara merupakan biaya di luar biaya berperkara di Pengadilan).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609600" y="2438400"/>
            <a:ext cx="8077200" cy="4038600"/>
          </a:xfrm>
        </p:spPr>
        <p:txBody>
          <a:bodyPr/>
          <a:lstStyle/>
          <a:p>
            <a:pPr marL="609600" indent="-609600" algn="just">
              <a:lnSpc>
                <a:spcPct val="90000"/>
              </a:lnSpc>
              <a:buFontTx/>
              <a:buAutoNum type="alphaUcPeriod"/>
            </a:pPr>
            <a:r>
              <a:rPr lang="en-US" sz="2400" b="1"/>
              <a:t>PENGERTIAN</a:t>
            </a:r>
          </a:p>
          <a:p>
            <a:pPr marL="609600" indent="-609600" algn="just">
              <a:lnSpc>
                <a:spcPct val="90000"/>
              </a:lnSpc>
              <a:buFontTx/>
              <a:buNone/>
            </a:pPr>
            <a:r>
              <a:rPr lang="en-US" sz="2400" b="1"/>
              <a:t>	</a:t>
            </a:r>
            <a:r>
              <a:rPr lang="en-US" sz="2400"/>
              <a:t>Hukum Acara Pidana adalah keseluruhan aturan hukum yang mengatur tentang cara bagaimana mempertahankan atau menyelenggarakan hukum pidana materiel, sehingga memperoleh keputusan hakim dan cara bagaimana keputusan itu harus dilaksanakan. Selain itu Hukum Acara Pidana juga merupakan realisasi Hukum Pidana yang menyangkut cara pelaksanaan penguasa menindak warga yang didakwa bertanggung jawab atas suatu delik (peristiwa pidana).</a:t>
            </a:r>
            <a:endParaRPr lang="en-US" sz="2400" b="1"/>
          </a:p>
        </p:txBody>
      </p:sp>
      <p:sp>
        <p:nvSpPr>
          <p:cNvPr id="5122" name="AutoShape 2"/>
          <p:cNvSpPr>
            <a:spLocks noGrp="1" noChangeArrowheads="1"/>
          </p:cNvSpPr>
          <p:nvPr>
            <p:ph type="title"/>
          </p:nvPr>
        </p:nvSpPr>
        <p:spPr>
          <a:xfrm>
            <a:off x="762000" y="762000"/>
            <a:ext cx="7924800" cy="1066800"/>
          </a:xfrm>
        </p:spPr>
        <p:txBody>
          <a:bodyPr/>
          <a:lstStyle/>
          <a:p>
            <a:r>
              <a:rPr lang="en-US" sz="3000"/>
              <a:t>I. HUKUM ACARA PIDANA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lstStyle/>
          <a:p>
            <a:pPr marL="609600" indent="-609600"/>
            <a:r>
              <a:rPr lang="en-US"/>
              <a:t>Sumber Hukum Acara Pidana</a:t>
            </a:r>
          </a:p>
          <a:p>
            <a:pPr marL="990600" lvl="1" indent="-533400">
              <a:buFontTx/>
              <a:buAutoNum type="alphaLcPeriod"/>
            </a:pPr>
            <a:r>
              <a:rPr lang="en-US"/>
              <a:t>Undang-Undang tentang ketentuan-ketentuan pokok Kekuasaan Kehakiman;</a:t>
            </a:r>
          </a:p>
          <a:p>
            <a:pPr marL="990600" lvl="1" indent="-533400">
              <a:buFontTx/>
              <a:buAutoNum type="alphaLcPeriod"/>
            </a:pPr>
            <a:r>
              <a:rPr lang="en-US"/>
              <a:t>Undang-Undang tentang Pemberantasan Tindak Pidana Korupsi;</a:t>
            </a:r>
          </a:p>
          <a:p>
            <a:pPr marL="990600" lvl="1" indent="-533400">
              <a:buFontTx/>
              <a:buAutoNum type="alphaLcPeriod"/>
            </a:pPr>
            <a:r>
              <a:rPr lang="en-US"/>
              <a:t>Kitab Undang-Undang Hukum Acara Pidana;</a:t>
            </a:r>
          </a:p>
          <a:p>
            <a:pPr marL="990600" lvl="1" indent="-533400">
              <a:buFontTx/>
              <a:buAutoNum type="alphaLcPeriod"/>
            </a:pPr>
            <a:r>
              <a:rPr lang="en-US"/>
              <a:t>Undang-Undang tentang Mahkamah Agung;</a:t>
            </a:r>
          </a:p>
          <a:p>
            <a:pPr marL="990600" lvl="1" indent="-533400">
              <a:buFontTx/>
              <a:buAutoNum type="alphaLcPeriod"/>
            </a:pPr>
            <a:r>
              <a:rPr lang="en-US"/>
              <a:t>Undang-Undang tentang Peradilan Umum</a:t>
            </a:r>
          </a:p>
          <a:p>
            <a:pPr marL="990600" lvl="1" indent="-533400">
              <a:buFontTx/>
              <a:buNone/>
            </a:pPr>
            <a:endParaRPr lang="en-US"/>
          </a:p>
        </p:txBody>
      </p:sp>
      <p:sp>
        <p:nvSpPr>
          <p:cNvPr id="6146" name="AutoShape 2"/>
          <p:cNvSpPr>
            <a:spLocks noGrp="1" noChangeArrowheads="1"/>
          </p:cNvSpPr>
          <p:nvPr>
            <p:ph type="title"/>
          </p:nvPr>
        </p:nvSpPr>
        <p:spPr>
          <a:xfrm>
            <a:off x="762000" y="762001"/>
            <a:ext cx="7924800" cy="1096963"/>
          </a:xfrm>
        </p:spPr>
        <p:txBody>
          <a:bodyPr/>
          <a:lstStyle/>
          <a:p>
            <a:pPr algn="just"/>
            <a:r>
              <a:rPr lang="en-US" sz="3000"/>
              <a:t>B. LANDASAN HUKUM ACARA PIDANA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t>Hukum Acara Pidana berfungsi untuk :</a:t>
            </a:r>
          </a:p>
          <a:p>
            <a:pPr lvl="1"/>
            <a:r>
              <a:rPr lang="en-US" sz="2800"/>
              <a:t>Mencari dan menemukan kebenaran;</a:t>
            </a:r>
          </a:p>
          <a:p>
            <a:pPr lvl="1"/>
            <a:r>
              <a:rPr lang="en-US" sz="2800"/>
              <a:t>Pemberian keputusan oleh Hakim;</a:t>
            </a:r>
          </a:p>
          <a:p>
            <a:pPr lvl="1"/>
            <a:r>
              <a:rPr lang="en-US" sz="2800"/>
              <a:t>Pelaksanaan keputusan oleh Hakim.</a:t>
            </a:r>
          </a:p>
        </p:txBody>
      </p:sp>
      <p:sp>
        <p:nvSpPr>
          <p:cNvPr id="7170" name="AutoShape 2"/>
          <p:cNvSpPr>
            <a:spLocks noGrp="1" noChangeArrowheads="1"/>
          </p:cNvSpPr>
          <p:nvPr>
            <p:ph type="title"/>
          </p:nvPr>
        </p:nvSpPr>
        <p:spPr/>
        <p:txBody>
          <a:bodyPr/>
          <a:lstStyle/>
          <a:p>
            <a:pPr algn="just"/>
            <a:r>
              <a:rPr lang="en-US" sz="3000"/>
              <a:t>C. FUNGSI HUKUM ACARA PIDANA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762000" y="2209800"/>
            <a:ext cx="7924800" cy="4419600"/>
          </a:xfrm>
        </p:spPr>
        <p:txBody>
          <a:bodyPr>
            <a:normAutofit lnSpcReduction="10000"/>
          </a:bodyPr>
          <a:lstStyle/>
          <a:p>
            <a:pPr marL="609600" indent="-609600" algn="just">
              <a:buFontTx/>
              <a:buAutoNum type="arabicPeriod"/>
            </a:pPr>
            <a:r>
              <a:rPr lang="en-US" sz="2200" b="1"/>
              <a:t>Yang Berhubungan dengan peranan</a:t>
            </a:r>
          </a:p>
          <a:p>
            <a:pPr marL="990600" lvl="1" indent="-533400" algn="just">
              <a:buFontTx/>
              <a:buAutoNum type="alphaLcPeriod"/>
            </a:pPr>
            <a:r>
              <a:rPr lang="en-US" sz="2200"/>
              <a:t>Prakarsa proses dilakukan oleh Polisi/Jaksa. Jaksa mengajukan tuntutan ke Pengadilan serta melaksanakan penetapan Hakim;</a:t>
            </a:r>
          </a:p>
          <a:p>
            <a:pPr marL="990600" lvl="1" indent="-533400" algn="just">
              <a:buFontTx/>
              <a:buAutoNum type="alphaLcPeriod"/>
            </a:pPr>
            <a:r>
              <a:rPr lang="en-US" sz="2200"/>
              <a:t>Asas-asas Oportunitas</a:t>
            </a:r>
            <a:r>
              <a:rPr lang="en-US" sz="2200" b="1"/>
              <a:t>, </a:t>
            </a:r>
            <a:r>
              <a:rPr lang="en-US" sz="2200"/>
              <a:t>yaitu dimungkinkannya perkara yang sedang dalam proses penuntutan dideponir atau “dipeti-es kan” oleh Jaksa/Pengadilan demi kepentingan umum;</a:t>
            </a:r>
          </a:p>
          <a:p>
            <a:pPr marL="990600" lvl="1" indent="-533400" algn="just">
              <a:buFontTx/>
              <a:buAutoNum type="alphaLcPeriod"/>
            </a:pPr>
            <a:r>
              <a:rPr lang="en-US" sz="2200"/>
              <a:t>Kedua pihak wajib didengar keterangan-keterangannya oleh Hakim;</a:t>
            </a:r>
          </a:p>
          <a:p>
            <a:pPr marL="990600" lvl="1" indent="-533400" algn="just">
              <a:buFontTx/>
              <a:buAutoNum type="alphaLcPeriod"/>
            </a:pPr>
            <a:r>
              <a:rPr lang="en-US" sz="2200"/>
              <a:t>Acara pemeriksaan dalam sidang pengadilan dilakukan dengan perdebatan lisan atau langsung</a:t>
            </a:r>
            <a:r>
              <a:rPr lang="en-US" sz="2000"/>
              <a:t>.</a:t>
            </a:r>
          </a:p>
        </p:txBody>
      </p:sp>
      <p:sp>
        <p:nvSpPr>
          <p:cNvPr id="8194" name="AutoShape 2"/>
          <p:cNvSpPr>
            <a:spLocks noGrp="1" noChangeArrowheads="1"/>
          </p:cNvSpPr>
          <p:nvPr>
            <p:ph type="title"/>
          </p:nvPr>
        </p:nvSpPr>
        <p:spPr>
          <a:xfrm>
            <a:off x="762000" y="762000"/>
            <a:ext cx="7924800" cy="990600"/>
          </a:xfrm>
        </p:spPr>
        <p:txBody>
          <a:bodyPr/>
          <a:lstStyle/>
          <a:p>
            <a:pPr algn="just"/>
            <a:r>
              <a:rPr lang="en-US" sz="3000"/>
              <a:t>D. ASAS-ASAS HUKUM ACARA PIDANA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685800" y="2362200"/>
            <a:ext cx="8001000" cy="3886200"/>
          </a:xfrm>
        </p:spPr>
        <p:txBody>
          <a:bodyPr>
            <a:normAutofit fontScale="92500"/>
          </a:bodyPr>
          <a:lstStyle/>
          <a:p>
            <a:pPr marL="609600" indent="-609600" algn="just">
              <a:lnSpc>
                <a:spcPct val="90000"/>
              </a:lnSpc>
              <a:buFontTx/>
              <a:buAutoNum type="alphaLcPeriod" startAt="5"/>
            </a:pPr>
            <a:r>
              <a:rPr lang="en-US" sz="2200"/>
              <a:t>Keputusan Hakim wajib dilandasi dengan alasan-alasan yang rasional obyektif, setelah mendengar kedua pihak termasuk saksi  a charge (yang meringankan) dan saksi a de charge (yang memberatkan).</a:t>
            </a:r>
          </a:p>
          <a:p>
            <a:pPr marL="609600" indent="-609600" algn="just">
              <a:lnSpc>
                <a:spcPct val="90000"/>
              </a:lnSpc>
              <a:buFontTx/>
              <a:buAutoNum type="alphaLcPeriod" startAt="5"/>
            </a:pPr>
            <a:r>
              <a:rPr lang="en-US" sz="2200"/>
              <a:t>Dalam rangka menemukan kebenaran materiil, Hakim dalam menjelaskan tugasnya bersifat aktif, artinya Hakim bertindak memimpin proses peradilan;</a:t>
            </a:r>
          </a:p>
          <a:p>
            <a:pPr marL="609600" indent="-609600" algn="just">
              <a:lnSpc>
                <a:spcPct val="90000"/>
              </a:lnSpc>
              <a:buFontTx/>
              <a:buAutoNum type="alphaLcPeriod" startAt="5"/>
            </a:pPr>
            <a:r>
              <a:rPr lang="en-US" sz="2200"/>
              <a:t>Akusator, artinya pada asas akusator ini para pihak diakui sebagai subjek dan kedudukannya sederajat, pemeriksaan tidaklah bersifat rahasia (terbuka untuk umum) dan tersangka sudah dapat didampingi oleh penasehat hukum;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762000" y="2362200"/>
            <a:ext cx="7924800" cy="4191000"/>
          </a:xfrm>
        </p:spPr>
        <p:txBody>
          <a:bodyPr>
            <a:normAutofit fontScale="92500"/>
          </a:bodyPr>
          <a:lstStyle/>
          <a:p>
            <a:pPr marL="609600" indent="-609600" algn="just">
              <a:buFontTx/>
              <a:buAutoNum type="alphaLcPeriod" startAt="8"/>
            </a:pPr>
            <a:r>
              <a:rPr lang="en-US" sz="2600"/>
              <a:t>Peradilan cepat, sederhana dan biaya ringan;</a:t>
            </a:r>
          </a:p>
          <a:p>
            <a:pPr marL="609600" indent="-609600" algn="just">
              <a:buFontTx/>
              <a:buAutoNum type="alphaLcPeriod" startAt="8"/>
            </a:pPr>
            <a:r>
              <a:rPr lang="en-US" sz="2600"/>
              <a:t>Praduga tak bersalah (Presumption of Innocent). Setiap orang yang disangka, ditangkap, ditahan, dituntut atau dihadapkan di muka sidang pengadilan dianggap tidak bersalah sampai ada putusan pengadilan yang menyatakan kesalahannya dan memperoleh kekuatan hukum tetap;</a:t>
            </a:r>
          </a:p>
          <a:p>
            <a:pPr marL="609600" indent="-609600" algn="just">
              <a:buFontTx/>
              <a:buAutoNum type="alphaLcPeriod" startAt="8"/>
            </a:pPr>
            <a:r>
              <a:rPr lang="en-US" sz="2600"/>
              <a:t>Semua orang diperlakukan sama di depan Hakim.</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1079</Words>
  <Application>Microsoft Office PowerPoint</Application>
  <PresentationFormat>On-screen Show (4:3)</PresentationFormat>
  <Paragraphs>147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Concourse</vt:lpstr>
      <vt:lpstr>Hukum Acara</vt:lpstr>
      <vt:lpstr>Tujuan Instruksional Umum</vt:lpstr>
      <vt:lpstr>Tujuan Instruksional Khusus</vt:lpstr>
      <vt:lpstr>I. HUKUM ACARA PIDANA</vt:lpstr>
      <vt:lpstr>B. LANDASAN HUKUM ACARA PIDANA</vt:lpstr>
      <vt:lpstr>C. FUNGSI HUKUM ACARA PIDANA </vt:lpstr>
      <vt:lpstr>D. ASAS-ASAS HUKUM ACARA PIDANA</vt:lpstr>
      <vt:lpstr>Slide 8</vt:lpstr>
      <vt:lpstr>Slide 9</vt:lpstr>
      <vt:lpstr>Slide 10</vt:lpstr>
      <vt:lpstr>Slide 11</vt:lpstr>
      <vt:lpstr>E. SUBYEK HUKUM ACARA PIDANA</vt:lpstr>
      <vt:lpstr>F.  PELAKSANAAN PERANAN ACARA  PIDANA  DALAM PERKARA PIDANA</vt:lpstr>
      <vt:lpstr>G. UPAYA HUKUM</vt:lpstr>
      <vt:lpstr>H. PRA PERADILAN</vt:lpstr>
      <vt:lpstr>II. HUKUM ACARA PERDATA</vt:lpstr>
      <vt:lpstr>Slide 17</vt:lpstr>
      <vt:lpstr>B. SEJARAH PERKEMBANGAN  PERADILAN DI INDONESIA</vt:lpstr>
      <vt:lpstr>Slide 19</vt:lpstr>
      <vt:lpstr>Slide 20</vt:lpstr>
      <vt:lpstr>Slide 21</vt:lpstr>
      <vt:lpstr>C. LANDASAN HUKUM ACARA PERDATA</vt:lpstr>
      <vt:lpstr>D. ASAS-ASAS DALAM HUKUM ACARA PERDATA</vt:lpstr>
      <vt:lpstr>Slide 24</vt:lpstr>
      <vt:lpstr>Slide 25</vt:lpstr>
      <vt:lpstr>Slide 26</vt:lpstr>
      <vt:lpstr>Slide 27</vt:lpstr>
      <vt:lpstr>E. NORMA-NORMA DALAM HUKUM ACARA PERDATA</vt:lpstr>
      <vt:lpstr>Slide 29</vt:lpstr>
      <vt:lpstr>Slide 30</vt:lpstr>
      <vt:lpstr>Slide 31</vt:lpstr>
      <vt:lpstr>Slide 32</vt:lpstr>
    </vt:vector>
  </TitlesOfParts>
  <Company>DarkOS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Acara</dc:title>
  <dc:creator>DarkUser</dc:creator>
  <cp:lastModifiedBy>DarkUser</cp:lastModifiedBy>
  <cp:revision>1</cp:revision>
  <dcterms:created xsi:type="dcterms:W3CDTF">2012-10-06T10:29:33Z</dcterms:created>
  <dcterms:modified xsi:type="dcterms:W3CDTF">2012-10-06T10:30:27Z</dcterms:modified>
</cp:coreProperties>
</file>