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61" r:id="rId5"/>
    <p:sldId id="276" r:id="rId6"/>
    <p:sldId id="277" r:id="rId7"/>
    <p:sldId id="278" r:id="rId8"/>
    <p:sldId id="301" r:id="rId9"/>
    <p:sldId id="300" r:id="rId10"/>
    <p:sldId id="266" r:id="rId11"/>
    <p:sldId id="267" r:id="rId12"/>
    <p:sldId id="273" r:id="rId13"/>
    <p:sldId id="274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6" r:id="rId28"/>
    <p:sldId id="295" r:id="rId29"/>
    <p:sldId id="294" r:id="rId30"/>
    <p:sldId id="297" r:id="rId31"/>
    <p:sldId id="298" r:id="rId32"/>
    <p:sldId id="299" r:id="rId33"/>
    <p:sldId id="279" r:id="rId34"/>
    <p:sldId id="280" r:id="rId35"/>
    <p:sldId id="258" r:id="rId36"/>
    <p:sldId id="259" r:id="rId37"/>
    <p:sldId id="271" r:id="rId38"/>
    <p:sldId id="260" r:id="rId39"/>
    <p:sldId id="268" r:id="rId40"/>
    <p:sldId id="262" r:id="rId41"/>
    <p:sldId id="272" r:id="rId42"/>
    <p:sldId id="275" r:id="rId43"/>
    <p:sldId id="263" r:id="rId44"/>
    <p:sldId id="264" r:id="rId45"/>
    <p:sldId id="26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Legal Reasoning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848600" cy="141759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Fokky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Fuad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(UI), SH (UB),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M.Hum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(UB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2031" y="232358"/>
            <a:ext cx="1595302" cy="45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8532"/>
            <a:ext cx="1714500" cy="49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41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620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sz="2800" dirty="0" smtClean="0">
                <a:latin typeface="Times New Roman"/>
                <a:ea typeface="Times New Roman"/>
              </a:rPr>
              <a:t>Proses </a:t>
            </a:r>
            <a:r>
              <a:rPr lang="en-US" sz="2800" dirty="0">
                <a:latin typeface="Times New Roman"/>
                <a:ea typeface="Times New Roman"/>
              </a:rPr>
              <a:t>reasoning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berdasarkan</a:t>
            </a:r>
            <a:r>
              <a:rPr lang="en-US" sz="2800" dirty="0">
                <a:latin typeface="Times New Roman"/>
                <a:ea typeface="Times New Roman"/>
              </a:rPr>
              <a:t> case law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berpikir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induktif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reasoing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menggunakan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undang-undang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berpikir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deduktif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menggunakan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i="1" dirty="0">
                <a:latin typeface="Times New Roman"/>
                <a:ea typeface="Times New Roman"/>
              </a:rPr>
              <a:t>case law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konsep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tercipta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contoh-contoh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tertentu</a:t>
            </a:r>
            <a:r>
              <a:rPr lang="en-US" sz="2800" dirty="0">
                <a:latin typeface="Times New Roman"/>
                <a:ea typeface="Times New Roman"/>
              </a:rPr>
              <a:t>. Hal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mencerminkan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induktif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effectLst/>
                <a:latin typeface="Times New Roman"/>
                <a:ea typeface="Times New Roman"/>
              </a:rPr>
              <a:t>Sifat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Induktif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dan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Deduktif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Dalam</a:t>
            </a:r>
            <a:r>
              <a:rPr lang="en-US" sz="2800" dirty="0">
                <a:effectLst/>
                <a:latin typeface="Times New Roman"/>
                <a:ea typeface="Times New Roman"/>
              </a:rPr>
              <a:t> Legal Reasoning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734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6172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dipandang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kemauan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menyimpan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dikeluarkan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terminologi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Reasoning</a:t>
            </a:r>
            <a:endParaRPr lang="en-US" b="0" dirty="0"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317961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41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pelaksanaan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cukup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jelas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dimengerti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Laporan-laporan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catatan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penyusunan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menolong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Rancangan-rancangan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bagaimanapun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keahlian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menafsirkan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Reasoning</a:t>
            </a:r>
            <a:endParaRPr lang="en-US" sz="36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0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04999"/>
            <a:ext cx="6400800" cy="3581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dipandang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penyusunan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penafsiran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ketetapan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sifatnya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</a:t>
            </a:r>
            <a:r>
              <a:rPr lang="en-US" sz="2800" b="0" dirty="0" smtClean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Reasoning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91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5486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3581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20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Clr>
                <a:srgbClr val="2DA2BF"/>
              </a:buClr>
              <a:buNone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;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bersidang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berusaha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formal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pula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materiil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pun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berusaha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ketentuan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Di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pun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3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Kenneth J.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Vandevelde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epistimologis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lima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Mengidentifikasi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perundang-undangan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(identify the applicable sources of law)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Menganalisis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hokum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(analyze the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souces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of law)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2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Mensintesiskan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koheran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mengelompokkan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aturan-aturan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(synthesize the applicable rules of law in to a coherent structure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Menelaah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tersedia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(research the available facts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61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memastikan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kewajiban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timbul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terletak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aturan-aturan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kasus-kasus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(apply the structure of rules to the facts)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40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40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75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keseluruhan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tahapan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identifikasi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kebenaran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formulasi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konklusi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solusi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argumen-argumen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8018" y="1371600"/>
            <a:ext cx="3352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09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1328"/>
            <a:ext cx="5105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err="1">
                <a:latin typeface="Times New Roman"/>
                <a:ea typeface="Times New Roman"/>
              </a:rPr>
              <a:t>pencarian</a:t>
            </a:r>
            <a:r>
              <a:rPr lang="en-US" sz="3200" dirty="0">
                <a:latin typeface="Times New Roman"/>
                <a:ea typeface="Times New Roman"/>
              </a:rPr>
              <a:t> “</a:t>
            </a:r>
            <a:r>
              <a:rPr lang="en-US" sz="3200" i="1" dirty="0">
                <a:latin typeface="Times New Roman"/>
                <a:ea typeface="Times New Roman"/>
              </a:rPr>
              <a:t>reason</a:t>
            </a:r>
            <a:r>
              <a:rPr lang="en-US" sz="3200" dirty="0">
                <a:latin typeface="Times New Roman"/>
                <a:ea typeface="Times New Roman"/>
              </a:rPr>
              <a:t>” </a:t>
            </a:r>
            <a:r>
              <a:rPr lang="en-US" sz="3200" dirty="0" err="1">
                <a:latin typeface="Times New Roman"/>
                <a:ea typeface="Times New Roman"/>
              </a:rPr>
              <a:t>tentang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atau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pencarian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dasar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tentang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bagaimana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hakim </a:t>
            </a:r>
            <a:r>
              <a:rPr lang="en-US" sz="3200" dirty="0" err="1">
                <a:latin typeface="Times New Roman"/>
                <a:ea typeface="Times New Roman"/>
              </a:rPr>
              <a:t>memutuskan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perkara</a:t>
            </a:r>
            <a:r>
              <a:rPr lang="en-US" sz="3200" dirty="0">
                <a:latin typeface="Times New Roman"/>
                <a:ea typeface="Times New Roman"/>
              </a:rPr>
              <a:t>/ </a:t>
            </a:r>
            <a:r>
              <a:rPr lang="en-US" sz="3200" dirty="0" err="1">
                <a:latin typeface="Times New Roman"/>
                <a:ea typeface="Times New Roman"/>
              </a:rPr>
              <a:t>kasus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pengacara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meng-argumentasi-kan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bagaimana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ahli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menalar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 smtClean="0">
                <a:latin typeface="Times New Roman"/>
                <a:ea typeface="Times New Roman"/>
              </a:rPr>
              <a:t>. </a:t>
            </a:r>
          </a:p>
          <a:p>
            <a:endParaRPr lang="en-US" sz="3200" dirty="0" smtClean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rgbClr val="FFFF00"/>
                </a:solidFill>
                <a:latin typeface="Times New Roman"/>
                <a:ea typeface="Times New Roman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/>
                <a:ea typeface="Times New Roman"/>
              </a:rPr>
            </a:br>
            <a:endParaRPr lang="en-US" sz="32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Pengertian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4168" y="533400"/>
            <a:ext cx="37719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0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Argumen-argumen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menggiring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dibangun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menjatuhkan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tertuang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Penerapan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membimbing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87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4876800" cy="44070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membuktikan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peristiwa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gugatan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810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0454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Sebaliknya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membingungkan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dikatakan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disebutkan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rasa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didengar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melainkan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6603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334000" cy="4525963"/>
          </a:xfrm>
        </p:spPr>
        <p:txBody>
          <a:bodyPr/>
          <a:lstStyle/>
          <a:p>
            <a:pPr marL="109728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pokok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berpangkal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kenyataan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pangkalnya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alasan-alasan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diajukan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199" y="304800"/>
            <a:ext cx="2957945" cy="584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3386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Penerapan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dipisahkan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Keduanya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bertolak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individual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konkret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individual.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1838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menggali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surat-surat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saksi-saksi</a:t>
            </a:r>
            <a:r>
              <a:rPr lang="en-US" dirty="0"/>
              <a:t> yang </a:t>
            </a:r>
            <a:r>
              <a:rPr lang="en-US" dirty="0" err="1"/>
              <a:t>diajukan</a:t>
            </a:r>
            <a:r>
              <a:rPr lang="en-US" dirty="0"/>
              <a:t> di </a:t>
            </a:r>
            <a:r>
              <a:rPr lang="en-US" dirty="0" err="1"/>
              <a:t>persidangan</a:t>
            </a:r>
            <a:r>
              <a:rPr lang="en-US" dirty="0"/>
              <a:t>. </a:t>
            </a:r>
            <a:r>
              <a:rPr lang="en-US" dirty="0" err="1"/>
              <a:t>Ketika</a:t>
            </a:r>
            <a:r>
              <a:rPr lang="en-US" dirty="0"/>
              <a:t> hakim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 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hukumnya</a:t>
            </a:r>
            <a:r>
              <a:rPr lang="en-US" dirty="0"/>
              <a:t>,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surat-surat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 smtClean="0"/>
              <a:t>saksi-saksi</a:t>
            </a:r>
            <a:r>
              <a:rPr lang="en-US" dirty="0" smtClean="0"/>
              <a:t>.</a:t>
            </a: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542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dihubungkan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dalil-dali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sangkalan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kesemuanya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bersesuaian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menyimpulkan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pasal-pasal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terpenuhi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menyatakan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gugatan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dikabulkan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ditolak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243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/>
              <a:t>argumentasi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hakim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menjatuhkan</a:t>
            </a:r>
            <a:r>
              <a:rPr lang="en-US" dirty="0"/>
              <a:t> </a:t>
            </a:r>
            <a:r>
              <a:rPr lang="en-US" dirty="0" err="1"/>
              <a:t>putusannya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normatif</a:t>
            </a:r>
            <a:r>
              <a:rPr lang="en-US" dirty="0"/>
              <a:t>,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sosiologis</a:t>
            </a:r>
            <a:r>
              <a:rPr lang="en-US" dirty="0"/>
              <a:t> (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kemanfaatan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folosofis</a:t>
            </a:r>
            <a:r>
              <a:rPr lang="en-US" dirty="0"/>
              <a:t> (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keadilan</a:t>
            </a:r>
            <a:r>
              <a:rPr lang="en-US" dirty="0"/>
              <a:t>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437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intelektual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menjustifikasi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konsistensi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konsistensi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doktrinal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memutuskan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problem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Drie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niveaus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van rationale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juridische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argumentatie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254512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905000"/>
            <a:ext cx="5715000" cy="4102291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ayat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(1) UU No. 48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2009 ; ”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perundang-undangan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bersangkutan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mengadili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9532"/>
            <a:ext cx="31242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465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5029200" cy="4026091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kegiatan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dasar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terdapat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peristiwa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baik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perbuatan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(</a:t>
            </a:r>
            <a:r>
              <a:rPr lang="en-US" sz="2800" dirty="0" err="1">
                <a:latin typeface="Times New Roman"/>
                <a:ea typeface="Times New Roman"/>
              </a:rPr>
              <a:t>perjanjian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transaksi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perdagangan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dll</a:t>
            </a:r>
            <a:r>
              <a:rPr lang="en-US" sz="2800" dirty="0">
                <a:latin typeface="Times New Roman"/>
                <a:ea typeface="Times New Roman"/>
              </a:rPr>
              <a:t>) </a:t>
            </a:r>
            <a:r>
              <a:rPr lang="en-US" sz="2800" dirty="0" err="1">
                <a:latin typeface="Times New Roman"/>
                <a:ea typeface="Times New Roman"/>
              </a:rPr>
              <a:t>ataupun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pelanggaran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(</a:t>
            </a:r>
            <a:r>
              <a:rPr lang="en-US" sz="2800" dirty="0" err="1">
                <a:latin typeface="Times New Roman"/>
                <a:ea typeface="Times New Roman"/>
              </a:rPr>
              <a:t>pidana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perdata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ataupun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administratif</a:t>
            </a:r>
            <a:r>
              <a:rPr lang="en-US" sz="2800" dirty="0">
                <a:latin typeface="Times New Roman"/>
                <a:ea typeface="Times New Roman"/>
              </a:rPr>
              <a:t>)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memasukkannya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peraturan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ada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effectLst/>
              </a:rPr>
              <a:t>Pengertian</a:t>
            </a:r>
            <a:endParaRPr lang="en-US" sz="3600" dirty="0"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30178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64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tradisional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berkaitan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premis-premis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489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09799"/>
            <a:ext cx="5562600" cy="3200401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dialektik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membandingkan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Ada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berdialog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berdebat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akhirnya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jawaban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sama-sama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kuatnya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85736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7024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sengketa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itupun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dialog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main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ditetapkan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syarat-syarat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sengketa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jelas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keterkaitan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dialektik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prosedural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6118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meramalkan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mengendalikan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meramalkan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ilmuwan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terlebih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dihadapi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memerlukan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sarana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Ilmu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668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silogisme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Silogisme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premis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statemen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dihubungkan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a. 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cendikiawan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  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pemikir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b.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cendikiawan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c. 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182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467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Bagi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hakim </a:t>
            </a:r>
            <a:r>
              <a:rPr lang="en-US" sz="2400" dirty="0" err="1" smtClean="0">
                <a:latin typeface="Times New Roman"/>
                <a:ea typeface="Times New Roman"/>
              </a:rPr>
              <a:t>berguna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dalam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mengambil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pertimbangan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memutuskan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kasus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Bagi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praktisi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legal reasoning </a:t>
            </a:r>
            <a:r>
              <a:rPr lang="en-US" sz="2400" dirty="0" err="1">
                <a:latin typeface="Times New Roman"/>
                <a:ea typeface="Times New Roman"/>
              </a:rPr>
              <a:t>ini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berguna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mencari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dasar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bagi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peristiwa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atau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perbuatan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dengan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tujuan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menghindari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pelanggaran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di </a:t>
            </a:r>
            <a:r>
              <a:rPr lang="en-US" sz="2400" dirty="0" err="1">
                <a:latin typeface="Times New Roman"/>
                <a:ea typeface="Times New Roman"/>
              </a:rPr>
              <a:t>kemudian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argumentasi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apabila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sengketa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mengenai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peristiwa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ataupun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perbuatan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tersebut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8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096000" cy="4114800"/>
          </a:xfrm>
        </p:spPr>
        <p:txBody>
          <a:bodyPr>
            <a:normAutofit/>
          </a:bodyPr>
          <a:lstStyle/>
          <a:p>
            <a:pPr marL="0" lvl="0" indent="0">
              <a:buClr>
                <a:srgbClr val="DC9E1F"/>
              </a:buClr>
              <a:buNone/>
            </a:pP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para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penyusun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undang-undang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peraturan</a:t>
            </a:r>
            <a:r>
              <a:rPr lang="en-US" sz="3200" dirty="0">
                <a:latin typeface="Times New Roman"/>
                <a:ea typeface="Times New Roman"/>
              </a:rPr>
              <a:t>, legal reasoning </a:t>
            </a:r>
            <a:r>
              <a:rPr lang="en-US" sz="3200" dirty="0" err="1">
                <a:latin typeface="Times New Roman"/>
                <a:ea typeface="Times New Roman"/>
              </a:rPr>
              <a:t>ini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berguna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untuk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mencari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dasar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mengapa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suatu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undang-undang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disusun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mengapa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suatu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peraturan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perlu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dikeluarkan</a:t>
            </a:r>
            <a:r>
              <a:rPr lang="en-US" sz="3200" dirty="0">
                <a:latin typeface="Times New Roman"/>
                <a:ea typeface="Times New Roman"/>
              </a:rPr>
              <a:t>. 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3200" dirty="0" smtClean="0">
                <a:latin typeface="Times New Roman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199" y="76200"/>
            <a:ext cx="371994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14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/>
          <a:lstStyle/>
          <a:p>
            <a:pPr marL="109728" lvl="0" indent="0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Sedangkan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bagi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pelaksana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i="1" dirty="0">
                <a:latin typeface="Times New Roman"/>
                <a:ea typeface="Times New Roman"/>
              </a:rPr>
              <a:t>legal reasoning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berguna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pengertian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mendalam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tentang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undang-undang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atau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peraturan</a:t>
            </a:r>
            <a:r>
              <a:rPr lang="en-US" sz="2800" dirty="0">
                <a:latin typeface="Times New Roman"/>
                <a:ea typeface="Times New Roman"/>
              </a:rPr>
              <a:t> agar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menjalankan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tanpa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mengerti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maksud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tujuannya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hakiki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endParaRPr lang="en-US" sz="2800" dirty="0">
              <a:solidFill>
                <a:srgbClr val="FFFFFF"/>
              </a:solidFill>
              <a:latin typeface="Times New Roman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</a:rPr>
              <a:t>Kegunaan</a:t>
            </a:r>
            <a:endParaRPr lang="en-US" b="0" dirty="0"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33813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2220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777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pelaksanaannya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menganut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case law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common law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Legal Reasoning</a:t>
            </a:r>
            <a:b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9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5334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Pembatasan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kebebasan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keluar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yang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Hal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Amerika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Serikat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membatasi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kebebasan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kemampuannya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melihat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adilinya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Legal </a:t>
            </a:r>
            <a:r>
              <a:rPr lang="en-US" sz="3200" b="0" dirty="0" smtClean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Reasoning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362989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417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181600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substansi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sedang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substansi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mempertimbangkan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engertian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1818" y="381000"/>
            <a:ext cx="3429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84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5029200" cy="3657600"/>
          </a:xfrm>
        </p:spPr>
        <p:txBody>
          <a:bodyPr>
            <a:noAutofit/>
          </a:bodyPr>
          <a:lstStyle/>
          <a:p>
            <a:pPr algn="just"/>
            <a:endParaRPr lang="en-US" sz="2800" dirty="0" smtClean="0">
              <a:latin typeface="Times New Roman"/>
              <a:ea typeface="Times New Roman"/>
            </a:endParaRPr>
          </a:p>
          <a:p>
            <a:pPr algn="just"/>
            <a:r>
              <a:rPr lang="en-US" sz="2800" dirty="0" err="1" smtClean="0">
                <a:latin typeface="Times New Roman"/>
                <a:ea typeface="Times New Roman"/>
              </a:rPr>
              <a:t>Akibat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doktrin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kaku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seakan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kehilangan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kebebasannya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perbedaan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kasus-kasus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sudah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diputuskan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terdahulu</a:t>
            </a:r>
            <a:endParaRPr lang="en-US" sz="2800" dirty="0">
              <a:latin typeface="Times New Roman"/>
              <a:ea typeface="Times New Roman"/>
            </a:endParaRPr>
          </a:p>
          <a:p>
            <a:pPr marL="109728" indent="0" algn="just">
              <a:buNone/>
            </a:pP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sz="2800" dirty="0"/>
          </a:p>
          <a:p>
            <a:pPr marL="109728" indent="0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Legal Reasoning</a:t>
            </a:r>
            <a:r>
              <a:rPr lang="en-US" sz="3200" b="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1873" y="1219200"/>
            <a:ext cx="3505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8703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81328"/>
            <a:ext cx="5181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perkembangan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teori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ahli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mengharapkan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berupaya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“</a:t>
            </a:r>
            <a:r>
              <a:rPr lang="en-US" sz="2800" dirty="0" err="1">
                <a:latin typeface="Times New Roman"/>
                <a:ea typeface="Times New Roman"/>
              </a:rPr>
              <a:t>mata</a:t>
            </a:r>
            <a:r>
              <a:rPr lang="en-US" sz="2800" dirty="0">
                <a:latin typeface="Times New Roman"/>
                <a:ea typeface="Times New Roman"/>
              </a:rPr>
              <a:t>”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pendahulunya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tetapi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juga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harus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diadilinya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sendiri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 smtClean="0">
                <a:effectLst/>
              </a:rPr>
              <a:t>Kerangka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analitis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tentang</a:t>
            </a:r>
            <a:r>
              <a:rPr lang="en-US" sz="2800" b="0" dirty="0" smtClean="0">
                <a:effectLst/>
              </a:rPr>
              <a:t> Legal Reasoning</a:t>
            </a:r>
            <a:endParaRPr lang="en-US" sz="2800" b="0" dirty="0"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581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8589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2400" dirty="0">
                <a:latin typeface="Times New Roman"/>
                <a:ea typeface="Times New Roman"/>
              </a:rPr>
              <a:t>Di </a:t>
            </a:r>
            <a:r>
              <a:rPr lang="en-US" sz="2400" dirty="0" err="1">
                <a:latin typeface="Times New Roman"/>
                <a:ea typeface="Times New Roman"/>
              </a:rPr>
              <a:t>negara</a:t>
            </a:r>
            <a:r>
              <a:rPr lang="en-US" sz="2400" dirty="0">
                <a:latin typeface="Times New Roman"/>
                <a:ea typeface="Times New Roman"/>
              </a:rPr>
              <a:t> yang </a:t>
            </a:r>
            <a:r>
              <a:rPr lang="en-US" sz="2400" dirty="0" err="1">
                <a:latin typeface="Times New Roman"/>
                <a:ea typeface="Times New Roman"/>
              </a:rPr>
              <a:t>yang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menganut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sistem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i="1" dirty="0">
                <a:latin typeface="Times New Roman"/>
                <a:ea typeface="Times New Roman"/>
              </a:rPr>
              <a:t>common law </a:t>
            </a:r>
            <a:r>
              <a:rPr lang="en-US" sz="2400" dirty="0" err="1">
                <a:latin typeface="Times New Roman"/>
                <a:ea typeface="Times New Roman"/>
              </a:rPr>
              <a:t>seperti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Amerika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Serikat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Inggris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juga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perdebatan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mengenai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penerapan</a:t>
            </a:r>
            <a:r>
              <a:rPr lang="en-US" sz="2400" dirty="0">
                <a:latin typeface="Times New Roman"/>
                <a:ea typeface="Times New Roman"/>
              </a:rPr>
              <a:t> legal reasoning yang </a:t>
            </a:r>
            <a:r>
              <a:rPr lang="en-US" sz="2400" dirty="0" err="1">
                <a:latin typeface="Times New Roman"/>
                <a:ea typeface="Times New Roman"/>
              </a:rPr>
              <a:t>didasarkan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doktrin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i="1" dirty="0">
                <a:latin typeface="Times New Roman"/>
                <a:ea typeface="Times New Roman"/>
              </a:rPr>
              <a:t>“stare </a:t>
            </a:r>
            <a:r>
              <a:rPr lang="en-US" sz="2400" i="1" dirty="0" err="1">
                <a:latin typeface="Times New Roman"/>
                <a:ea typeface="Times New Roman"/>
              </a:rPr>
              <a:t>decisis</a:t>
            </a:r>
            <a:r>
              <a:rPr lang="en-US" sz="2400" i="1" dirty="0">
                <a:latin typeface="Times New Roman"/>
                <a:ea typeface="Times New Roman"/>
              </a:rPr>
              <a:t>” </a:t>
            </a:r>
            <a:r>
              <a:rPr lang="en-US" sz="2400" dirty="0">
                <a:latin typeface="Times New Roman"/>
                <a:ea typeface="Times New Roman"/>
              </a:rPr>
              <a:t>yang </a:t>
            </a:r>
            <a:r>
              <a:rPr lang="en-US" sz="2400" dirty="0" err="1">
                <a:latin typeface="Times New Roman"/>
                <a:ea typeface="Times New Roman"/>
              </a:rPr>
              <a:t>mewajibkan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hakim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tetap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mengacu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kepada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preseden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kasus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terdahulu</a:t>
            </a:r>
            <a:r>
              <a:rPr lang="en-US" sz="2400" dirty="0" smtClean="0">
                <a:latin typeface="Times New Roman"/>
                <a:ea typeface="Times New Roman"/>
              </a:rPr>
              <a:t>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>
                <a:solidFill>
                  <a:srgbClr val="464646"/>
                </a:solidFill>
                <a:effectLst/>
              </a:rPr>
              <a:t>Kerangka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</a:rPr>
              <a:t>analitis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</a:rPr>
              <a:t>tentang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Legal Reasoning</a:t>
            </a:r>
            <a:endParaRPr lang="en-US" sz="3600" b="0" dirty="0"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318164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9417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9248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/>
                <a:ea typeface="Times New Roman"/>
              </a:rPr>
              <a:t>Di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, Prof. Montrose </a:t>
            </a:r>
            <a:r>
              <a:rPr lang="en-US" sz="2800" dirty="0" err="1">
                <a:latin typeface="Times New Roman"/>
                <a:ea typeface="Times New Roman"/>
              </a:rPr>
              <a:t>misalnya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menyatakan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explisit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kerangka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analitis</a:t>
            </a:r>
            <a:r>
              <a:rPr lang="en-US" sz="2800" dirty="0">
                <a:latin typeface="Times New Roman"/>
                <a:ea typeface="Times New Roman"/>
              </a:rPr>
              <a:t> reasoning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contoh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pandangan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kebanyakan</a:t>
            </a:r>
            <a:r>
              <a:rPr lang="en-US" sz="2800" dirty="0">
                <a:latin typeface="Times New Roman"/>
                <a:ea typeface="Times New Roman"/>
              </a:rPr>
              <a:t> hakim di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terutama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dekade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akhir-akhir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praktek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peradilan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 modern </a:t>
            </a:r>
            <a:r>
              <a:rPr lang="en-US" sz="2800" dirty="0" err="1">
                <a:latin typeface="Times New Roman"/>
                <a:ea typeface="Times New Roman"/>
              </a:rPr>
              <a:t>membatasi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kebebasan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mengesampingkan</a:t>
            </a:r>
            <a:r>
              <a:rPr lang="en-US" sz="2800" dirty="0">
                <a:latin typeface="Times New Roman"/>
                <a:ea typeface="Times New Roman"/>
              </a:rPr>
              <a:t> reasoning yang </a:t>
            </a:r>
            <a:r>
              <a:rPr lang="en-US" sz="2800" dirty="0" err="1">
                <a:latin typeface="Times New Roman"/>
                <a:ea typeface="Times New Roman"/>
              </a:rPr>
              <a:t>diajukan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oleh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pengadilan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terdahulu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br>
              <a:rPr lang="en-US" sz="2800" dirty="0">
                <a:latin typeface="Times New Roman"/>
                <a:ea typeface="Times New Roman"/>
              </a:rPr>
            </a:b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430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467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err="1">
                <a:latin typeface="Times New Roman"/>
                <a:ea typeface="Times New Roman"/>
              </a:rPr>
              <a:t>Sementara</a:t>
            </a:r>
            <a:r>
              <a:rPr lang="en-US" sz="2400" dirty="0">
                <a:latin typeface="Times New Roman"/>
                <a:ea typeface="Times New Roman"/>
              </a:rPr>
              <a:t> Mr. Cross </a:t>
            </a:r>
            <a:r>
              <a:rPr lang="en-US" sz="2400" dirty="0" err="1">
                <a:latin typeface="Times New Roman"/>
                <a:ea typeface="Times New Roman"/>
              </a:rPr>
              <a:t>menyatakan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keberatannya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akibat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penerapan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doktrin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preseden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tersebut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secara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kaku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adalah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hakim-hakim </a:t>
            </a:r>
            <a:r>
              <a:rPr lang="en-US" sz="2400" dirty="0" err="1">
                <a:latin typeface="Times New Roman"/>
                <a:ea typeface="Times New Roman"/>
              </a:rPr>
              <a:t>sering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harus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melihat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melalui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mata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pendahulunya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Selanjutnya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mengatakan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tidak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sepakat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tugas</a:t>
            </a:r>
            <a:r>
              <a:rPr lang="en-US" sz="2400" dirty="0">
                <a:latin typeface="Times New Roman"/>
                <a:ea typeface="Times New Roman"/>
              </a:rPr>
              <a:t> hakim di </a:t>
            </a:r>
            <a:r>
              <a:rPr lang="en-US" sz="2400" dirty="0" err="1">
                <a:latin typeface="Times New Roman"/>
                <a:ea typeface="Times New Roman"/>
              </a:rPr>
              <a:t>Amerika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melihat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sebagai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yang </a:t>
            </a:r>
            <a:r>
              <a:rPr lang="en-US" sz="2400" dirty="0" err="1">
                <a:latin typeface="Times New Roman"/>
                <a:ea typeface="Times New Roman"/>
              </a:rPr>
              <a:t>tetap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secara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keseluruhan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sz="2400" dirty="0">
              <a:latin typeface="Times New Roman"/>
              <a:ea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28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28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9826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5867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menurutnya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sendiri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pendahulunya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membawa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kepada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pola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secara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dominan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penolakan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dari</a:t>
            </a:r>
            <a:r>
              <a:rPr lang="en-US" sz="2800" dirty="0">
                <a:latin typeface="Times New Roman"/>
                <a:ea typeface="Times New Roman"/>
              </a:rPr>
              <a:t> reasoning yang </a:t>
            </a:r>
            <a:r>
              <a:rPr lang="en-US" sz="2800" dirty="0" err="1">
                <a:latin typeface="Times New Roman"/>
                <a:ea typeface="Times New Roman"/>
              </a:rPr>
              <a:t>diajukan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oleh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terdahulu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atau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membuat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perbedaan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apabila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terdapat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alasan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membedakan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peristiwa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terjadi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"/>
            <a:ext cx="2895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17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kamus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Indonesia,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buruk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memungkinkan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jangkauan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pikir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Pengertian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sistemik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Dari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kebalikan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PROSES BERNALAR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3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2951018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4876800" cy="45259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dimaksud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kebenaran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pengamatan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sejumlah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bersamaan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5242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308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086599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734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345</TotalTime>
  <Words>2017</Words>
  <Application>Microsoft Office PowerPoint</Application>
  <PresentationFormat>On-screen Show (4:3)</PresentationFormat>
  <Paragraphs>128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Concourse</vt:lpstr>
      <vt:lpstr>Penalaran Hukum - Legal Reasoning</vt:lpstr>
      <vt:lpstr>Pengertian</vt:lpstr>
      <vt:lpstr>Pengertian</vt:lpstr>
      <vt:lpstr>Pengertian</vt:lpstr>
      <vt:lpstr>Pengertian</vt:lpstr>
      <vt:lpstr>PROSES BERNALAR</vt:lpstr>
      <vt:lpstr>PROSES BERNALAR </vt:lpstr>
      <vt:lpstr>PROSES BERNALAR </vt:lpstr>
      <vt:lpstr>PROSES BERNALAR </vt:lpstr>
      <vt:lpstr>Sifat Induktif dan Deduktif Dalam Legal Reasoning</vt:lpstr>
      <vt:lpstr>Sifat Induktif dan Deduktif Dalam Legal Reasoning</vt:lpstr>
      <vt:lpstr>Sifat Induktif dan Deduktif Dalam Legal Reasoning</vt:lpstr>
      <vt:lpstr>Sifat Induktif dan Deduktif Dalam Legal Reasoning </vt:lpstr>
      <vt:lpstr>Penalaran Dalam Pertimbangan Hukum</vt:lpstr>
      <vt:lpstr>Penalaran Dalam Pertimbangan Hukum</vt:lpstr>
      <vt:lpstr>Langkah Penalaran Hukum</vt:lpstr>
      <vt:lpstr>Langkah Penalaran Hukum</vt:lpstr>
      <vt:lpstr>Langkah Penalaran Hukum</vt:lpstr>
      <vt:lpstr>Langkah Penalaran Hukum</vt:lpstr>
      <vt:lpstr>Langkah Penalaran Hukum</vt:lpstr>
      <vt:lpstr>Penalaran oleh Hakim</vt:lpstr>
      <vt:lpstr>Penalaran oleh Hakim</vt:lpstr>
      <vt:lpstr>Penalaran oleh Hakim</vt:lpstr>
      <vt:lpstr>Penalaran oleh Hakim</vt:lpstr>
      <vt:lpstr>Penalaran oleh Hakim</vt:lpstr>
      <vt:lpstr>Penalaran oleh Hakim</vt:lpstr>
      <vt:lpstr>Argumentasi Dalam Pertimbangan Hukum</vt:lpstr>
      <vt:lpstr>Argumentasi Dalam Pertimbangan Hukum</vt:lpstr>
      <vt:lpstr>Argumentasi Dalam Pertimbangan Hukum</vt:lpstr>
      <vt:lpstr>Lapisan Rasional Argumentasi Hukum</vt:lpstr>
      <vt:lpstr>Lapisan Rasional Argumentasi Hukum</vt:lpstr>
      <vt:lpstr>Lapisan Rasional Argumentasi Hukum</vt:lpstr>
      <vt:lpstr>Fungsi dan Kegunaan Penalaran dalam Ilmu</vt:lpstr>
      <vt:lpstr>Fungsi dan Kegunaan</vt:lpstr>
      <vt:lpstr>Kegunaan</vt:lpstr>
      <vt:lpstr>Kegunaan</vt:lpstr>
      <vt:lpstr>Kegunaan</vt:lpstr>
      <vt:lpstr>Kerangka Analitis tentang Legal Reasoning </vt:lpstr>
      <vt:lpstr>Kerangka Analitis tentang Legal Reasoning </vt:lpstr>
      <vt:lpstr>Kerangka Analitis tentang Legal Reasoning </vt:lpstr>
      <vt:lpstr>Kerangka analitis tentang Legal Reasoning</vt:lpstr>
      <vt:lpstr>Kerangka analitis tentang Legal Reasoning</vt:lpstr>
      <vt:lpstr>Kerangka Analitis</vt:lpstr>
      <vt:lpstr>Kerangka Analitis</vt:lpstr>
      <vt:lpstr>Kerangka Analitis</vt:lpstr>
    </vt:vector>
  </TitlesOfParts>
  <Company>Universitas Al Azhar Indonesia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Penalaran Hukum   Legal Reasoning</dc:title>
  <dc:creator>uai-user</dc:creator>
  <cp:lastModifiedBy>anin</cp:lastModifiedBy>
  <cp:revision>28</cp:revision>
  <dcterms:created xsi:type="dcterms:W3CDTF">2013-06-18T01:40:05Z</dcterms:created>
  <dcterms:modified xsi:type="dcterms:W3CDTF">2014-07-05T03:57:51Z</dcterms:modified>
</cp:coreProperties>
</file>