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0" r:id="rId4"/>
    <p:sldId id="261" r:id="rId5"/>
    <p:sldId id="276" r:id="rId6"/>
    <p:sldId id="277" r:id="rId7"/>
    <p:sldId id="278" r:id="rId8"/>
    <p:sldId id="301" r:id="rId9"/>
    <p:sldId id="300" r:id="rId10"/>
    <p:sldId id="266" r:id="rId11"/>
    <p:sldId id="267" r:id="rId12"/>
    <p:sldId id="273" r:id="rId13"/>
    <p:sldId id="274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6" r:id="rId28"/>
    <p:sldId id="295" r:id="rId29"/>
    <p:sldId id="294" r:id="rId30"/>
    <p:sldId id="297" r:id="rId31"/>
    <p:sldId id="298" r:id="rId32"/>
    <p:sldId id="299" r:id="rId33"/>
    <p:sldId id="279" r:id="rId34"/>
    <p:sldId id="280" r:id="rId35"/>
    <p:sldId id="258" r:id="rId36"/>
    <p:sldId id="259" r:id="rId37"/>
    <p:sldId id="271" r:id="rId38"/>
    <p:sldId id="260" r:id="rId39"/>
    <p:sldId id="268" r:id="rId40"/>
    <p:sldId id="262" r:id="rId41"/>
    <p:sldId id="272" r:id="rId42"/>
    <p:sldId id="275" r:id="rId43"/>
    <p:sldId id="263" r:id="rId44"/>
    <p:sldId id="264" r:id="rId45"/>
    <p:sldId id="269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Legal Reasoning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848600" cy="1417593"/>
          </a:xfrm>
        </p:spPr>
        <p:txBody>
          <a:bodyPr>
            <a:normAutofit/>
          </a:bodyPr>
          <a:lstStyle/>
          <a:p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Fokky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Fuad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(UI), SH (UB),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M.Hum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(UB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2031" y="232358"/>
            <a:ext cx="1595302" cy="45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" y="188532"/>
            <a:ext cx="1714500" cy="494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6414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7620000" cy="4525963"/>
          </a:xfrm>
        </p:spPr>
        <p:txBody>
          <a:bodyPr/>
          <a:lstStyle/>
          <a:p>
            <a:pPr marL="109728" indent="0">
              <a:buNone/>
            </a:pPr>
            <a:r>
              <a:rPr lang="en-US" sz="2800" dirty="0" smtClean="0">
                <a:latin typeface="Times New Roman"/>
                <a:ea typeface="Times New Roman"/>
              </a:rPr>
              <a:t>Proses </a:t>
            </a:r>
            <a:r>
              <a:rPr lang="en-US" sz="2800" dirty="0">
                <a:latin typeface="Times New Roman"/>
                <a:ea typeface="Times New Roman"/>
              </a:rPr>
              <a:t>reasoning </a:t>
            </a:r>
            <a:r>
              <a:rPr lang="en-US" sz="2800" dirty="0" err="1">
                <a:latin typeface="Times New Roman"/>
                <a:ea typeface="Times New Roman"/>
              </a:rPr>
              <a:t>dengan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berdasarkan</a:t>
            </a:r>
            <a:r>
              <a:rPr lang="en-US" sz="2800" dirty="0">
                <a:latin typeface="Times New Roman"/>
                <a:ea typeface="Times New Roman"/>
              </a:rPr>
              <a:t> case law </a:t>
            </a:r>
            <a:r>
              <a:rPr lang="en-US" sz="2800" dirty="0" err="1">
                <a:latin typeface="Times New Roman"/>
                <a:ea typeface="Times New Roman"/>
              </a:rPr>
              <a:t>adalah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berpikir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induktif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bahwa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reasoing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dengan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menggunakan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undang-undang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adalah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berpikir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deduktif</a:t>
            </a:r>
            <a:endParaRPr lang="en-US" sz="28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r>
              <a:rPr lang="en-US" sz="2800" dirty="0" err="1">
                <a:latin typeface="Times New Roman"/>
                <a:ea typeface="Times New Roman"/>
              </a:rPr>
              <a:t>Dengan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menggunakan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i="1" dirty="0">
                <a:latin typeface="Times New Roman"/>
                <a:ea typeface="Times New Roman"/>
              </a:rPr>
              <a:t>case law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konsep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tercipta</a:t>
            </a:r>
            <a:r>
              <a:rPr lang="en-US" sz="2800" dirty="0">
                <a:latin typeface="Times New Roman"/>
                <a:ea typeface="Times New Roman"/>
              </a:rPr>
              <a:t> di </a:t>
            </a:r>
            <a:r>
              <a:rPr lang="en-US" sz="2800" dirty="0" err="1">
                <a:latin typeface="Times New Roman"/>
                <a:ea typeface="Times New Roman"/>
              </a:rPr>
              <a:t>dapat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contoh-contoh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tertentu</a:t>
            </a:r>
            <a:r>
              <a:rPr lang="en-US" sz="2800" dirty="0">
                <a:latin typeface="Times New Roman"/>
                <a:ea typeface="Times New Roman"/>
              </a:rPr>
              <a:t>. Hal </a:t>
            </a:r>
            <a:r>
              <a:rPr lang="en-US" sz="2800" dirty="0" err="1">
                <a:latin typeface="Times New Roman"/>
                <a:ea typeface="Times New Roman"/>
              </a:rPr>
              <a:t>ini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mencerminkan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induktif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endParaRPr lang="en-US" sz="28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effectLst/>
                <a:latin typeface="Times New Roman"/>
                <a:ea typeface="Times New Roman"/>
              </a:rPr>
              <a:t>Sifat</a:t>
            </a:r>
            <a:r>
              <a:rPr lang="en-US" sz="2800" dirty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Times New Roman"/>
              </a:rPr>
              <a:t>Induktif</a:t>
            </a:r>
            <a:r>
              <a:rPr lang="en-US" sz="2800" dirty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Times New Roman"/>
              </a:rPr>
              <a:t>dan</a:t>
            </a:r>
            <a:r>
              <a:rPr lang="en-US" sz="2800" dirty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Times New Roman"/>
              </a:rPr>
              <a:t>Deduktif</a:t>
            </a:r>
            <a:r>
              <a:rPr lang="en-US" sz="2800" dirty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Times New Roman"/>
              </a:rPr>
              <a:t>Dalam</a:t>
            </a:r>
            <a:r>
              <a:rPr lang="en-US" sz="2800" dirty="0">
                <a:effectLst/>
                <a:latin typeface="Times New Roman"/>
                <a:ea typeface="Times New Roman"/>
              </a:rPr>
              <a:t> Legal Reasoning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17346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28"/>
            <a:ext cx="61722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kata-kata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disusun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dipandang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ringan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kata-kata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kemauan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pembuat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legislatif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Pihak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legislatif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mungkin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saja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menyimpan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pikirannya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dikeluarkan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kata-kata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berbentuk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terminologi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Sifat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Induktif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dan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Deduktif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Dalam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Legal Reasoning</a:t>
            </a:r>
            <a:endParaRPr lang="en-US" b="0" dirty="0">
              <a:effectLst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47800"/>
            <a:ext cx="3179618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3415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pelaksanaan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keinginan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legislatif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penting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kata-kata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cukup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jelas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dimengerti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Laporan-laporan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catatan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penyusunan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mungkin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menolong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Rancangan-rancangan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terdahulu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menunjukkan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perubahan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bagaimanapun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sulit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menemukan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keinginan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pasti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pihak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legislatif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diperlukan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keahlian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menafsirkan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menyusun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legal reasoning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Sifat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Induktif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dan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Deduktif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Dalam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Legal Reasoning</a:t>
            </a:r>
            <a:endParaRPr lang="en-US" sz="36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201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904999"/>
            <a:ext cx="6400800" cy="35814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dipandang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penyusunan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legal reasoning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penafsiran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melibatkan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ketetapan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diambil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kata-kata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sifatnya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ditarik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Sifat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Induktif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dan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Deduktif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Dalam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Legal </a:t>
            </a:r>
            <a:r>
              <a:rPr lang="en-US" sz="2800" b="0" dirty="0" smtClean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Reasoning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912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81328"/>
            <a:ext cx="54864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metode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dasarnya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problematis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praktis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2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05000"/>
            <a:ext cx="3581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5206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lvl="0" indent="0">
              <a:buClr>
                <a:srgbClr val="2DA2BF"/>
              </a:buClr>
              <a:buNone/>
            </a:pP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; hakim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bersidang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acara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selalu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berusaha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formal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selalu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problematis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praktis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pula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ketika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menerapkan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materiil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hakim pun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selalu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berusaha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ketentuan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tepat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Di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pun hakim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selalu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problematis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praktis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431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Kenneth J.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Vandevelde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epistimologis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terdiri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lima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Mengidentifikasi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mungkin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biasanya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berupa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perundang-undangan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(identify the applicable sources of law)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Menganalisis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menerapkan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hokum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mungkin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kebijakan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(analyze the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souces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of law)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923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Mensintesiskan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koheran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yakni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strktur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mengelompokkan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aturan-aturan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bawah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(synthesize the applicable rules of law in to a coherent structure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Menelaah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fakta-fakta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tersedia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(research the available facts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 err="1">
                <a:effectLst/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44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44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616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dirty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Menerapkan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fakta-fakta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memastikan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kewajiban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timbul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fakta-fakta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kebijakan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terletak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aturan-aturan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memecahkan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kasus-kasus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sulit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(apply the structure of rules to the facts)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err="1">
                <a:effectLst/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40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40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757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4102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enalaran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keseluruhan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tahapan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identifikasi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perkara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pengujian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teori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kebenaran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formulasi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konklusi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solusi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menyusun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argumen-argumen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/>
              <a:t>. 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8018" y="1371600"/>
            <a:ext cx="3352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6099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81328"/>
            <a:ext cx="51054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 err="1">
                <a:latin typeface="Times New Roman"/>
                <a:ea typeface="Times New Roman"/>
              </a:rPr>
              <a:t>pencarian</a:t>
            </a:r>
            <a:r>
              <a:rPr lang="en-US" sz="3200" dirty="0">
                <a:latin typeface="Times New Roman"/>
                <a:ea typeface="Times New Roman"/>
              </a:rPr>
              <a:t> “</a:t>
            </a:r>
            <a:r>
              <a:rPr lang="en-US" sz="3200" i="1" dirty="0">
                <a:latin typeface="Times New Roman"/>
                <a:ea typeface="Times New Roman"/>
              </a:rPr>
              <a:t>reason</a:t>
            </a:r>
            <a:r>
              <a:rPr lang="en-US" sz="3200" dirty="0">
                <a:latin typeface="Times New Roman"/>
                <a:ea typeface="Times New Roman"/>
              </a:rPr>
              <a:t>” </a:t>
            </a:r>
            <a:r>
              <a:rPr lang="en-US" sz="3200" dirty="0" err="1">
                <a:latin typeface="Times New Roman"/>
                <a:ea typeface="Times New Roman"/>
              </a:rPr>
              <a:t>tentang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hukum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atau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pencarian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dasar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tentang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bagaimana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seorang</a:t>
            </a:r>
            <a:r>
              <a:rPr lang="en-US" sz="3200" dirty="0">
                <a:latin typeface="Times New Roman"/>
                <a:ea typeface="Times New Roman"/>
              </a:rPr>
              <a:t> hakim </a:t>
            </a:r>
            <a:r>
              <a:rPr lang="en-US" sz="3200" dirty="0" err="1">
                <a:latin typeface="Times New Roman"/>
                <a:ea typeface="Times New Roman"/>
              </a:rPr>
              <a:t>memutuskan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perkara</a:t>
            </a:r>
            <a:r>
              <a:rPr lang="en-US" sz="3200" dirty="0">
                <a:latin typeface="Times New Roman"/>
                <a:ea typeface="Times New Roman"/>
              </a:rPr>
              <a:t>/ </a:t>
            </a:r>
            <a:r>
              <a:rPr lang="en-US" sz="3200" dirty="0" err="1">
                <a:latin typeface="Times New Roman"/>
                <a:ea typeface="Times New Roman"/>
              </a:rPr>
              <a:t>kasus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hukum</a:t>
            </a:r>
            <a:r>
              <a:rPr lang="en-US" sz="3200" dirty="0">
                <a:latin typeface="Times New Roman"/>
                <a:ea typeface="Times New Roman"/>
              </a:rPr>
              <a:t>, </a:t>
            </a:r>
            <a:r>
              <a:rPr lang="en-US" sz="3200" dirty="0" err="1">
                <a:latin typeface="Times New Roman"/>
                <a:ea typeface="Times New Roman"/>
              </a:rPr>
              <a:t>seorang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pengacara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meng-argumentasi-kan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hukum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bagaimana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seorang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ahli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hukum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menalar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hukum</a:t>
            </a:r>
            <a:r>
              <a:rPr lang="en-US" sz="3200" dirty="0" smtClean="0">
                <a:latin typeface="Times New Roman"/>
                <a:ea typeface="Times New Roman"/>
              </a:rPr>
              <a:t>. </a:t>
            </a:r>
          </a:p>
          <a:p>
            <a:endParaRPr lang="en-US" sz="3200" dirty="0" smtClean="0">
              <a:latin typeface="Times New Roman"/>
              <a:ea typeface="Times New Roman"/>
            </a:endParaRPr>
          </a:p>
          <a:p>
            <a:pPr marL="0" indent="0" algn="just">
              <a:buNone/>
            </a:pPr>
            <a:r>
              <a:rPr lang="en-US" sz="3200" dirty="0">
                <a:solidFill>
                  <a:srgbClr val="FFFF00"/>
                </a:solidFill>
                <a:latin typeface="Times New Roman"/>
                <a:ea typeface="Times New Roman"/>
              </a:rPr>
              <a:t/>
            </a:r>
            <a:br>
              <a:rPr lang="en-US" sz="3200" dirty="0">
                <a:solidFill>
                  <a:srgbClr val="FFFF00"/>
                </a:solidFill>
                <a:latin typeface="Times New Roman"/>
                <a:ea typeface="Times New Roman"/>
              </a:rPr>
            </a:br>
            <a:endParaRPr lang="en-US" sz="32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Pengertian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4168" y="533400"/>
            <a:ext cx="37719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02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Argumen-argumen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menggiring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dibangun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menjatuhkan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sebagaimana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tertuang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amar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Penerapan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membimbing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pencari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mengetahui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memahami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memutus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perkara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5873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600200"/>
            <a:ext cx="4876800" cy="44070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diketahui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membuktikan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peristiwa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gugatan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43000"/>
            <a:ext cx="3810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70454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Sebaliknya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membingungkan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pencari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memahami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dikatakan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keteraturan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sebagaimana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disebutkan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Ukuran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rasa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senang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enak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didengar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melainkan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6603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334000" cy="4525963"/>
          </a:xfrm>
        </p:spPr>
        <p:txBody>
          <a:bodyPr/>
          <a:lstStyle/>
          <a:p>
            <a:pPr marL="109728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Syarat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pokok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menghasilkan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berpangkal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teori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kenyataan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titik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pangkalnya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alasan-alasan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diajukan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199" y="304800"/>
            <a:ext cx="2957945" cy="5845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73386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Penerapan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seorang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dipisahkan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Keduanya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sangat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berperan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mencari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teoritis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bertolak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berlaku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individual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konkret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mendapatkan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individual.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1838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menggali</a:t>
            </a:r>
            <a:r>
              <a:rPr lang="en-US" dirty="0"/>
              <a:t> </a:t>
            </a:r>
            <a:r>
              <a:rPr lang="en-US" dirty="0" err="1"/>
              <a:t>fakta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memeriksa</a:t>
            </a:r>
            <a:r>
              <a:rPr lang="en-US" dirty="0"/>
              <a:t> </a:t>
            </a:r>
            <a:r>
              <a:rPr lang="en-US" dirty="0" err="1"/>
              <a:t>surat-surat</a:t>
            </a:r>
            <a:r>
              <a:rPr lang="en-US" dirty="0"/>
              <a:t>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ataupun</a:t>
            </a:r>
            <a:r>
              <a:rPr lang="en-US" dirty="0"/>
              <a:t> </a:t>
            </a:r>
            <a:r>
              <a:rPr lang="en-US" dirty="0" err="1"/>
              <a:t>saksi-saksi</a:t>
            </a:r>
            <a:r>
              <a:rPr lang="en-US" dirty="0"/>
              <a:t> yang </a:t>
            </a:r>
            <a:r>
              <a:rPr lang="en-US" dirty="0" err="1"/>
              <a:t>diajukan</a:t>
            </a:r>
            <a:r>
              <a:rPr lang="en-US" dirty="0"/>
              <a:t> di </a:t>
            </a:r>
            <a:r>
              <a:rPr lang="en-US" dirty="0" err="1"/>
              <a:t>persidangan</a:t>
            </a:r>
            <a:r>
              <a:rPr lang="en-US" dirty="0"/>
              <a:t>. </a:t>
            </a:r>
            <a:r>
              <a:rPr lang="en-US" dirty="0" err="1"/>
              <a:t>Ketika</a:t>
            </a:r>
            <a:r>
              <a:rPr lang="en-US" dirty="0"/>
              <a:t> hakim </a:t>
            </a:r>
            <a:r>
              <a:rPr lang="en-US" dirty="0" err="1"/>
              <a:t>mempertimbangkan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  </a:t>
            </a:r>
            <a:r>
              <a:rPr lang="en-US" dirty="0" err="1"/>
              <a:t>pertimbangan</a:t>
            </a:r>
            <a:r>
              <a:rPr lang="en-US" dirty="0"/>
              <a:t> </a:t>
            </a:r>
            <a:r>
              <a:rPr lang="en-US" dirty="0" err="1"/>
              <a:t>hukumnya</a:t>
            </a:r>
            <a:r>
              <a:rPr lang="en-US" dirty="0"/>
              <a:t>,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surat-surat</a:t>
            </a:r>
            <a:r>
              <a:rPr lang="en-US" dirty="0"/>
              <a:t>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keterangan</a:t>
            </a:r>
            <a:r>
              <a:rPr lang="en-US" dirty="0"/>
              <a:t> </a:t>
            </a:r>
            <a:r>
              <a:rPr lang="en-US" dirty="0" err="1" smtClean="0"/>
              <a:t>saksi-saksi</a:t>
            </a:r>
            <a:r>
              <a:rPr lang="en-US" dirty="0" smtClean="0"/>
              <a:t>.</a:t>
            </a: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542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Penggugat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Tergugat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dihubungkan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dalil-dali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Penggugat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sangkalan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Tergugat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kesemuanya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bersesuaian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lain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menyimpulkan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pasal-pasal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dijadikan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terpenuhi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menyatakan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gugatan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Penggugat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dikabulkan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ditolak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0243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err="1"/>
              <a:t>argumentasi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pertimbangan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,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alasan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hakim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menjatuhkan</a:t>
            </a:r>
            <a:r>
              <a:rPr lang="en-US" dirty="0"/>
              <a:t> </a:t>
            </a:r>
            <a:r>
              <a:rPr lang="en-US" dirty="0" err="1"/>
              <a:t>putusannya</a:t>
            </a:r>
            <a:r>
              <a:rPr lang="en-US" dirty="0"/>
              <a:t>,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normatif</a:t>
            </a:r>
            <a:r>
              <a:rPr lang="en-US" dirty="0"/>
              <a:t>, yang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perundang-undangan</a:t>
            </a:r>
            <a:r>
              <a:rPr lang="en-US" dirty="0"/>
              <a:t> yang </a:t>
            </a:r>
            <a:r>
              <a:rPr lang="en-US" dirty="0" err="1"/>
              <a:t>berlaku</a:t>
            </a:r>
            <a:r>
              <a:rPr lang="en-US" dirty="0"/>
              <a:t>,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sifatnya</a:t>
            </a:r>
            <a:r>
              <a:rPr lang="en-US" dirty="0"/>
              <a:t> </a:t>
            </a:r>
            <a:r>
              <a:rPr lang="en-US" dirty="0" err="1"/>
              <a:t>sosiologis</a:t>
            </a:r>
            <a:r>
              <a:rPr lang="en-US" dirty="0"/>
              <a:t> (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kemanfaatan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sifatnya</a:t>
            </a:r>
            <a:r>
              <a:rPr lang="en-US" dirty="0"/>
              <a:t> </a:t>
            </a:r>
            <a:r>
              <a:rPr lang="en-US" dirty="0" err="1"/>
              <a:t>folosofis</a:t>
            </a:r>
            <a:r>
              <a:rPr lang="en-US" dirty="0"/>
              <a:t> (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keadilan</a:t>
            </a:r>
            <a:r>
              <a:rPr lang="en-US" dirty="0"/>
              <a:t>).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94379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jenis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melibatkan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intelektual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menjustifikasi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rasionalita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konsistensi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konsistensi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doktrinal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mencapai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memutuskan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problem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permasalahan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perkara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rasional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Drie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niveaus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van rationale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juridische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argumentatie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terdiri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lain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2545128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905000"/>
            <a:ext cx="5715000" cy="4102291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Pasal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ayat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(1) UU No. 48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Tahun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2009 ; ”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selain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alasan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pasal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perundang-undangan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bersangkutan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tertulis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dijadikan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mengadili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49532"/>
            <a:ext cx="31242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04650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5029200" cy="4026091"/>
          </a:xfrm>
        </p:spPr>
        <p:txBody>
          <a:bodyPr>
            <a:normAutofit fontScale="92500" lnSpcReduction="10000"/>
          </a:bodyPr>
          <a:lstStyle/>
          <a:p>
            <a:pPr marL="109728" indent="0" algn="just">
              <a:buNone/>
            </a:pPr>
            <a:r>
              <a:rPr lang="en-US" dirty="0" smtClean="0"/>
              <a:t> </a:t>
            </a:r>
            <a:r>
              <a:rPr lang="en-US" sz="2800" dirty="0" err="1">
                <a:latin typeface="Times New Roman"/>
                <a:ea typeface="Times New Roman"/>
              </a:rPr>
              <a:t>suatu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kegiatan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untuk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mencari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dasar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terdapat</a:t>
            </a:r>
            <a:r>
              <a:rPr lang="en-US" sz="2800" dirty="0">
                <a:latin typeface="Times New Roman"/>
                <a:ea typeface="Times New Roman"/>
              </a:rPr>
              <a:t> di </a:t>
            </a:r>
            <a:r>
              <a:rPr lang="en-US" sz="2800" dirty="0" err="1">
                <a:latin typeface="Times New Roman"/>
                <a:ea typeface="Times New Roman"/>
              </a:rPr>
              <a:t>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suatu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peristiwa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baik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merupakan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perbuatan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(</a:t>
            </a:r>
            <a:r>
              <a:rPr lang="en-US" sz="2800" dirty="0" err="1">
                <a:latin typeface="Times New Roman"/>
                <a:ea typeface="Times New Roman"/>
              </a:rPr>
              <a:t>perjanjian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transaksi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perdagangan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dll</a:t>
            </a:r>
            <a:r>
              <a:rPr lang="en-US" sz="2800" dirty="0">
                <a:latin typeface="Times New Roman"/>
                <a:ea typeface="Times New Roman"/>
              </a:rPr>
              <a:t>) </a:t>
            </a:r>
            <a:r>
              <a:rPr lang="en-US" sz="2800" dirty="0" err="1">
                <a:latin typeface="Times New Roman"/>
                <a:ea typeface="Times New Roman"/>
              </a:rPr>
              <a:t>ataupun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merupakan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kasus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pelanggaran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(</a:t>
            </a:r>
            <a:r>
              <a:rPr lang="en-US" sz="2800" dirty="0" err="1">
                <a:latin typeface="Times New Roman"/>
                <a:ea typeface="Times New Roman"/>
              </a:rPr>
              <a:t>pidana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perdata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ataupun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administratif</a:t>
            </a:r>
            <a:r>
              <a:rPr lang="en-US" sz="2800" dirty="0">
                <a:latin typeface="Times New Roman"/>
                <a:ea typeface="Times New Roman"/>
              </a:rPr>
              <a:t>) </a:t>
            </a:r>
            <a:r>
              <a:rPr lang="en-US" sz="2800" dirty="0" err="1">
                <a:latin typeface="Times New Roman"/>
                <a:ea typeface="Times New Roman"/>
              </a:rPr>
              <a:t>dan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memasukkannya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peraturan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ada</a:t>
            </a:r>
            <a:r>
              <a:rPr lang="en-US" sz="2400" dirty="0">
                <a:latin typeface="Times New Roman"/>
                <a:ea typeface="Times New Roman"/>
              </a:rPr>
              <a:t>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effectLst/>
              </a:rPr>
              <a:t>Pengertian</a:t>
            </a:r>
            <a:endParaRPr lang="en-US" sz="3600" dirty="0"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066800"/>
            <a:ext cx="3017837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1648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intern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bagian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tradisional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Isu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muncul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berkaitan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premis-premis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misalnya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analogi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Rasional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04895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2209799"/>
            <a:ext cx="5562600" cy="3200401"/>
          </a:xfrm>
        </p:spPr>
        <p:txBody>
          <a:bodyPr/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dialektik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membandingkan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kontra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Ada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pihak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berdialog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berdebat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saja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akhirnya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menemukan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jawaban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sama-sama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kuatnya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Rasional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47800"/>
            <a:ext cx="2857365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570246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prosedural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penyelesaian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sengketa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Prosedur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perdebatan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perdebatan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itupun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menentukan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prosedur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dialog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main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sudah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ditetapkan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syarat-syarat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prosedur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rasional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syarat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penyelesaian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sengketa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jelas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saling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keterkaitan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dialektik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prosedural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Rasional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61183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menjelaskan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meramalkan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mengendalikan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meramalkan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seorang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ilmuwan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terlebih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dahulu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menjelaskan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bagaimana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memecahkan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permasalahan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dihadapi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memerlukan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sarana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memecahkan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menemukan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baru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Kegunaan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Ilmu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36686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silogisme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Silogisme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premis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statemen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dihubungkan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lain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kemudian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sampai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a.      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cendikiawan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  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pemikir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b.     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ahli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filsafat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cendikiawan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c.      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ahli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filsafat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Kegunaan</a:t>
            </a:r>
            <a:endParaRPr lang="en-US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51820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4676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>
                <a:latin typeface="Times New Roman"/>
                <a:ea typeface="Times New Roman"/>
              </a:rPr>
              <a:t>Bagi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para</a:t>
            </a:r>
            <a:r>
              <a:rPr lang="en-US" sz="2400" dirty="0">
                <a:latin typeface="Times New Roman"/>
                <a:ea typeface="Times New Roman"/>
              </a:rPr>
              <a:t> hakim </a:t>
            </a:r>
            <a:r>
              <a:rPr lang="en-US" sz="2400" dirty="0" err="1" smtClean="0">
                <a:latin typeface="Times New Roman"/>
                <a:ea typeface="Times New Roman"/>
              </a:rPr>
              <a:t>berguna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dalam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mengambil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pertimbangan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memutuskan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suatu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kasus</a:t>
            </a:r>
            <a:r>
              <a:rPr lang="en-US" sz="2400" dirty="0">
                <a:latin typeface="Times New Roman"/>
                <a:ea typeface="Times New Roman"/>
              </a:rPr>
              <a:t>. </a:t>
            </a:r>
            <a:endParaRPr lang="en-US" sz="2400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en-US" sz="2400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Times New Roman"/>
                <a:ea typeface="Times New Roman"/>
              </a:rPr>
              <a:t>Bagi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para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praktisi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legal reasoning </a:t>
            </a:r>
            <a:r>
              <a:rPr lang="en-US" sz="2400" dirty="0" err="1">
                <a:latin typeface="Times New Roman"/>
                <a:ea typeface="Times New Roman"/>
              </a:rPr>
              <a:t>ini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berguna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mencari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dasar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bagi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suatu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peristiwa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atau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perbuatan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dengan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tujuan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menghindari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terjadinya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pelanggaran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di </a:t>
            </a:r>
            <a:r>
              <a:rPr lang="en-US" sz="2400" dirty="0" err="1">
                <a:latin typeface="Times New Roman"/>
                <a:ea typeface="Times New Roman"/>
              </a:rPr>
              <a:t>kemudian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hari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menjadi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bahan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argumentasi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apabila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terjadi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sengketa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mengenai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peristiwa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ataupun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perbuatan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latin typeface="Times New Roman"/>
                <a:ea typeface="Times New Roman"/>
              </a:rPr>
              <a:t>tersebut</a:t>
            </a:r>
            <a:endParaRPr lang="en-US" sz="2400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Kegunaan</a:t>
            </a:r>
            <a:endParaRPr lang="en-US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586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6096000" cy="4114800"/>
          </a:xfrm>
        </p:spPr>
        <p:txBody>
          <a:bodyPr>
            <a:normAutofit/>
          </a:bodyPr>
          <a:lstStyle/>
          <a:p>
            <a:pPr marL="0" lvl="0" indent="0">
              <a:buClr>
                <a:srgbClr val="DC9E1F"/>
              </a:buClr>
              <a:buNone/>
            </a:pP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Bagi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para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penyusun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undang-undang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peraturan</a:t>
            </a:r>
            <a:r>
              <a:rPr lang="en-US" sz="3200" dirty="0">
                <a:latin typeface="Times New Roman"/>
                <a:ea typeface="Times New Roman"/>
              </a:rPr>
              <a:t>, legal reasoning </a:t>
            </a:r>
            <a:r>
              <a:rPr lang="en-US" sz="3200" dirty="0" err="1">
                <a:latin typeface="Times New Roman"/>
                <a:ea typeface="Times New Roman"/>
              </a:rPr>
              <a:t>ini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berguna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untuk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mencari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dasar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mengapa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suatu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undang-undang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disusun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mengapa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suatu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peraturan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perlu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dikeluarkan</a:t>
            </a:r>
            <a:r>
              <a:rPr lang="en-US" sz="3200" dirty="0">
                <a:latin typeface="Times New Roman"/>
                <a:ea typeface="Times New Roman"/>
              </a:rPr>
              <a:t>. </a:t>
            </a:r>
          </a:p>
          <a:p>
            <a:pPr marL="0" lvl="0" indent="0">
              <a:buClr>
                <a:srgbClr val="DC9E1F"/>
              </a:buClr>
              <a:buNone/>
            </a:pPr>
            <a:r>
              <a:rPr lang="en-US" sz="3200" dirty="0" smtClean="0">
                <a:latin typeface="Times New Roman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effectLst/>
                <a:latin typeface="Times New Roman" pitchFamily="18" charset="0"/>
                <a:cs typeface="Times New Roman" pitchFamily="18" charset="0"/>
              </a:rPr>
              <a:t>Kegunaan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199" y="76200"/>
            <a:ext cx="3719945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1145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105400" cy="4525963"/>
          </a:xfrm>
        </p:spPr>
        <p:txBody>
          <a:bodyPr/>
          <a:lstStyle/>
          <a:p>
            <a:pPr marL="109728" lvl="0" indent="0">
              <a:buNone/>
            </a:pPr>
            <a:r>
              <a:rPr lang="en-US" dirty="0" smtClean="0"/>
              <a:t> </a:t>
            </a:r>
            <a:r>
              <a:rPr lang="en-US" sz="2800" dirty="0" err="1">
                <a:latin typeface="Times New Roman"/>
                <a:ea typeface="Times New Roman"/>
              </a:rPr>
              <a:t>Sedangkan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bagi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pelaksana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i="1" dirty="0">
                <a:latin typeface="Times New Roman"/>
                <a:ea typeface="Times New Roman"/>
              </a:rPr>
              <a:t>legal reasoning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berguna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untuk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mencari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pengertian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mendalam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tentang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suatu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undang-undang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atau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peraturan</a:t>
            </a:r>
            <a:r>
              <a:rPr lang="en-US" sz="2800" dirty="0">
                <a:latin typeface="Times New Roman"/>
                <a:ea typeface="Times New Roman"/>
              </a:rPr>
              <a:t> agar </a:t>
            </a:r>
            <a:r>
              <a:rPr lang="en-US" sz="2800" dirty="0" err="1">
                <a:latin typeface="Times New Roman"/>
                <a:ea typeface="Times New Roman"/>
              </a:rPr>
              <a:t>tidak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hanya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menjalankan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tanpa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mengerti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maksud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tujuannya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hakiki</a:t>
            </a:r>
            <a:r>
              <a:rPr lang="en-US" sz="2800" dirty="0">
                <a:latin typeface="Times New Roman"/>
                <a:ea typeface="Times New Roman"/>
              </a:rPr>
              <a:t>.</a:t>
            </a:r>
            <a:endParaRPr lang="en-US" sz="2800" dirty="0">
              <a:solidFill>
                <a:srgbClr val="FFFFFF"/>
              </a:solidFill>
              <a:latin typeface="Times New Roman"/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>
                <a:effectLst/>
              </a:rPr>
              <a:t>Kegunaan</a:t>
            </a:r>
            <a:endParaRPr lang="en-US" b="0" dirty="0">
              <a:effectLst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762000"/>
            <a:ext cx="338137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622200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7772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Reasoning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contoh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Pola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legal reasoning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reasoning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Namun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pelaksanaannya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beberapa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perdebatan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ahli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terutama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menganut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case law 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common law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Legal Reasoning</a:t>
            </a:r>
            <a:b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32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794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81328"/>
            <a:ext cx="5334000" cy="4525963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Pembatasan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kebebasan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keluar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legal reasoning yang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peroleh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terdahulu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Hal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ahli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Amerika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Serikat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membatasi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kebebasan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kemampuannya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melihat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adilinya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Legal </a:t>
            </a:r>
            <a:r>
              <a:rPr lang="en-US" sz="3200" b="0" dirty="0" smtClean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Reasoning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47800"/>
            <a:ext cx="3629891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94178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181600" cy="4114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Reasoning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mencari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substansi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diterapkan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sedang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Reasoning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substansi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diterapkan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diambil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perkara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Reasoning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diambil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perkara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mempertimbangkan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aspek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engertian</a:t>
            </a:r>
            <a:endParaRPr lang="en-US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1818" y="381000"/>
            <a:ext cx="34290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0848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752600"/>
            <a:ext cx="5029200" cy="3657600"/>
          </a:xfrm>
        </p:spPr>
        <p:txBody>
          <a:bodyPr>
            <a:noAutofit/>
          </a:bodyPr>
          <a:lstStyle/>
          <a:p>
            <a:pPr algn="just"/>
            <a:endParaRPr lang="en-US" sz="2800" dirty="0" smtClean="0">
              <a:latin typeface="Times New Roman"/>
              <a:ea typeface="Times New Roman"/>
            </a:endParaRPr>
          </a:p>
          <a:p>
            <a:pPr algn="just"/>
            <a:r>
              <a:rPr lang="en-US" sz="2800" dirty="0" err="1" smtClean="0">
                <a:latin typeface="Times New Roman"/>
                <a:ea typeface="Times New Roman"/>
              </a:rPr>
              <a:t>Akibat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doktrin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kaku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para</a:t>
            </a:r>
            <a:r>
              <a:rPr lang="en-US" sz="2800" dirty="0">
                <a:latin typeface="Times New Roman"/>
                <a:ea typeface="Times New Roman"/>
              </a:rPr>
              <a:t> hakim </a:t>
            </a:r>
            <a:r>
              <a:rPr lang="en-US" sz="2800" dirty="0" err="1">
                <a:latin typeface="Times New Roman"/>
                <a:ea typeface="Times New Roman"/>
              </a:rPr>
              <a:t>seakan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kehilangan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kebebasannya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untuk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mencari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perbedaan</a:t>
            </a:r>
            <a:r>
              <a:rPr lang="en-US" sz="2800" dirty="0">
                <a:latin typeface="Times New Roman"/>
                <a:ea typeface="Times New Roman"/>
              </a:rPr>
              <a:t> di </a:t>
            </a:r>
            <a:r>
              <a:rPr lang="en-US" sz="2800" dirty="0" err="1">
                <a:latin typeface="Times New Roman"/>
                <a:ea typeface="Times New Roman"/>
              </a:rPr>
              <a:t>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suatu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kasus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dengan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kasus-kasus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sudah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diputuskan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terdahulu</a:t>
            </a:r>
            <a:endParaRPr lang="en-US" sz="2800" dirty="0">
              <a:latin typeface="Times New Roman"/>
              <a:ea typeface="Times New Roman"/>
            </a:endParaRPr>
          </a:p>
          <a:p>
            <a:pPr marL="109728" indent="0" algn="just">
              <a:buNone/>
            </a:pPr>
            <a:r>
              <a:rPr lang="en-US" sz="2800" dirty="0">
                <a:latin typeface="Times New Roman"/>
                <a:ea typeface="Times New Roman"/>
              </a:rPr>
              <a:t/>
            </a:r>
            <a:br>
              <a:rPr lang="en-US" sz="2800" dirty="0">
                <a:latin typeface="Times New Roman"/>
                <a:ea typeface="Times New Roman"/>
              </a:rPr>
            </a:br>
            <a:endParaRPr lang="en-US" sz="2800" dirty="0"/>
          </a:p>
          <a:p>
            <a:pPr marL="109728" indent="0">
              <a:buNone/>
            </a:pP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Legal Reasoning</a:t>
            </a:r>
            <a:r>
              <a:rPr lang="en-US" sz="3200" b="0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0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1873" y="1219200"/>
            <a:ext cx="3505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88703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481328"/>
            <a:ext cx="5181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800" dirty="0" err="1">
                <a:latin typeface="Times New Roman"/>
                <a:ea typeface="Times New Roman"/>
              </a:rPr>
              <a:t>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perkembangan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teori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ahli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mengharapkan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bahwa</a:t>
            </a:r>
            <a:r>
              <a:rPr lang="en-US" sz="2800" dirty="0">
                <a:latin typeface="Times New Roman"/>
                <a:ea typeface="Times New Roman"/>
              </a:rPr>
              <a:t> hakim </a:t>
            </a:r>
            <a:r>
              <a:rPr lang="en-US" sz="2800" dirty="0" err="1">
                <a:latin typeface="Times New Roman"/>
                <a:ea typeface="Times New Roman"/>
              </a:rPr>
              <a:t>tidak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hanya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berupaya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melihat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kasus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melalui</a:t>
            </a:r>
            <a:r>
              <a:rPr lang="en-US" sz="2800" dirty="0">
                <a:latin typeface="Times New Roman"/>
                <a:ea typeface="Times New Roman"/>
              </a:rPr>
              <a:t> “</a:t>
            </a:r>
            <a:r>
              <a:rPr lang="en-US" sz="2800" dirty="0" err="1">
                <a:latin typeface="Times New Roman"/>
                <a:ea typeface="Times New Roman"/>
              </a:rPr>
              <a:t>mata</a:t>
            </a:r>
            <a:r>
              <a:rPr lang="en-US" sz="2800" dirty="0">
                <a:latin typeface="Times New Roman"/>
                <a:ea typeface="Times New Roman"/>
              </a:rPr>
              <a:t>” </a:t>
            </a:r>
            <a:r>
              <a:rPr lang="en-US" sz="2800" dirty="0" err="1">
                <a:latin typeface="Times New Roman"/>
                <a:ea typeface="Times New Roman"/>
              </a:rPr>
              <a:t>para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pendahulunya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tetapi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juga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harus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dapat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melihat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kasus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diadilinya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melalui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matanya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sendiri</a:t>
            </a:r>
            <a:r>
              <a:rPr lang="en-US" sz="2800" dirty="0">
                <a:latin typeface="Times New Roman"/>
                <a:ea typeface="Times New Roman"/>
              </a:rPr>
              <a:t>. </a:t>
            </a:r>
            <a:endParaRPr lang="en-US" sz="28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 err="1" smtClean="0">
                <a:effectLst/>
              </a:rPr>
              <a:t>Kerangka</a:t>
            </a:r>
            <a:r>
              <a:rPr lang="en-US" sz="2800" b="0" dirty="0" smtClean="0">
                <a:effectLst/>
              </a:rPr>
              <a:t> </a:t>
            </a:r>
            <a:r>
              <a:rPr lang="en-US" sz="2800" b="0" dirty="0" err="1" smtClean="0">
                <a:effectLst/>
              </a:rPr>
              <a:t>analitis</a:t>
            </a:r>
            <a:r>
              <a:rPr lang="en-US" sz="2800" b="0" dirty="0" smtClean="0">
                <a:effectLst/>
              </a:rPr>
              <a:t> </a:t>
            </a:r>
            <a:r>
              <a:rPr lang="en-US" sz="2800" b="0" dirty="0" err="1" smtClean="0">
                <a:effectLst/>
              </a:rPr>
              <a:t>tentang</a:t>
            </a:r>
            <a:r>
              <a:rPr lang="en-US" sz="2800" b="0" dirty="0" smtClean="0">
                <a:effectLst/>
              </a:rPr>
              <a:t> Legal Reasoning</a:t>
            </a:r>
            <a:endParaRPr lang="en-US" sz="2800" b="0" dirty="0">
              <a:effectLst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71600"/>
            <a:ext cx="3581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485891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105400" cy="4525963"/>
          </a:xfrm>
        </p:spPr>
        <p:txBody>
          <a:bodyPr/>
          <a:lstStyle/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 </a:t>
            </a:r>
            <a:r>
              <a:rPr lang="en-US" sz="2400" dirty="0">
                <a:latin typeface="Times New Roman"/>
                <a:ea typeface="Times New Roman"/>
              </a:rPr>
              <a:t>Di </a:t>
            </a:r>
            <a:r>
              <a:rPr lang="en-US" sz="2400" dirty="0" err="1">
                <a:latin typeface="Times New Roman"/>
                <a:ea typeface="Times New Roman"/>
              </a:rPr>
              <a:t>negara</a:t>
            </a:r>
            <a:r>
              <a:rPr lang="en-US" sz="2400" dirty="0">
                <a:latin typeface="Times New Roman"/>
                <a:ea typeface="Times New Roman"/>
              </a:rPr>
              <a:t> yang </a:t>
            </a:r>
            <a:r>
              <a:rPr lang="en-US" sz="2400" dirty="0" err="1">
                <a:latin typeface="Times New Roman"/>
                <a:ea typeface="Times New Roman"/>
              </a:rPr>
              <a:t>yang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menganut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sistem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i="1" dirty="0">
                <a:latin typeface="Times New Roman"/>
                <a:ea typeface="Times New Roman"/>
              </a:rPr>
              <a:t>common law </a:t>
            </a:r>
            <a:r>
              <a:rPr lang="en-US" sz="2400" dirty="0" err="1">
                <a:latin typeface="Times New Roman"/>
                <a:ea typeface="Times New Roman"/>
              </a:rPr>
              <a:t>seperti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Amerika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Serikat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Inggris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juga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terjadi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perdebatan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mengenai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penerapan</a:t>
            </a:r>
            <a:r>
              <a:rPr lang="en-US" sz="2400" dirty="0">
                <a:latin typeface="Times New Roman"/>
                <a:ea typeface="Times New Roman"/>
              </a:rPr>
              <a:t> legal reasoning yang </a:t>
            </a:r>
            <a:r>
              <a:rPr lang="en-US" sz="2400" dirty="0" err="1">
                <a:latin typeface="Times New Roman"/>
                <a:ea typeface="Times New Roman"/>
              </a:rPr>
              <a:t>didasarkan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pada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doktrin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i="1" dirty="0">
                <a:latin typeface="Times New Roman"/>
                <a:ea typeface="Times New Roman"/>
              </a:rPr>
              <a:t>“stare </a:t>
            </a:r>
            <a:r>
              <a:rPr lang="en-US" sz="2400" i="1" dirty="0" err="1">
                <a:latin typeface="Times New Roman"/>
                <a:ea typeface="Times New Roman"/>
              </a:rPr>
              <a:t>decisis</a:t>
            </a:r>
            <a:r>
              <a:rPr lang="en-US" sz="2400" i="1" dirty="0">
                <a:latin typeface="Times New Roman"/>
                <a:ea typeface="Times New Roman"/>
              </a:rPr>
              <a:t>” </a:t>
            </a:r>
            <a:r>
              <a:rPr lang="en-US" sz="2400" dirty="0">
                <a:latin typeface="Times New Roman"/>
                <a:ea typeface="Times New Roman"/>
              </a:rPr>
              <a:t>yang </a:t>
            </a:r>
            <a:r>
              <a:rPr lang="en-US" sz="2400" dirty="0" err="1">
                <a:latin typeface="Times New Roman"/>
                <a:ea typeface="Times New Roman"/>
              </a:rPr>
              <a:t>mewajibkan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para</a:t>
            </a:r>
            <a:r>
              <a:rPr lang="en-US" sz="2400" dirty="0">
                <a:latin typeface="Times New Roman"/>
                <a:ea typeface="Times New Roman"/>
              </a:rPr>
              <a:t> hakim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tetap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mengacu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kepada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preseden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dari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kasus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terdahulu</a:t>
            </a:r>
            <a:r>
              <a:rPr lang="en-US" sz="2400" dirty="0" smtClean="0">
                <a:latin typeface="Times New Roman"/>
                <a:ea typeface="Times New Roman"/>
              </a:rPr>
              <a:t>.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 err="1">
                <a:solidFill>
                  <a:srgbClr val="464646"/>
                </a:solidFill>
                <a:effectLst/>
              </a:rPr>
              <a:t>Kerangka</a:t>
            </a:r>
            <a:r>
              <a:rPr lang="en-US" sz="2800" b="0" dirty="0">
                <a:solidFill>
                  <a:srgbClr val="464646"/>
                </a:solidFill>
                <a:effectLst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</a:rPr>
              <a:t>analitis</a:t>
            </a:r>
            <a:r>
              <a:rPr lang="en-US" sz="2800" b="0" dirty="0">
                <a:solidFill>
                  <a:srgbClr val="464646"/>
                </a:solidFill>
                <a:effectLst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</a:rPr>
              <a:t>tentang</a:t>
            </a:r>
            <a:r>
              <a:rPr lang="en-US" sz="2800" b="0" dirty="0">
                <a:solidFill>
                  <a:srgbClr val="464646"/>
                </a:solidFill>
                <a:effectLst/>
              </a:rPr>
              <a:t> Legal Reasoning</a:t>
            </a:r>
            <a:endParaRPr lang="en-US" sz="3600" b="0" dirty="0">
              <a:effectLst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00200"/>
            <a:ext cx="3318164" cy="464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194176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79248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Times New Roman"/>
                <a:ea typeface="Times New Roman"/>
              </a:rPr>
              <a:t>Di </a:t>
            </a:r>
            <a:r>
              <a:rPr lang="en-US" sz="2800" dirty="0" err="1">
                <a:latin typeface="Times New Roman"/>
                <a:ea typeface="Times New Roman"/>
              </a:rPr>
              <a:t>Inggris</a:t>
            </a:r>
            <a:r>
              <a:rPr lang="en-US" sz="2800" dirty="0">
                <a:latin typeface="Times New Roman"/>
                <a:ea typeface="Times New Roman"/>
              </a:rPr>
              <a:t>, Prof. Montrose </a:t>
            </a:r>
            <a:r>
              <a:rPr lang="en-US" sz="2800" dirty="0" err="1">
                <a:latin typeface="Times New Roman"/>
                <a:ea typeface="Times New Roman"/>
              </a:rPr>
              <a:t>misalnya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telah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menyatakan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secara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explisit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bahwa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kerangka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analitis</a:t>
            </a:r>
            <a:r>
              <a:rPr lang="en-US" sz="2800" dirty="0">
                <a:latin typeface="Times New Roman"/>
                <a:ea typeface="Times New Roman"/>
              </a:rPr>
              <a:t> reasoning </a:t>
            </a:r>
            <a:r>
              <a:rPr lang="en-US" sz="2800" dirty="0" err="1">
                <a:latin typeface="Times New Roman"/>
                <a:ea typeface="Times New Roman"/>
              </a:rPr>
              <a:t>melalui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contoh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pandangan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kebanyakan</a:t>
            </a:r>
            <a:r>
              <a:rPr lang="en-US" sz="2800" dirty="0">
                <a:latin typeface="Times New Roman"/>
                <a:ea typeface="Times New Roman"/>
              </a:rPr>
              <a:t> hakim di </a:t>
            </a:r>
            <a:r>
              <a:rPr lang="en-US" sz="2800" dirty="0" err="1">
                <a:latin typeface="Times New Roman"/>
                <a:ea typeface="Times New Roman"/>
              </a:rPr>
              <a:t>Inggris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terutama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pada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dekade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akhir-akhir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ini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adalah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bahwa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praktek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peradilan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Inggris</a:t>
            </a:r>
            <a:r>
              <a:rPr lang="en-US" sz="2800" dirty="0">
                <a:latin typeface="Times New Roman"/>
                <a:ea typeface="Times New Roman"/>
              </a:rPr>
              <a:t> modern </a:t>
            </a:r>
            <a:r>
              <a:rPr lang="en-US" sz="2800" dirty="0" err="1">
                <a:latin typeface="Times New Roman"/>
                <a:ea typeface="Times New Roman"/>
              </a:rPr>
              <a:t>membatasi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kebebasan</a:t>
            </a:r>
            <a:r>
              <a:rPr lang="en-US" sz="2800" dirty="0">
                <a:latin typeface="Times New Roman"/>
                <a:ea typeface="Times New Roman"/>
              </a:rPr>
              <a:t> hakim </a:t>
            </a:r>
            <a:r>
              <a:rPr lang="en-US" sz="2800" dirty="0" err="1">
                <a:latin typeface="Times New Roman"/>
                <a:ea typeface="Times New Roman"/>
              </a:rPr>
              <a:t>Inggris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untuk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mengesampingkan</a:t>
            </a:r>
            <a:r>
              <a:rPr lang="en-US" sz="2800" dirty="0">
                <a:latin typeface="Times New Roman"/>
                <a:ea typeface="Times New Roman"/>
              </a:rPr>
              <a:t> reasoning yang </a:t>
            </a:r>
            <a:r>
              <a:rPr lang="en-US" sz="2800" dirty="0" err="1">
                <a:latin typeface="Times New Roman"/>
                <a:ea typeface="Times New Roman"/>
              </a:rPr>
              <a:t>diajukan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oleh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pengadilan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terdahulu</a:t>
            </a:r>
            <a:r>
              <a:rPr lang="en-US" sz="2800" dirty="0">
                <a:latin typeface="Times New Roman"/>
                <a:ea typeface="Times New Roman"/>
              </a:rPr>
              <a:t>.</a:t>
            </a:r>
            <a:br>
              <a:rPr lang="en-US" sz="2800" dirty="0">
                <a:latin typeface="Times New Roman"/>
                <a:ea typeface="Times New Roman"/>
              </a:rPr>
            </a:br>
            <a:r>
              <a:rPr lang="en-US" sz="2800" dirty="0">
                <a:latin typeface="Times New Roman"/>
                <a:ea typeface="Times New Roman"/>
              </a:rPr>
              <a:t/>
            </a:r>
            <a:br>
              <a:rPr lang="en-US" sz="2800" dirty="0">
                <a:latin typeface="Times New Roman"/>
                <a:ea typeface="Times New Roman"/>
              </a:rPr>
            </a:br>
            <a:r>
              <a:rPr lang="en-US" sz="2800" dirty="0">
                <a:latin typeface="Times New Roman"/>
                <a:ea typeface="Times New Roman"/>
              </a:rPr>
              <a:t/>
            </a:r>
            <a:br>
              <a:rPr lang="en-US" sz="2800" dirty="0">
                <a:latin typeface="Times New Roman"/>
                <a:ea typeface="Times New Roman"/>
              </a:rPr>
            </a:b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err="1" smtClean="0"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32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endParaRPr lang="en-US" sz="32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94304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7467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dirty="0" err="1">
                <a:latin typeface="Times New Roman"/>
                <a:ea typeface="Times New Roman"/>
              </a:rPr>
              <a:t>Sementara</a:t>
            </a:r>
            <a:r>
              <a:rPr lang="en-US" sz="2400" dirty="0">
                <a:latin typeface="Times New Roman"/>
                <a:ea typeface="Times New Roman"/>
              </a:rPr>
              <a:t> Mr. Cross </a:t>
            </a:r>
            <a:r>
              <a:rPr lang="en-US" sz="2400" dirty="0" err="1">
                <a:latin typeface="Times New Roman"/>
                <a:ea typeface="Times New Roman"/>
              </a:rPr>
              <a:t>menyatakan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keberatannya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bahwa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akibat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dari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penerapan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doktrin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preseden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tersebut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secara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kaku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adalah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bahwa</a:t>
            </a:r>
            <a:r>
              <a:rPr lang="en-US" sz="2400" dirty="0">
                <a:latin typeface="Times New Roman"/>
                <a:ea typeface="Times New Roman"/>
              </a:rPr>
              <a:t> hakim-hakim </a:t>
            </a:r>
            <a:r>
              <a:rPr lang="en-US" sz="2400" dirty="0" err="1">
                <a:latin typeface="Times New Roman"/>
                <a:ea typeface="Times New Roman"/>
              </a:rPr>
              <a:t>sering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harus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melihat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melalui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mata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para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pendahulunya</a:t>
            </a:r>
            <a:r>
              <a:rPr lang="en-US" sz="2400" dirty="0">
                <a:latin typeface="Times New Roman"/>
                <a:ea typeface="Times New Roman"/>
              </a:rPr>
              <a:t>. </a:t>
            </a:r>
            <a:endParaRPr lang="en-US" sz="24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endParaRPr lang="en-US" sz="24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r>
              <a:rPr lang="en-US" sz="2400" dirty="0" err="1" smtClean="0">
                <a:latin typeface="Times New Roman"/>
                <a:ea typeface="Times New Roman"/>
              </a:rPr>
              <a:t>Selanjutnya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ia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mengatakan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bahwa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ia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tidak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sepakat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bahwa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tugas</a:t>
            </a:r>
            <a:r>
              <a:rPr lang="en-US" sz="2400" dirty="0">
                <a:latin typeface="Times New Roman"/>
                <a:ea typeface="Times New Roman"/>
              </a:rPr>
              <a:t> hakim di </a:t>
            </a:r>
            <a:r>
              <a:rPr lang="en-US" sz="2400" dirty="0" err="1">
                <a:latin typeface="Times New Roman"/>
                <a:ea typeface="Times New Roman"/>
              </a:rPr>
              <a:t>Amerika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hanya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melihat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sebagai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suatu</a:t>
            </a:r>
            <a:r>
              <a:rPr lang="en-US" sz="2400" dirty="0">
                <a:latin typeface="Times New Roman"/>
                <a:ea typeface="Times New Roman"/>
              </a:rPr>
              <a:t> yang </a:t>
            </a:r>
            <a:r>
              <a:rPr lang="en-US" sz="2400" dirty="0" err="1">
                <a:latin typeface="Times New Roman"/>
                <a:ea typeface="Times New Roman"/>
              </a:rPr>
              <a:t>tetap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secara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keseluruhan</a:t>
            </a:r>
            <a:r>
              <a:rPr lang="en-US" sz="2400" dirty="0">
                <a:latin typeface="Times New Roman"/>
                <a:ea typeface="Times New Roman"/>
              </a:rPr>
              <a:t>, </a:t>
            </a:r>
            <a:endParaRPr lang="en-US" sz="24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endParaRPr lang="en-US" sz="2400" dirty="0">
              <a:latin typeface="Times New Roman"/>
              <a:ea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 err="1" smtClean="0"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28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endParaRPr lang="en-US" sz="28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29826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81328"/>
            <a:ext cx="58674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/>
              <a:t> </a:t>
            </a:r>
            <a:r>
              <a:rPr lang="en-US" sz="2800" dirty="0" err="1">
                <a:latin typeface="Times New Roman"/>
                <a:ea typeface="Times New Roman"/>
              </a:rPr>
              <a:t>menurutnya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melihat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melalui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matanya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sendiri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bukan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melalui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mata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pendahulunya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tidak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membawa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kepada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pola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secara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dominan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merupakan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penolakan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dari</a:t>
            </a:r>
            <a:r>
              <a:rPr lang="en-US" sz="2800" dirty="0">
                <a:latin typeface="Times New Roman"/>
                <a:ea typeface="Times New Roman"/>
              </a:rPr>
              <a:t> reasoning yang </a:t>
            </a:r>
            <a:r>
              <a:rPr lang="en-US" sz="2800" dirty="0" err="1">
                <a:latin typeface="Times New Roman"/>
                <a:ea typeface="Times New Roman"/>
              </a:rPr>
              <a:t>diajukan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oleh</a:t>
            </a:r>
            <a:r>
              <a:rPr lang="en-US" sz="2800" dirty="0">
                <a:latin typeface="Times New Roman"/>
                <a:ea typeface="Times New Roman"/>
              </a:rPr>
              <a:t> hakim </a:t>
            </a:r>
            <a:r>
              <a:rPr lang="en-US" sz="2800" dirty="0" err="1">
                <a:latin typeface="Times New Roman"/>
                <a:ea typeface="Times New Roman"/>
              </a:rPr>
              <a:t>terdahulu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atau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membuat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perbedaan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apabila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tidak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terdapat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alasan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untuk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membedakan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peristiwa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terjadi</a:t>
            </a:r>
            <a:r>
              <a:rPr lang="en-US" sz="2800" dirty="0">
                <a:latin typeface="Times New Roman"/>
                <a:ea typeface="Times New Roman"/>
              </a:rPr>
              <a:t>. </a:t>
            </a:r>
            <a:endParaRPr lang="en-US" dirty="0"/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33400"/>
            <a:ext cx="28956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2171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kamus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bahasa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Indonesia,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buruk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aktivitas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memungkinkan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seseorang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jangkauan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kekuatan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pikir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bernalar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Pengertian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23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sistemik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memperoleh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berupa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pengetahuan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Dari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bernalar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dibagi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prinsip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sikap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berlaku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fakta-fakta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kebalikan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prinsip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sikap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berlaku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fakta-fakta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PROSES BERNALAR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236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410200" cy="4525963"/>
          </a:xfrm>
        </p:spPr>
        <p:txBody>
          <a:bodyPr>
            <a:norm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menulis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paragraf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Paragraf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menempatkan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kalimat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utama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awal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paragraf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paragraf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menempatkan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kalimat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utama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akhir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paragraf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PROSES BERNALAR 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19200"/>
            <a:ext cx="2951018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31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81328"/>
            <a:ext cx="4876800" cy="4525963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analogi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dimaksud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analogi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kebenaran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gejala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ditarik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pengamatan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sejumlah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gejala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bersamaan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PROSES BERNALAR 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1000"/>
            <a:ext cx="352425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53080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>
                <a:effectLst/>
                <a:latin typeface="Times New Roman" pitchFamily="18" charset="0"/>
                <a:cs typeface="Times New Roman" pitchFamily="18" charset="0"/>
              </a:rPr>
              <a:t>PROSES BERNALAR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7086599" cy="45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07349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345</TotalTime>
  <Words>2017</Words>
  <Application>Microsoft Office PowerPoint</Application>
  <PresentationFormat>On-screen Show (4:3)</PresentationFormat>
  <Paragraphs>128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Concourse</vt:lpstr>
      <vt:lpstr>Penalaran Hukum - Legal Reasoning</vt:lpstr>
      <vt:lpstr>Pengertian</vt:lpstr>
      <vt:lpstr>Pengertian</vt:lpstr>
      <vt:lpstr>Pengertian</vt:lpstr>
      <vt:lpstr>Pengertian</vt:lpstr>
      <vt:lpstr>PROSES BERNALAR</vt:lpstr>
      <vt:lpstr>PROSES BERNALAR </vt:lpstr>
      <vt:lpstr>PROSES BERNALAR </vt:lpstr>
      <vt:lpstr>PROSES BERNALAR </vt:lpstr>
      <vt:lpstr>Sifat Induktif dan Deduktif Dalam Legal Reasoning</vt:lpstr>
      <vt:lpstr>Sifat Induktif dan Deduktif Dalam Legal Reasoning</vt:lpstr>
      <vt:lpstr>Sifat Induktif dan Deduktif Dalam Legal Reasoning</vt:lpstr>
      <vt:lpstr>Sifat Induktif dan Deduktif Dalam Legal Reasoning </vt:lpstr>
      <vt:lpstr>Penalaran Dalam Pertimbangan Hukum</vt:lpstr>
      <vt:lpstr>Penalaran Dalam Pertimbangan Hukum</vt:lpstr>
      <vt:lpstr>Langkah Penalaran Hukum</vt:lpstr>
      <vt:lpstr>Langkah Penalaran Hukum</vt:lpstr>
      <vt:lpstr>Langkah Penalaran Hukum</vt:lpstr>
      <vt:lpstr>Langkah Penalaran Hukum</vt:lpstr>
      <vt:lpstr>Langkah Penalaran Hukum</vt:lpstr>
      <vt:lpstr>Penalaran oleh Hakim</vt:lpstr>
      <vt:lpstr>Penalaran oleh Hakim</vt:lpstr>
      <vt:lpstr>Penalaran oleh Hakim</vt:lpstr>
      <vt:lpstr>Penalaran oleh Hakim</vt:lpstr>
      <vt:lpstr>Penalaran oleh Hakim</vt:lpstr>
      <vt:lpstr>Penalaran oleh Hakim</vt:lpstr>
      <vt:lpstr>Argumentasi Dalam Pertimbangan Hukum</vt:lpstr>
      <vt:lpstr>Argumentasi Dalam Pertimbangan Hukum</vt:lpstr>
      <vt:lpstr>Argumentasi Dalam Pertimbangan Hukum</vt:lpstr>
      <vt:lpstr>Lapisan Rasional Argumentasi Hukum</vt:lpstr>
      <vt:lpstr>Lapisan Rasional Argumentasi Hukum</vt:lpstr>
      <vt:lpstr>Lapisan Rasional Argumentasi Hukum</vt:lpstr>
      <vt:lpstr>Fungsi dan Kegunaan Penalaran dalam Ilmu</vt:lpstr>
      <vt:lpstr>Fungsi dan Kegunaan</vt:lpstr>
      <vt:lpstr>Kegunaan</vt:lpstr>
      <vt:lpstr>Kegunaan</vt:lpstr>
      <vt:lpstr>Kegunaan</vt:lpstr>
      <vt:lpstr>Kerangka Analitis tentang Legal Reasoning </vt:lpstr>
      <vt:lpstr>Kerangka Analitis tentang Legal Reasoning </vt:lpstr>
      <vt:lpstr>Kerangka Analitis tentang Legal Reasoning </vt:lpstr>
      <vt:lpstr>Kerangka analitis tentang Legal Reasoning</vt:lpstr>
      <vt:lpstr>Kerangka analitis tentang Legal Reasoning</vt:lpstr>
      <vt:lpstr>Kerangka Analitis</vt:lpstr>
      <vt:lpstr>Kerangka Analitis</vt:lpstr>
      <vt:lpstr>Kerangka Analitis</vt:lpstr>
    </vt:vector>
  </TitlesOfParts>
  <Company>Universitas Al Azhar Indonesia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Penalaran Hukum   Legal Reasoning</dc:title>
  <dc:creator>uai-user</dc:creator>
  <cp:lastModifiedBy>anin</cp:lastModifiedBy>
  <cp:revision>28</cp:revision>
  <dcterms:created xsi:type="dcterms:W3CDTF">2013-06-18T01:40:05Z</dcterms:created>
  <dcterms:modified xsi:type="dcterms:W3CDTF">2014-07-05T03:56:13Z</dcterms:modified>
</cp:coreProperties>
</file>