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82" r:id="rId12"/>
    <p:sldId id="283" r:id="rId13"/>
    <p:sldId id="285" r:id="rId14"/>
    <p:sldId id="284" r:id="rId15"/>
    <p:sldId id="290" r:id="rId16"/>
    <p:sldId id="291" r:id="rId17"/>
    <p:sldId id="268" r:id="rId18"/>
    <p:sldId id="269" r:id="rId19"/>
    <p:sldId id="270" r:id="rId20"/>
    <p:sldId id="271" r:id="rId21"/>
    <p:sldId id="272" r:id="rId22"/>
    <p:sldId id="273" r:id="rId23"/>
    <p:sldId id="286" r:id="rId24"/>
    <p:sldId id="275" r:id="rId25"/>
    <p:sldId id="276" r:id="rId26"/>
    <p:sldId id="278" r:id="rId27"/>
    <p:sldId id="289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8A4484-868A-46FD-B3A0-E0DC0FBA7D0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33DEF3-3036-4BDF-B6ED-9204B8ACE9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algn="ctr"/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80010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Munafrizal</a:t>
            </a:r>
            <a:r>
              <a:rPr lang="en-US" b="1" dirty="0" smtClean="0"/>
              <a:t> </a:t>
            </a:r>
            <a:r>
              <a:rPr lang="en-US" b="1" dirty="0" err="1" smtClean="0"/>
              <a:t>Manan</a:t>
            </a:r>
            <a:r>
              <a:rPr lang="en-US" b="1" dirty="0" smtClean="0"/>
              <a:t>, S.H., </a:t>
            </a:r>
            <a:r>
              <a:rPr lang="en-US" b="1" dirty="0" err="1" smtClean="0"/>
              <a:t>S.Sos</a:t>
            </a:r>
            <a:r>
              <a:rPr lang="en-US" b="1" dirty="0" smtClean="0"/>
              <a:t>., </a:t>
            </a:r>
            <a:r>
              <a:rPr lang="en-US" b="1" dirty="0" err="1" smtClean="0"/>
              <a:t>M.Si</a:t>
            </a:r>
            <a:r>
              <a:rPr lang="en-US" b="1" dirty="0" smtClean="0"/>
              <a:t>., M.IP.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79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human rights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orang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menjamin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melindungi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martabat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i="1" dirty="0">
                <a:sym typeface="Wingdings" pitchFamily="2" charset="2"/>
              </a:rPr>
              <a:t>citizen’s rights</a:t>
            </a:r>
            <a:r>
              <a:rPr lang="en-US" dirty="0">
                <a:sym typeface="Wingdings" pitchFamily="2" charset="2"/>
              </a:rPr>
              <a:t>)  HAM yang </a:t>
            </a:r>
            <a:r>
              <a:rPr lang="en-US" dirty="0" err="1">
                <a:sym typeface="Wingdings" pitchFamily="2" charset="2"/>
              </a:rPr>
              <a:t>diberikan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dimiliki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orang yang </a:t>
            </a:r>
            <a:r>
              <a:rPr lang="en-US" dirty="0" err="1">
                <a:sym typeface="Wingdings" pitchFamily="2" charset="2"/>
              </a:rPr>
              <a:t>memiliki</a:t>
            </a:r>
            <a:r>
              <a:rPr lang="en-US" dirty="0">
                <a:sym typeface="Wingdings" pitchFamily="2" charset="2"/>
              </a:rPr>
              <a:t> status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berlaku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bagi</a:t>
            </a:r>
            <a:r>
              <a:rPr lang="en-US" dirty="0">
                <a:sym typeface="Wingdings" pitchFamily="2" charset="2"/>
              </a:rPr>
              <a:t> orang yang </a:t>
            </a:r>
            <a:r>
              <a:rPr lang="en-US" dirty="0" err="1">
                <a:sym typeface="Wingdings" pitchFamily="2" charset="2"/>
              </a:rPr>
              <a:t>bukan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(</a:t>
            </a:r>
            <a:r>
              <a:rPr lang="en-US" i="1" dirty="0" smtClean="0"/>
              <a:t>constitutional rights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HAM yang </a:t>
            </a:r>
            <a:r>
              <a:rPr lang="en-US" dirty="0" err="1" smtClean="0">
                <a:sym typeface="Wingdings" pitchFamily="2" charset="2"/>
              </a:rPr>
              <a:t>dicantumkan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dijamin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status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legal rights</a:t>
            </a:r>
            <a:r>
              <a:rPr lang="en-US" dirty="0" smtClean="0">
                <a:sym typeface="Wingdings" pitchFamily="2" charset="2"/>
              </a:rPr>
              <a:t>)  HAM yang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jaminan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peraturan-peraturan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UU.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angka</a:t>
            </a:r>
            <a:r>
              <a:rPr lang="en-US" dirty="0" smtClean="0"/>
              <a:t> 1 UU No. 39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HAM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100" dirty="0" smtClean="0"/>
              <a:t>“</a:t>
            </a:r>
            <a:r>
              <a:rPr lang="en-US" sz="2100" dirty="0" err="1" smtClean="0"/>
              <a:t>Seperangkat</a:t>
            </a:r>
            <a:r>
              <a:rPr lang="en-US" sz="2100" dirty="0" smtClean="0"/>
              <a:t> </a:t>
            </a:r>
            <a:r>
              <a:rPr lang="en-US" sz="2100" dirty="0" err="1" smtClean="0"/>
              <a:t>hak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melekat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hakikat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keberadaan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</a:t>
            </a:r>
            <a:r>
              <a:rPr lang="en-US" sz="2100" dirty="0" err="1" smtClean="0"/>
              <a:t>manusia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makhluk</a:t>
            </a:r>
            <a:r>
              <a:rPr lang="en-US" sz="2100" dirty="0" smtClean="0"/>
              <a:t> </a:t>
            </a:r>
            <a:r>
              <a:rPr lang="en-US" sz="2100" dirty="0" err="1" smtClean="0"/>
              <a:t>Tuhan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Maha</a:t>
            </a:r>
            <a:r>
              <a:rPr lang="en-US" sz="2100" dirty="0" smtClean="0"/>
              <a:t> </a:t>
            </a:r>
            <a:r>
              <a:rPr lang="en-US" sz="2100" dirty="0" err="1" smtClean="0"/>
              <a:t>Esa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anugerah-Nya</a:t>
            </a:r>
            <a:r>
              <a:rPr lang="en-US" sz="2100" dirty="0" smtClean="0"/>
              <a:t> yang </a:t>
            </a:r>
            <a:r>
              <a:rPr lang="en-US" sz="2100" dirty="0" err="1" smtClean="0"/>
              <a:t>wajib</a:t>
            </a:r>
            <a:r>
              <a:rPr lang="en-US" sz="2100" dirty="0" smtClean="0"/>
              <a:t> </a:t>
            </a:r>
            <a:r>
              <a:rPr lang="en-US" sz="2100" dirty="0" err="1" smtClean="0"/>
              <a:t>dihornmati</a:t>
            </a:r>
            <a:r>
              <a:rPr lang="en-US" sz="2100" dirty="0" smtClean="0"/>
              <a:t>, </a:t>
            </a:r>
            <a:r>
              <a:rPr lang="en-US" sz="2100" dirty="0" err="1" smtClean="0"/>
              <a:t>dijunjung</a:t>
            </a:r>
            <a:r>
              <a:rPr lang="en-US" sz="2100" dirty="0" smtClean="0"/>
              <a:t> </a:t>
            </a:r>
            <a:r>
              <a:rPr lang="en-US" sz="2100" dirty="0" err="1" smtClean="0"/>
              <a:t>tinggi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dilindungi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Negara </a:t>
            </a:r>
            <a:r>
              <a:rPr lang="en-US" sz="2100" dirty="0" err="1" smtClean="0"/>
              <a:t>Hukunm</a:t>
            </a:r>
            <a:r>
              <a:rPr lang="en-US" sz="2100" dirty="0" smtClean="0"/>
              <a:t>, </a:t>
            </a:r>
            <a:r>
              <a:rPr lang="en-US" sz="2100" dirty="0" err="1" smtClean="0"/>
              <a:t>Pemerintahan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orang, demi </a:t>
            </a:r>
            <a:r>
              <a:rPr lang="en-US" sz="2100" dirty="0" err="1" smtClean="0"/>
              <a:t>kehormatan</a:t>
            </a:r>
            <a:r>
              <a:rPr lang="en-US" sz="2100" dirty="0" smtClean="0"/>
              <a:t> </a:t>
            </a:r>
            <a:r>
              <a:rPr lang="en-US" sz="2100" dirty="0" err="1" smtClean="0"/>
              <a:t>serta</a:t>
            </a:r>
            <a:r>
              <a:rPr lang="en-US" sz="2100" dirty="0" smtClean="0"/>
              <a:t> </a:t>
            </a:r>
            <a:r>
              <a:rPr lang="en-US" sz="2100" dirty="0" err="1" smtClean="0"/>
              <a:t>perlindungan</a:t>
            </a:r>
            <a:r>
              <a:rPr lang="en-US" sz="2100" dirty="0" smtClean="0"/>
              <a:t> </a:t>
            </a:r>
            <a:r>
              <a:rPr lang="en-US" sz="2100" dirty="0" err="1" smtClean="0"/>
              <a:t>harkat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martabat</a:t>
            </a:r>
            <a:r>
              <a:rPr lang="en-US" sz="2100" dirty="0" smtClean="0"/>
              <a:t> </a:t>
            </a:r>
            <a:r>
              <a:rPr lang="en-US" sz="2100" dirty="0" err="1" smtClean="0"/>
              <a:t>manusia</a:t>
            </a:r>
            <a:r>
              <a:rPr lang="en-US" sz="2100" dirty="0" smtClean="0"/>
              <a:t>”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435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HAM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Raja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HAM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yang </a:t>
            </a:r>
            <a:r>
              <a:rPr lang="en-US" dirty="0" err="1" smtClean="0"/>
              <a:t>menindas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ditindas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absolutisme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51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HAM modern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Barat,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yang paling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Raja </a:t>
            </a:r>
            <a:r>
              <a:rPr lang="en-US" dirty="0"/>
              <a:t>John </a:t>
            </a:r>
            <a:r>
              <a:rPr lang="en-US" dirty="0" err="1"/>
              <a:t>Lackland</a:t>
            </a:r>
            <a:r>
              <a:rPr lang="en-US" dirty="0"/>
              <a:t>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i="1" dirty="0"/>
              <a:t>Magna Charta</a:t>
            </a:r>
            <a:r>
              <a:rPr lang="en-US" dirty="0"/>
              <a:t> (1215)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desakan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bangsawan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dirty="0" err="1">
                <a:sym typeface="Wingdings" pitchFamily="2" charset="2"/>
              </a:rPr>
              <a:t>gereja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endParaRPr lang="en-US" dirty="0"/>
          </a:p>
          <a:p>
            <a:r>
              <a:rPr lang="en-US" dirty="0"/>
              <a:t>Raja Charles I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i="1" dirty="0"/>
              <a:t>Petition of Rights</a:t>
            </a:r>
            <a:r>
              <a:rPr lang="en-US" dirty="0"/>
              <a:t> (1628)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desakan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Parlemen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Raja Willem III </a:t>
            </a:r>
            <a:r>
              <a:rPr lang="en-US" dirty="0" err="1">
                <a:sym typeface="Wingdings" pitchFamily="2" charset="2"/>
              </a:rPr>
              <a:t>menandatangani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Bill of Rights</a:t>
            </a:r>
            <a:r>
              <a:rPr lang="en-US" dirty="0">
                <a:sym typeface="Wingdings" pitchFamily="2" charset="2"/>
              </a:rPr>
              <a:t> (1689) 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desakan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Parlemen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Glorius</a:t>
            </a:r>
            <a:r>
              <a:rPr lang="en-US" dirty="0">
                <a:sym typeface="Wingdings" pitchFamily="2" charset="2"/>
              </a:rPr>
              <a:t> Revolution.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ym typeface="Wingdings" pitchFamily="2" charset="2"/>
              </a:rPr>
              <a:t>Pemikiran-pemikiran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filsuf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seperti</a:t>
            </a:r>
            <a:r>
              <a:rPr lang="en-US" dirty="0">
                <a:sym typeface="Wingdings" pitchFamily="2" charset="2"/>
              </a:rPr>
              <a:t> John Locke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J.J. Rousseau </a:t>
            </a:r>
            <a:r>
              <a:rPr lang="en-US" dirty="0" err="1">
                <a:sym typeface="Wingdings" pitchFamily="2" charset="2"/>
              </a:rPr>
              <a:t>menekankan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pentingnya</a:t>
            </a:r>
            <a:r>
              <a:rPr lang="en-US" dirty="0">
                <a:sym typeface="Wingdings" pitchFamily="2" charset="2"/>
              </a:rPr>
              <a:t> HAM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>
                <a:sym typeface="Wingdings" pitchFamily="2" charset="2"/>
              </a:rPr>
              <a:t>Declaration of Independence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Amerika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Serikat</a:t>
            </a:r>
            <a:r>
              <a:rPr lang="en-US" dirty="0">
                <a:sym typeface="Wingdings" pitchFamily="2" charset="2"/>
              </a:rPr>
              <a:t> (1776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Revolusi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Perancis</a:t>
            </a:r>
            <a:r>
              <a:rPr lang="en-US" dirty="0">
                <a:sym typeface="Wingdings" pitchFamily="2" charset="2"/>
              </a:rPr>
              <a:t> (1789)  </a:t>
            </a:r>
            <a:r>
              <a:rPr lang="en-US" i="1" dirty="0">
                <a:sym typeface="Wingdings" pitchFamily="2" charset="2"/>
              </a:rPr>
              <a:t>Declaration des </a:t>
            </a:r>
            <a:r>
              <a:rPr lang="en-US" i="1" dirty="0" err="1">
                <a:sym typeface="Wingdings" pitchFamily="2" charset="2"/>
              </a:rPr>
              <a:t>Droits</a:t>
            </a:r>
            <a:r>
              <a:rPr lang="en-US" i="1" dirty="0">
                <a:sym typeface="Wingdings" pitchFamily="2" charset="2"/>
              </a:rPr>
              <a:t> de </a:t>
            </a:r>
            <a:r>
              <a:rPr lang="en-US" i="1" dirty="0" err="1">
                <a:sym typeface="Wingdings" pitchFamily="2" charset="2"/>
              </a:rPr>
              <a:t>l’homme</a:t>
            </a:r>
            <a:r>
              <a:rPr lang="en-US" i="1" dirty="0">
                <a:sym typeface="Wingdings" pitchFamily="2" charset="2"/>
              </a:rPr>
              <a:t> et du </a:t>
            </a:r>
            <a:r>
              <a:rPr lang="en-US" i="1" dirty="0" err="1">
                <a:sym typeface="Wingdings" pitchFamily="2" charset="2"/>
              </a:rPr>
              <a:t>Citoyen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>
                <a:sym typeface="Wingdings" pitchFamily="2" charset="2"/>
              </a:rPr>
              <a:t>Universal Declaration of Human Rights</a:t>
            </a:r>
            <a:r>
              <a:rPr lang="en-US" dirty="0">
                <a:sym typeface="Wingdings" pitchFamily="2" charset="2"/>
              </a:rPr>
              <a:t> (1948)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PBB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ICCPR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ICESCR (1966)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PBB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sandingan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human rights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human obligations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human rights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(</a:t>
            </a:r>
            <a:r>
              <a:rPr lang="en-US" i="1" dirty="0" smtClean="0"/>
              <a:t>freedom</a:t>
            </a:r>
            <a:r>
              <a:rPr lang="en-US" dirty="0" smtClean="0"/>
              <a:t>),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human obligations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(</a:t>
            </a:r>
            <a:r>
              <a:rPr lang="en-US" i="1" dirty="0" smtClean="0"/>
              <a:t>responsibilities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human rights</a:t>
            </a:r>
            <a:r>
              <a:rPr lang="en-US" dirty="0" smtClean="0"/>
              <a:t> (</a:t>
            </a:r>
            <a:r>
              <a:rPr lang="en-US" i="1" dirty="0" smtClean="0"/>
              <a:t>freedom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human obligations</a:t>
            </a:r>
            <a:r>
              <a:rPr lang="en-US" dirty="0" smtClean="0"/>
              <a:t> (</a:t>
            </a:r>
            <a:r>
              <a:rPr lang="en-US" i="1" dirty="0" smtClean="0"/>
              <a:t>responsibilities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i="1" dirty="0" smtClean="0"/>
              <a:t>Inter Action Council</a:t>
            </a:r>
            <a:r>
              <a:rPr lang="en-US" dirty="0" smtClean="0"/>
              <a:t> </a:t>
            </a:r>
            <a:r>
              <a:rPr lang="en-US" dirty="0" err="1" smtClean="0"/>
              <a:t>memprakarsai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i="1" dirty="0" smtClean="0"/>
              <a:t>Universal Declaration of Human Responsibilities</a:t>
            </a:r>
            <a:r>
              <a:rPr lang="en-US" dirty="0" smtClean="0"/>
              <a:t> (1997)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sandingan</a:t>
            </a:r>
            <a:r>
              <a:rPr lang="en-US" dirty="0" smtClean="0"/>
              <a:t> </a:t>
            </a:r>
            <a:r>
              <a:rPr lang="en-US" i="1" dirty="0" smtClean="0"/>
              <a:t>Universal Declaration of Human Rights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Prof. Dr. Oscar Arias, </a:t>
            </a:r>
            <a:r>
              <a:rPr lang="en-US" dirty="0" err="1" smtClean="0"/>
              <a:t>penerima</a:t>
            </a:r>
            <a:r>
              <a:rPr lang="en-US" dirty="0" smtClean="0"/>
              <a:t> Nobel </a:t>
            </a:r>
            <a:r>
              <a:rPr lang="en-US" dirty="0" err="1" smtClean="0"/>
              <a:t>Perdamaian</a:t>
            </a:r>
            <a:r>
              <a:rPr lang="en-US" dirty="0" smtClean="0"/>
              <a:t>,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orang lain.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HAM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Konstitusi-Konstitusi</a:t>
            </a:r>
            <a:r>
              <a:rPr lang="en-US" sz="3400" dirty="0" smtClean="0"/>
              <a:t> Indonesia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diperdebatkan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BPUPKI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Indonesia </a:t>
            </a:r>
            <a:r>
              <a:rPr lang="en-US" dirty="0" err="1" smtClean="0"/>
              <a:t>merdeka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Soepomo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Indonesia yang </a:t>
            </a:r>
            <a:r>
              <a:rPr lang="en-US" dirty="0" err="1" smtClean="0">
                <a:sym typeface="Wingdings" pitchFamily="2" charset="2"/>
              </a:rPr>
              <a:t>hendak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kekeluargaan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paham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individualisme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liberalisme</a:t>
            </a:r>
            <a:r>
              <a:rPr lang="en-US" dirty="0" smtClean="0">
                <a:sym typeface="Wingdings" pitchFamily="2" charset="2"/>
              </a:rPr>
              <a:t> Barat yang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HAM.</a:t>
            </a:r>
          </a:p>
          <a:p>
            <a:r>
              <a:rPr lang="en-US" dirty="0" err="1" smtClean="0">
                <a:sym typeface="Wingdings" pitchFamily="2" charset="2"/>
              </a:rPr>
              <a:t>Mohamad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Hatta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Muhammad </a:t>
            </a:r>
            <a:r>
              <a:rPr lang="en-US" dirty="0" err="1" smtClean="0">
                <a:sym typeface="Wingdings" pitchFamily="2" charset="2"/>
              </a:rPr>
              <a:t>Yamin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mengusulkan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jaminan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dimasukkan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mencegah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(7 </a:t>
            </a:r>
            <a:r>
              <a:rPr lang="en-US" dirty="0" err="1" smtClean="0"/>
              <a:t>pasal</a:t>
            </a:r>
            <a:r>
              <a:rPr lang="en-US" dirty="0" smtClean="0"/>
              <a:t>)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dinamai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1945.</a:t>
            </a:r>
          </a:p>
          <a:p>
            <a:r>
              <a:rPr lang="en-US" dirty="0" err="1" smtClean="0"/>
              <a:t>Minimnya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HAM </a:t>
            </a:r>
            <a:r>
              <a:rPr lang="en-US" dirty="0" err="1" smtClean="0"/>
              <a:t>dalam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HAM.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pelanggaran-pelanggaran</a:t>
            </a:r>
            <a:r>
              <a:rPr lang="en-US" dirty="0" smtClean="0"/>
              <a:t> HAM.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memperdebatkan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HAM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Indonesia </a:t>
            </a:r>
            <a:r>
              <a:rPr lang="en-US" dirty="0" err="1" smtClean="0"/>
              <a:t>merdeka</a:t>
            </a:r>
            <a:r>
              <a:rPr lang="en-US" dirty="0" smtClean="0"/>
              <a:t> (1945), UDHR (1948)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HAM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i="1" dirty="0">
                <a:sym typeface="Wingdings" pitchFamily="2" charset="2"/>
              </a:rPr>
              <a:t>Declaration of Independence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Amerika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Serikat</a:t>
            </a:r>
            <a:r>
              <a:rPr lang="en-US" dirty="0">
                <a:sym typeface="Wingdings" pitchFamily="2" charset="2"/>
              </a:rPr>
              <a:t> (1776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Declaration </a:t>
            </a:r>
            <a:r>
              <a:rPr lang="en-US" i="1" dirty="0">
                <a:sym typeface="Wingdings" pitchFamily="2" charset="2"/>
              </a:rPr>
              <a:t>des </a:t>
            </a:r>
            <a:r>
              <a:rPr lang="en-US" i="1" dirty="0" err="1">
                <a:sym typeface="Wingdings" pitchFamily="2" charset="2"/>
              </a:rPr>
              <a:t>Droits</a:t>
            </a:r>
            <a:r>
              <a:rPr lang="en-US" i="1" dirty="0">
                <a:sym typeface="Wingdings" pitchFamily="2" charset="2"/>
              </a:rPr>
              <a:t> de </a:t>
            </a:r>
            <a:r>
              <a:rPr lang="en-US" i="1" dirty="0" err="1">
                <a:sym typeface="Wingdings" pitchFamily="2" charset="2"/>
              </a:rPr>
              <a:t>l’homme</a:t>
            </a:r>
            <a:r>
              <a:rPr lang="en-US" i="1" dirty="0">
                <a:sym typeface="Wingdings" pitchFamily="2" charset="2"/>
              </a:rPr>
              <a:t> et du </a:t>
            </a:r>
            <a:r>
              <a:rPr lang="en-US" i="1" dirty="0" err="1" smtClean="0">
                <a:sym typeface="Wingdings" pitchFamily="2" charset="2"/>
              </a:rPr>
              <a:t>Citoyen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Revolusi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Perancis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1789) 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instrumen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inspirasi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UDHR.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1945, </a:t>
            </a:r>
            <a:r>
              <a:rPr lang="en-US" dirty="0" err="1" smtClean="0">
                <a:sym typeface="Wingdings" pitchFamily="2" charset="2"/>
              </a:rPr>
              <a:t>isu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kesadaran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agenda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meskipun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gagasan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aksi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sporadis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sejumlah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Asasi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Kewarganegaraan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err="1" smtClean="0"/>
              <a:t>Pokok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Bahasan</a:t>
            </a:r>
            <a:r>
              <a:rPr lang="en-US" sz="2600" b="1" dirty="0" smtClean="0"/>
              <a:t>: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HTN</a:t>
            </a:r>
          </a:p>
          <a:p>
            <a:pPr lvl="0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HAM</a:t>
            </a:r>
            <a:endParaRPr lang="en-US" dirty="0"/>
          </a:p>
          <a:p>
            <a:pPr lvl="0"/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lvl="0"/>
            <a:r>
              <a:rPr lang="en-US" dirty="0" smtClean="0"/>
              <a:t>HAM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Konstitusi-Konstitusi</a:t>
            </a:r>
            <a:r>
              <a:rPr lang="en-US" dirty="0"/>
              <a:t> </a:t>
            </a:r>
            <a:r>
              <a:rPr lang="en-US" dirty="0" smtClean="0"/>
              <a:t>Indonesia</a:t>
            </a:r>
          </a:p>
          <a:p>
            <a:pPr lvl="0"/>
            <a:r>
              <a:rPr lang="en-US" dirty="0" smtClean="0"/>
              <a:t>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</a:t>
            </a:r>
            <a:endParaRPr lang="en-US" dirty="0"/>
          </a:p>
          <a:p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 </a:t>
            </a:r>
            <a:r>
              <a:rPr lang="en-US" dirty="0" err="1" smtClean="0"/>
              <a:t>Tahun</a:t>
            </a:r>
            <a:r>
              <a:rPr lang="en-US" dirty="0" smtClean="0"/>
              <a:t> 1949,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butir-butir</a:t>
            </a:r>
            <a:r>
              <a:rPr lang="en-US" dirty="0" smtClean="0"/>
              <a:t> HAM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lengkap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UDHR.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RIS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1949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34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7 </a:t>
            </a:r>
            <a:r>
              <a:rPr lang="en-US" dirty="0" err="1" smtClean="0">
                <a:sym typeface="Wingdings" pitchFamily="2" charset="2"/>
              </a:rPr>
              <a:t>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41) yang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jaminan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</a:t>
            </a:r>
            <a:r>
              <a:rPr lang="en-US" dirty="0" smtClean="0">
                <a:sym typeface="Wingdings" pitchFamily="2" charset="2"/>
              </a:rPr>
              <a:t> HAM.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Butir-butir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ditempatkan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V (</a:t>
            </a:r>
            <a:r>
              <a:rPr lang="en-US" dirty="0" err="1">
                <a:sym typeface="Wingdings" pitchFamily="2" charset="2"/>
              </a:rPr>
              <a:t>H</a:t>
            </a:r>
            <a:r>
              <a:rPr lang="en-US" dirty="0" err="1" smtClean="0">
                <a:sym typeface="Wingdings" pitchFamily="2" charset="2"/>
              </a:rPr>
              <a:t>ak-Hak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Kebebasan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mendahului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wewenangnya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soal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 </a:t>
            </a:r>
            <a:r>
              <a:rPr lang="en-US" dirty="0" err="1" smtClean="0"/>
              <a:t>Tahun</a:t>
            </a:r>
            <a:r>
              <a:rPr lang="en-US" dirty="0" smtClean="0"/>
              <a:t> 1949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UUDS RI </a:t>
            </a:r>
            <a:r>
              <a:rPr lang="en-US" dirty="0" err="1" smtClean="0"/>
              <a:t>Tahun</a:t>
            </a:r>
            <a:r>
              <a:rPr lang="en-US" dirty="0" smtClean="0"/>
              <a:t> 1950, </a:t>
            </a:r>
            <a:r>
              <a:rPr lang="en-US" dirty="0" err="1" smtClean="0"/>
              <a:t>ketentuan</a:t>
            </a:r>
            <a:r>
              <a:rPr lang="en-US" dirty="0" smtClean="0"/>
              <a:t> 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 </a:t>
            </a:r>
            <a:r>
              <a:rPr lang="en-US" dirty="0" err="1" smtClean="0"/>
              <a:t>Tahun</a:t>
            </a:r>
            <a:r>
              <a:rPr lang="en-US" dirty="0" smtClean="0"/>
              <a:t> 1949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RI </a:t>
            </a:r>
            <a:r>
              <a:rPr lang="en-US" dirty="0" err="1" smtClean="0"/>
              <a:t>Tahun</a:t>
            </a:r>
            <a:r>
              <a:rPr lang="en-US" dirty="0" smtClean="0"/>
              <a:t> 1950.</a:t>
            </a:r>
          </a:p>
          <a:p>
            <a:r>
              <a:rPr lang="en-US" dirty="0" smtClean="0"/>
              <a:t>UUDS RI </a:t>
            </a:r>
            <a:r>
              <a:rPr lang="en-US" dirty="0" err="1" smtClean="0"/>
              <a:t>Tahun</a:t>
            </a:r>
            <a:r>
              <a:rPr lang="en-US" dirty="0" smtClean="0"/>
              <a:t> 1950 </a:t>
            </a:r>
            <a:r>
              <a:rPr lang="en-US" dirty="0" err="1" smtClean="0"/>
              <a:t>memiliki</a:t>
            </a:r>
            <a:r>
              <a:rPr lang="en-US" dirty="0" smtClean="0"/>
              <a:t> 36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 (</a:t>
            </a:r>
            <a:r>
              <a:rPr lang="en-US" dirty="0" err="1" smtClean="0"/>
              <a:t>Pasal</a:t>
            </a:r>
            <a:r>
              <a:rPr lang="en-US" dirty="0" smtClean="0"/>
              <a:t> 7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43).</a:t>
            </a:r>
          </a:p>
          <a:p>
            <a:endParaRPr lang="en-US" dirty="0" smtClean="0"/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Soekarno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Dekrit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UUD </a:t>
            </a:r>
            <a:r>
              <a:rPr lang="en-US" dirty="0" err="1"/>
              <a:t>Tahun</a:t>
            </a:r>
            <a:r>
              <a:rPr lang="en-US" dirty="0"/>
              <a:t> 1945, </a:t>
            </a:r>
            <a:r>
              <a:rPr lang="en-US" dirty="0" err="1" smtClean="0"/>
              <a:t>ketentuan</a:t>
            </a:r>
            <a:r>
              <a:rPr lang="en-US" dirty="0" smtClean="0"/>
              <a:t> HAM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UUD </a:t>
            </a:r>
            <a:r>
              <a:rPr lang="en-US" dirty="0" err="1"/>
              <a:t>Tahun</a:t>
            </a:r>
            <a:r>
              <a:rPr lang="en-US" dirty="0"/>
              <a:t> 1945.</a:t>
            </a:r>
          </a:p>
          <a:p>
            <a:r>
              <a:rPr lang="en-US" dirty="0" smtClean="0"/>
              <a:t>UUD </a:t>
            </a:r>
            <a:r>
              <a:rPr lang="en-US" dirty="0" err="1"/>
              <a:t>Tahun</a:t>
            </a:r>
            <a:r>
              <a:rPr lang="en-US" dirty="0"/>
              <a:t> 1945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HAM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UUD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HAM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cakupannya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  <a:r>
              <a:rPr lang="en-US" dirty="0" smtClean="0">
                <a:sym typeface="Wingdings" pitchFamily="2" charset="2"/>
              </a:rPr>
              <a:t> Bab XA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diatur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28A </a:t>
            </a:r>
            <a:r>
              <a:rPr lang="en-US" dirty="0" err="1" smtClean="0">
                <a:sym typeface="Wingdings" pitchFamily="2" charset="2"/>
              </a:rPr>
              <a:t>ayat</a:t>
            </a:r>
            <a:r>
              <a:rPr lang="en-US" dirty="0" smtClean="0">
                <a:sym typeface="Wingdings" pitchFamily="2" charset="2"/>
              </a:rPr>
              <a:t> (1)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28J </a:t>
            </a:r>
            <a:r>
              <a:rPr lang="en-US" dirty="0" err="1" smtClean="0">
                <a:sym typeface="Wingdings" pitchFamily="2" charset="2"/>
              </a:rPr>
              <a:t>ayat</a:t>
            </a:r>
            <a:r>
              <a:rPr lang="en-US" dirty="0" smtClean="0">
                <a:sym typeface="Wingdings" pitchFamily="2" charset="2"/>
              </a:rPr>
              <a:t> (2).</a:t>
            </a:r>
          </a:p>
          <a:p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Bab XIII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Bab XIV </a:t>
            </a:r>
            <a:r>
              <a:rPr lang="en-US" dirty="0" err="1" smtClean="0">
                <a:sym typeface="Wingdings" pitchFamily="2" charset="2"/>
              </a:rPr>
              <a:t>Perekonomian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Kesejahteraan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Ketetapan</a:t>
            </a:r>
            <a:r>
              <a:rPr lang="en-US" dirty="0" smtClean="0"/>
              <a:t> MPR No. XVII/MPR/1998 </a:t>
            </a:r>
            <a:r>
              <a:rPr lang="en-US" dirty="0" err="1" smtClean="0"/>
              <a:t>tentang</a:t>
            </a:r>
            <a:r>
              <a:rPr lang="en-US" dirty="0" smtClean="0"/>
              <a:t> HAM.</a:t>
            </a:r>
          </a:p>
          <a:p>
            <a:endParaRPr lang="en-US" dirty="0" smtClean="0"/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39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HAM.</a:t>
            </a:r>
          </a:p>
          <a:p>
            <a:endParaRPr lang="en-US" dirty="0" smtClean="0"/>
          </a:p>
          <a:p>
            <a:r>
              <a:rPr lang="en-US" dirty="0" err="1" smtClean="0"/>
              <a:t>Ketentuan-ketentuan</a:t>
            </a:r>
            <a:r>
              <a:rPr lang="en-US" dirty="0" smtClean="0"/>
              <a:t> HAM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ratifikasi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Sebagain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HAM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diratifikasi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Warga</a:t>
            </a:r>
            <a:r>
              <a:rPr lang="en-US" dirty="0" smtClean="0"/>
              <a:t> Negara &amp;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status </a:t>
            </a:r>
            <a:r>
              <a:rPr lang="en-US" dirty="0" err="1" smtClean="0"/>
              <a:t>kewarganegaraan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Ius</a:t>
            </a:r>
            <a:r>
              <a:rPr lang="en-US" dirty="0" smtClean="0"/>
              <a:t> Soli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Kewarganegaraan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kelahirannya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merika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Serikat</a:t>
            </a:r>
            <a:endParaRPr lang="en-US" dirty="0" smtClean="0">
              <a:sym typeface="Wingdings" pitchFamily="2" charset="2"/>
            </a:endParaRP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Sanguinus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Indonesia, </a:t>
            </a:r>
            <a:r>
              <a:rPr lang="en-US" dirty="0" err="1" smtClean="0"/>
              <a:t>Cina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Kewarganegaraan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kelahiran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keturunan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: India, Pakistan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err="1" smtClean="0"/>
              <a:t>ius</a:t>
            </a:r>
            <a:r>
              <a:rPr lang="en-US" i="1" dirty="0" smtClean="0"/>
              <a:t> soli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sanguinus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(</a:t>
            </a:r>
            <a:r>
              <a:rPr lang="en-US" i="1" dirty="0" err="1" smtClean="0"/>
              <a:t>apatride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(</a:t>
            </a:r>
            <a:r>
              <a:rPr lang="en-US" i="1" dirty="0" err="1" smtClean="0"/>
              <a:t>bipatride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dwi-kewarganegaraan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lima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status </a:t>
            </a:r>
            <a:r>
              <a:rPr lang="en-US" dirty="0" err="1" smtClean="0"/>
              <a:t>kewarganegaraan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dirty="0" err="1" smtClean="0"/>
              <a:t>keturunan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naturalisasi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registrasi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Kewarganergaraan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Indonesia,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dalam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 2006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UU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731520" lvl="1" indent="-45720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sanguinus</a:t>
            </a:r>
            <a:r>
              <a:rPr lang="en-US" dirty="0" smtClean="0"/>
              <a:t>.</a:t>
            </a:r>
          </a:p>
          <a:p>
            <a:pPr marL="731520" lvl="1" indent="-45720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ius</a:t>
            </a:r>
            <a:r>
              <a:rPr lang="en-US" dirty="0" smtClean="0"/>
              <a:t> soli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</a:t>
            </a:r>
          </a:p>
          <a:p>
            <a:pPr marL="731520" lvl="1" indent="-45720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  <a:endParaRPr lang="en-US" dirty="0"/>
          </a:p>
          <a:p>
            <a:pPr marL="731520" lvl="1" indent="-45720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/>
              <a:t> </a:t>
            </a:r>
            <a:r>
              <a:rPr lang="en-US" dirty="0" err="1" smtClean="0"/>
              <a:t>terbatas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diberlakukan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anak-anak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 18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sz="2000" dirty="0"/>
              <a:t>A. Masyhur Effendi, </a:t>
            </a:r>
            <a:r>
              <a:rPr lang="id-ID" sz="2000" i="1" dirty="0"/>
              <a:t>Perkembangan Dimensi Hak Asasi Manusia</a:t>
            </a:r>
            <a:r>
              <a:rPr lang="id-ID" sz="2000" dirty="0"/>
              <a:t> (Ghalia Indonesia: Bogor, 2005).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Jack </a:t>
            </a:r>
            <a:r>
              <a:rPr lang="id-ID" sz="2000" dirty="0"/>
              <a:t>Donnelly, </a:t>
            </a:r>
            <a:r>
              <a:rPr lang="id-ID" sz="2000" i="1" dirty="0"/>
              <a:t>Universal Human Rights in Theory and Practice</a:t>
            </a:r>
            <a:r>
              <a:rPr lang="id-ID" sz="2000" dirty="0"/>
              <a:t> (Cornel University Press: Itacha and London, 1989</a:t>
            </a:r>
            <a:r>
              <a:rPr lang="id-ID" sz="2000" dirty="0" smtClean="0"/>
              <a:t>).</a:t>
            </a:r>
            <a:endParaRPr lang="en-US" sz="2000" dirty="0" smtClean="0"/>
          </a:p>
          <a:p>
            <a:r>
              <a:rPr lang="en-US" sz="2000" dirty="0" err="1"/>
              <a:t>Jimly</a:t>
            </a:r>
            <a:r>
              <a:rPr lang="en-US" sz="2000" dirty="0"/>
              <a:t> </a:t>
            </a:r>
            <a:r>
              <a:rPr lang="en-US" sz="2000" dirty="0" err="1"/>
              <a:t>Asshiddiqie</a:t>
            </a:r>
            <a:r>
              <a:rPr lang="en-US" sz="2000" dirty="0"/>
              <a:t>, </a:t>
            </a:r>
            <a:r>
              <a:rPr lang="en-US" sz="2000" i="1" dirty="0" err="1"/>
              <a:t>Pengantar</a:t>
            </a:r>
            <a:r>
              <a:rPr lang="en-US" sz="2000" i="1" dirty="0"/>
              <a:t> </a:t>
            </a:r>
            <a:r>
              <a:rPr lang="en-US" sz="2000" i="1" dirty="0" err="1"/>
              <a:t>Ilmu</a:t>
            </a:r>
            <a:r>
              <a:rPr lang="en-US" sz="2000" i="1" dirty="0"/>
              <a:t> </a:t>
            </a:r>
            <a:r>
              <a:rPr lang="en-US" sz="2000" i="1" dirty="0" err="1"/>
              <a:t>Hukum</a:t>
            </a:r>
            <a:r>
              <a:rPr lang="en-US" sz="2000" i="1" dirty="0"/>
              <a:t> Tata Negara</a:t>
            </a:r>
            <a:r>
              <a:rPr lang="en-US" sz="2000" dirty="0"/>
              <a:t>, </a:t>
            </a:r>
            <a:r>
              <a:rPr lang="en-US" sz="2000" dirty="0" err="1"/>
              <a:t>Jilid</a:t>
            </a:r>
            <a:r>
              <a:rPr lang="en-US" sz="2000" dirty="0"/>
              <a:t> II (</a:t>
            </a:r>
            <a:r>
              <a:rPr lang="en-US" sz="2000" dirty="0" err="1"/>
              <a:t>Sekretariat</a:t>
            </a:r>
            <a:r>
              <a:rPr lang="en-US" sz="2000" dirty="0"/>
              <a:t> </a:t>
            </a:r>
            <a:r>
              <a:rPr lang="en-US" sz="2000" dirty="0" err="1"/>
              <a:t>Jenderal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Kepaniteraan</a:t>
            </a:r>
            <a:r>
              <a:rPr lang="en-US" sz="2000" dirty="0"/>
              <a:t> MKRI: Jakarta, 2006).</a:t>
            </a:r>
          </a:p>
          <a:p>
            <a:r>
              <a:rPr lang="en-US" sz="2000" dirty="0" err="1"/>
              <a:t>Jimly</a:t>
            </a:r>
            <a:r>
              <a:rPr lang="en-US" sz="2000" dirty="0"/>
              <a:t> </a:t>
            </a:r>
            <a:r>
              <a:rPr lang="en-US" sz="2000" dirty="0" err="1"/>
              <a:t>Asshiddiqie</a:t>
            </a:r>
            <a:r>
              <a:rPr lang="en-US" sz="2000" dirty="0"/>
              <a:t>, </a:t>
            </a:r>
            <a:r>
              <a:rPr lang="en-US" sz="2000" i="1" dirty="0" err="1"/>
              <a:t>Pokok-Pokok</a:t>
            </a:r>
            <a:r>
              <a:rPr lang="en-US" sz="2000" i="1" dirty="0"/>
              <a:t> </a:t>
            </a:r>
            <a:r>
              <a:rPr lang="en-US" sz="2000" i="1" dirty="0" err="1"/>
              <a:t>Hukum</a:t>
            </a:r>
            <a:r>
              <a:rPr lang="en-US" sz="2000" i="1" dirty="0"/>
              <a:t> Tata Negara Indonesia </a:t>
            </a:r>
            <a:r>
              <a:rPr lang="en-US" sz="2000" i="1" dirty="0" err="1"/>
              <a:t>Pasca</a:t>
            </a:r>
            <a:r>
              <a:rPr lang="en-US" sz="2000" i="1" dirty="0"/>
              <a:t> </a:t>
            </a:r>
            <a:r>
              <a:rPr lang="en-US" sz="2000" i="1" dirty="0" err="1"/>
              <a:t>Reformasi</a:t>
            </a:r>
            <a:r>
              <a:rPr lang="en-US" sz="2000" dirty="0"/>
              <a:t> (PT. </a:t>
            </a:r>
            <a:r>
              <a:rPr lang="en-US" sz="2000" dirty="0" err="1"/>
              <a:t>Bhuana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: Jakarta, 2007).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Majda </a:t>
            </a:r>
            <a:r>
              <a:rPr lang="id-ID" sz="2000" dirty="0"/>
              <a:t>El-Muhtaj, </a:t>
            </a:r>
            <a:r>
              <a:rPr lang="id-ID" sz="2000" i="1" dirty="0"/>
              <a:t>Hak Asasi Manusia dalam Konstitusi Indonesia</a:t>
            </a:r>
            <a:r>
              <a:rPr lang="id-ID" sz="2000" dirty="0"/>
              <a:t> (Kencana: Jakarta, 2005</a:t>
            </a:r>
            <a:r>
              <a:rPr lang="id-ID" sz="2000" dirty="0" smtClean="0"/>
              <a:t>).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err="1"/>
              <a:t>Moh</a:t>
            </a:r>
            <a:r>
              <a:rPr lang="en-US" sz="2000" dirty="0"/>
              <a:t>. </a:t>
            </a:r>
            <a:r>
              <a:rPr lang="en-US" sz="2000" dirty="0" err="1"/>
              <a:t>Kusnardi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Harmaily</a:t>
            </a:r>
            <a:r>
              <a:rPr lang="en-US" sz="2000" dirty="0"/>
              <a:t> Ibrahim, </a:t>
            </a:r>
            <a:r>
              <a:rPr lang="en-US" sz="2000" i="1" dirty="0" err="1"/>
              <a:t>Pengantar</a:t>
            </a:r>
            <a:r>
              <a:rPr lang="en-US" sz="2000" i="1" dirty="0"/>
              <a:t> </a:t>
            </a:r>
            <a:r>
              <a:rPr lang="en-US" sz="2000" i="1" dirty="0" err="1"/>
              <a:t>Hukum</a:t>
            </a:r>
            <a:r>
              <a:rPr lang="en-US" sz="2000" i="1" dirty="0"/>
              <a:t> Tata Negara Indonesia</a:t>
            </a:r>
            <a:r>
              <a:rPr lang="en-US" sz="2000" dirty="0"/>
              <a:t> (PSHTN FH UI: Jakarta, </a:t>
            </a:r>
            <a:r>
              <a:rPr lang="en-US" sz="2000" dirty="0" err="1"/>
              <a:t>Cetakan</a:t>
            </a:r>
            <a:r>
              <a:rPr lang="en-US" sz="2000" dirty="0"/>
              <a:t> </a:t>
            </a:r>
            <a:r>
              <a:rPr lang="en-US" sz="2000" dirty="0" err="1"/>
              <a:t>Kelima</a:t>
            </a:r>
            <a:r>
              <a:rPr lang="en-US" sz="2000" dirty="0"/>
              <a:t>, 1983).</a:t>
            </a:r>
            <a:endParaRPr lang="id-ID" sz="2000" dirty="0"/>
          </a:p>
          <a:p>
            <a:r>
              <a:rPr lang="id-ID" sz="2000" dirty="0"/>
              <a:t>Satya Arinanto, </a:t>
            </a:r>
            <a:r>
              <a:rPr lang="id-ID" sz="2000" i="1" dirty="0"/>
              <a:t>Hak Asasi Manusia dalam Transisi Politik di Indonesia</a:t>
            </a:r>
            <a:r>
              <a:rPr lang="id-ID" sz="2000" dirty="0"/>
              <a:t> (PSHTN FH UI: Jakarta, 2003</a:t>
            </a:r>
            <a:r>
              <a:rPr lang="id-ID" sz="2000" dirty="0" smtClean="0"/>
              <a:t>).</a:t>
            </a:r>
            <a:endParaRPr lang="en-US" sz="2000" dirty="0" smtClean="0"/>
          </a:p>
          <a:p>
            <a:r>
              <a:rPr lang="en-US" sz="2000" dirty="0" err="1" smtClean="0"/>
              <a:t>Usep</a:t>
            </a:r>
            <a:r>
              <a:rPr lang="en-US" sz="2000" dirty="0"/>
              <a:t> </a:t>
            </a:r>
            <a:r>
              <a:rPr lang="en-US" sz="2000" dirty="0" err="1" smtClean="0"/>
              <a:t>Ranawijaya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Hukum</a:t>
            </a:r>
            <a:r>
              <a:rPr lang="en-US" sz="2000" i="1" dirty="0" smtClean="0"/>
              <a:t> Tata Negara Indonesia </a:t>
            </a:r>
            <a:r>
              <a:rPr lang="en-US" sz="2000" i="1" dirty="0" err="1" smtClean="0"/>
              <a:t>Dasar-Dasarnya</a:t>
            </a:r>
            <a:r>
              <a:rPr lang="en-US" sz="2000" dirty="0" smtClean="0"/>
              <a:t> (</a:t>
            </a:r>
            <a:r>
              <a:rPr lang="en-US" sz="2000" dirty="0" err="1" smtClean="0"/>
              <a:t>Ghalia</a:t>
            </a:r>
            <a:r>
              <a:rPr lang="en-US" sz="2000" dirty="0" smtClean="0"/>
              <a:t> Indonesia: Jakarta, </a:t>
            </a:r>
            <a:r>
              <a:rPr lang="en-US" sz="2000" dirty="0" err="1" smtClean="0"/>
              <a:t>Cetakan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, 1982).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konstitusionalisme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ajaran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antara</a:t>
            </a:r>
            <a:r>
              <a:rPr lang="en-US" dirty="0">
                <a:sym typeface="Wingdings" pitchFamily="2" charset="2"/>
              </a:rPr>
              <a:t> lain </a:t>
            </a:r>
            <a:r>
              <a:rPr lang="en-US" dirty="0" err="1">
                <a:sym typeface="Wingdings" pitchFamily="2" charset="2"/>
              </a:rPr>
              <a:t>berkaitan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soal</a:t>
            </a:r>
            <a:r>
              <a:rPr lang="en-US" dirty="0">
                <a:sym typeface="Wingdings" pitchFamily="2" charset="2"/>
              </a:rPr>
              <a:t> HAM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kewarganegaraan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modern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(HAM)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pembahasan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HAM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kewarganegaraan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buku-buku</a:t>
            </a:r>
            <a:r>
              <a:rPr lang="en-US" dirty="0" smtClean="0">
                <a:sym typeface="Wingdings" pitchFamily="2" charset="2"/>
              </a:rPr>
              <a:t> HTN.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  <a:r>
              <a:rPr lang="id-ID" dirty="0" smtClean="0"/>
              <a:t>stilah </a:t>
            </a:r>
            <a:r>
              <a:rPr lang="id-ID" dirty="0"/>
              <a:t>HAM </a:t>
            </a:r>
            <a:r>
              <a:rPr lang="id-ID" dirty="0" smtClean="0"/>
              <a:t>berasal </a:t>
            </a:r>
            <a:r>
              <a:rPr lang="id-ID" dirty="0"/>
              <a:t>dari </a:t>
            </a:r>
            <a:r>
              <a:rPr lang="id-ID" dirty="0" smtClean="0"/>
              <a:t>bahasa </a:t>
            </a:r>
            <a:r>
              <a:rPr lang="id-ID" dirty="0"/>
              <a:t>Inggris, yaitu </a:t>
            </a:r>
            <a:r>
              <a:rPr lang="id-ID" i="1" dirty="0"/>
              <a:t>human rights</a:t>
            </a:r>
            <a:r>
              <a:rPr lang="id-ID" dirty="0"/>
              <a:t>.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id-ID" dirty="0" smtClean="0"/>
              <a:t>stilah </a:t>
            </a:r>
            <a:r>
              <a:rPr lang="id-ID" dirty="0"/>
              <a:t>itu </a:t>
            </a:r>
            <a:r>
              <a:rPr lang="id-ID" dirty="0" smtClean="0"/>
              <a:t>relatif </a:t>
            </a:r>
            <a:r>
              <a:rPr lang="id-ID" dirty="0"/>
              <a:t>baru, </a:t>
            </a:r>
            <a:r>
              <a:rPr lang="id-ID" dirty="0" smtClean="0"/>
              <a:t>mulai </a:t>
            </a:r>
            <a:r>
              <a:rPr lang="id-ID" dirty="0"/>
              <a:t>digunakan sejak usai </a:t>
            </a:r>
            <a:r>
              <a:rPr lang="id-ID" dirty="0" smtClean="0"/>
              <a:t>PD</a:t>
            </a:r>
            <a:r>
              <a:rPr lang="en-US" dirty="0" smtClean="0"/>
              <a:t> II</a:t>
            </a:r>
            <a:r>
              <a:rPr lang="id-ID" dirty="0" smtClean="0"/>
              <a:t> </a:t>
            </a:r>
            <a:r>
              <a:rPr lang="id-ID" dirty="0"/>
              <a:t>dan saat pembentukan </a:t>
            </a:r>
            <a:r>
              <a:rPr lang="id-ID" dirty="0" smtClean="0"/>
              <a:t>P</a:t>
            </a:r>
            <a:r>
              <a:rPr lang="en-US" dirty="0" smtClean="0"/>
              <a:t>BB</a:t>
            </a:r>
            <a:r>
              <a:rPr lang="id-ID" dirty="0" smtClean="0"/>
              <a:t> </a:t>
            </a:r>
            <a:r>
              <a:rPr lang="id-ID" dirty="0"/>
              <a:t>pada tahun 1945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/>
              <a:t>Istilah </a:t>
            </a:r>
            <a:r>
              <a:rPr lang="id-ID" i="1" dirty="0"/>
              <a:t>human rights</a:t>
            </a:r>
            <a:r>
              <a:rPr lang="id-ID" dirty="0"/>
              <a:t> menggantikan istilah </a:t>
            </a:r>
            <a:r>
              <a:rPr lang="id-ID" i="1" dirty="0"/>
              <a:t>the rights of man</a:t>
            </a:r>
            <a:r>
              <a:rPr lang="id-ID" dirty="0"/>
              <a:t> yang dianggap bias gender dan tidak mencakup hak-hak kaum perempuan. </a:t>
            </a:r>
            <a:endParaRPr lang="en-US" dirty="0"/>
          </a:p>
          <a:p>
            <a:r>
              <a:rPr lang="en-US" dirty="0"/>
              <a:t>I</a:t>
            </a:r>
            <a:r>
              <a:rPr lang="id-ID" dirty="0"/>
              <a:t>stilah </a:t>
            </a:r>
            <a:r>
              <a:rPr lang="id-ID" i="1" dirty="0"/>
              <a:t>the rights of man</a:t>
            </a:r>
            <a:r>
              <a:rPr lang="id-ID" dirty="0"/>
              <a:t> </a:t>
            </a:r>
            <a:r>
              <a:rPr lang="id-ID" dirty="0" smtClean="0"/>
              <a:t>awalnya untuk </a:t>
            </a:r>
            <a:r>
              <a:rPr lang="id-ID" dirty="0"/>
              <a:t>menggantikan istilah awal yang pernah dipakai secara luas pada Zaman Pencerahan (</a:t>
            </a:r>
            <a:r>
              <a:rPr lang="id-ID" i="1" dirty="0"/>
              <a:t>Enlightenment Age</a:t>
            </a:r>
            <a:r>
              <a:rPr lang="id-ID" dirty="0"/>
              <a:t>), yaitu </a:t>
            </a:r>
            <a:r>
              <a:rPr lang="id-ID" i="1" dirty="0"/>
              <a:t>natural rights</a:t>
            </a:r>
            <a:r>
              <a:rPr lang="id-ID" dirty="0"/>
              <a:t>. </a:t>
            </a:r>
            <a:endParaRPr lang="en-US" dirty="0"/>
          </a:p>
          <a:p>
            <a:r>
              <a:rPr lang="id-ID" dirty="0"/>
              <a:t>Istilah </a:t>
            </a:r>
            <a:r>
              <a:rPr lang="id-ID" i="1" dirty="0"/>
              <a:t>natural rights</a:t>
            </a:r>
            <a:r>
              <a:rPr lang="id-ID" dirty="0"/>
              <a:t> dinilai </a:t>
            </a:r>
            <a:r>
              <a:rPr lang="id-ID" dirty="0" smtClean="0"/>
              <a:t>kontroversial </a:t>
            </a:r>
            <a:r>
              <a:rPr lang="id-ID" dirty="0"/>
              <a:t>dan tidak tepat </a:t>
            </a:r>
            <a:r>
              <a:rPr lang="id-ID" dirty="0" smtClean="0"/>
              <a:t>digunakan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id-ID" sz="2000" dirty="0" smtClean="0"/>
              <a:t>(</a:t>
            </a:r>
            <a:r>
              <a:rPr lang="id-ID" sz="2000" dirty="0"/>
              <a:t>Satya Arinanto, 2003: 65-66</a:t>
            </a:r>
            <a:r>
              <a:rPr lang="id-ID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id-ID" dirty="0"/>
              <a:t>stilah </a:t>
            </a:r>
            <a:r>
              <a:rPr lang="id-ID" i="1" dirty="0"/>
              <a:t>human rights</a:t>
            </a:r>
            <a:r>
              <a:rPr lang="id-ID" dirty="0"/>
              <a:t> untuk mengganti istilah </a:t>
            </a:r>
            <a:r>
              <a:rPr lang="id-ID" i="1" dirty="0"/>
              <a:t>the rights of man</a:t>
            </a:r>
            <a:r>
              <a:rPr lang="id-ID" dirty="0"/>
              <a:t> diusulkan oleh Eleanor Roosevelt, janda mendiang Presiden Amerika Serikat Franklin Delano Roosevelt, ketika menyusun rancangan </a:t>
            </a:r>
            <a:r>
              <a:rPr lang="id-ID" i="1" dirty="0"/>
              <a:t>Universal Declaration of Human Rights</a:t>
            </a:r>
            <a:r>
              <a:rPr lang="id-ID" dirty="0"/>
              <a:t> (UDHR). 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Usul i</a:t>
            </a:r>
            <a:r>
              <a:rPr lang="en-US" dirty="0" err="1" smtClean="0"/>
              <a:t>tu</a:t>
            </a:r>
            <a:r>
              <a:rPr lang="id-ID" dirty="0" smtClean="0"/>
              <a:t> disetujui </a:t>
            </a:r>
            <a:r>
              <a:rPr lang="id-ID" dirty="0"/>
              <a:t>dan dijadikan istilah resmi yang dipakai dalam UDHR dan digunakan secara luas. Eleanor Roosevelt sangat berjasa </a:t>
            </a:r>
            <a:r>
              <a:rPr lang="id-ID" dirty="0" smtClean="0"/>
              <a:t>memopulerkan </a:t>
            </a:r>
            <a:r>
              <a:rPr lang="id-ID" dirty="0"/>
              <a:t>penggunaan istilah </a:t>
            </a:r>
            <a:r>
              <a:rPr lang="id-ID" i="1" dirty="0"/>
              <a:t>human </a:t>
            </a:r>
            <a:r>
              <a:rPr lang="id-ID" i="1" dirty="0" smtClean="0"/>
              <a:t>rights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Menurut Jack Donnelly (1989: 9), </a:t>
            </a:r>
            <a:r>
              <a:rPr lang="id-ID" i="1" dirty="0"/>
              <a:t>right</a:t>
            </a:r>
            <a:r>
              <a:rPr lang="id-ID" dirty="0"/>
              <a:t> dalam bahasa Inggris dan kata yang sama dalam bahasa-bahasa lainnya, memiliki pengertian utama dari sudut moral dan politik, yaitu </a:t>
            </a:r>
            <a:r>
              <a:rPr lang="id-ID" i="1" dirty="0"/>
              <a:t>rectitude</a:t>
            </a:r>
            <a:r>
              <a:rPr lang="id-ID" dirty="0"/>
              <a:t> dan </a:t>
            </a:r>
            <a:r>
              <a:rPr lang="id-ID" i="1" dirty="0"/>
              <a:t>entitlement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/>
              <a:t>R</a:t>
            </a:r>
            <a:r>
              <a:rPr lang="id-ID" i="1" dirty="0" smtClean="0"/>
              <a:t>ectitude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  <a:r>
              <a:rPr lang="id-ID" i="1" dirty="0"/>
              <a:t>right</a:t>
            </a:r>
            <a:r>
              <a:rPr lang="id-ID" dirty="0"/>
              <a:t> </a:t>
            </a:r>
            <a:r>
              <a:rPr lang="en-US" dirty="0" err="1" smtClean="0"/>
              <a:t>yaitu</a:t>
            </a:r>
            <a:r>
              <a:rPr lang="id-ID" dirty="0" smtClean="0"/>
              <a:t> </a:t>
            </a:r>
            <a:r>
              <a:rPr lang="id-ID" i="1" dirty="0"/>
              <a:t>something being right</a:t>
            </a:r>
            <a:r>
              <a:rPr lang="id-ID" dirty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id-ID" dirty="0" smtClean="0"/>
              <a:t>. 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E</a:t>
            </a:r>
            <a:r>
              <a:rPr lang="id-ID" i="1" dirty="0" smtClean="0"/>
              <a:t>ntitlement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  <a:r>
              <a:rPr lang="id-ID" i="1" dirty="0"/>
              <a:t>right</a:t>
            </a:r>
            <a:r>
              <a:rPr lang="id-ID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id-ID" i="1" dirty="0" smtClean="0"/>
              <a:t>having </a:t>
            </a:r>
            <a:r>
              <a:rPr lang="id-ID" i="1" dirty="0"/>
              <a:t>a right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</a:t>
            </a:r>
            <a:r>
              <a:rPr lang="id-ID" dirty="0" smtClean="0"/>
              <a:t>mumnya </a:t>
            </a:r>
            <a:r>
              <a:rPr lang="id-ID" dirty="0"/>
              <a:t>yang </a:t>
            </a:r>
            <a:r>
              <a:rPr lang="en-US" dirty="0" smtClean="0"/>
              <a:t>di</a:t>
            </a:r>
            <a:r>
              <a:rPr lang="id-ID" dirty="0" smtClean="0"/>
              <a:t>maksudkan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HAM</a:t>
            </a:r>
            <a:r>
              <a:rPr lang="id-ID" dirty="0" smtClean="0"/>
              <a:t> </a:t>
            </a:r>
            <a:r>
              <a:rPr lang="id-ID" dirty="0"/>
              <a:t>adalah dalam pengertian </a:t>
            </a:r>
            <a:r>
              <a:rPr lang="en-US" i="1" dirty="0" smtClean="0"/>
              <a:t>entitlement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id-ID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dirty="0"/>
              <a:t>Di Indonesia, </a:t>
            </a:r>
            <a:r>
              <a:rPr lang="id-ID" dirty="0" smtClean="0"/>
              <a:t>istilah </a:t>
            </a:r>
            <a:r>
              <a:rPr lang="id-ID" i="1" dirty="0"/>
              <a:t>human rights</a:t>
            </a:r>
            <a:r>
              <a:rPr lang="id-ID" dirty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id-ID" dirty="0" smtClean="0"/>
              <a:t> </a:t>
            </a:r>
            <a:r>
              <a:rPr lang="id-ID" dirty="0"/>
              <a:t>Hak Asasi Manusia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</a:t>
            </a:r>
            <a:r>
              <a:rPr lang="id-ID" dirty="0" smtClean="0"/>
              <a:t>ecara </a:t>
            </a:r>
            <a:r>
              <a:rPr lang="id-ID" dirty="0"/>
              <a:t>verbatim atau literal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id-ID" dirty="0" smtClean="0"/>
              <a:t> </a:t>
            </a:r>
            <a:r>
              <a:rPr lang="id-ID" i="1" dirty="0"/>
              <a:t>human rights</a:t>
            </a:r>
            <a:r>
              <a:rPr lang="id-ID" dirty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id-ID" dirty="0"/>
              <a:t>hak-hak manusia.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kata “</a:t>
            </a:r>
            <a:r>
              <a:rPr lang="en-US" dirty="0" err="1" smtClean="0"/>
              <a:t>asasi</a:t>
            </a:r>
            <a:r>
              <a:rPr lang="en-US" dirty="0" smtClean="0"/>
              <a:t>”</a:t>
            </a:r>
            <a:r>
              <a:rPr lang="id-ID" dirty="0" smtClean="0"/>
              <a:t> di tengahnya</a:t>
            </a:r>
            <a:r>
              <a:rPr lang="en-US" dirty="0" smtClean="0"/>
              <a:t>?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katanya</a:t>
            </a:r>
            <a:r>
              <a:rPr lang="en-US" dirty="0" smtClean="0"/>
              <a:t>, p</a:t>
            </a:r>
            <a:r>
              <a:rPr lang="id-ID" dirty="0" smtClean="0"/>
              <a:t>enambahan </a:t>
            </a:r>
            <a:r>
              <a:rPr lang="id-ID" dirty="0"/>
              <a:t>kata asasi </a:t>
            </a:r>
            <a:r>
              <a:rPr lang="en-US" dirty="0" smtClean="0"/>
              <a:t>di</a:t>
            </a:r>
            <a:r>
              <a:rPr lang="id-ID" dirty="0" smtClean="0"/>
              <a:t>maksud</a:t>
            </a:r>
            <a:r>
              <a:rPr lang="en-US" dirty="0" smtClean="0"/>
              <a:t>k</a:t>
            </a:r>
            <a:r>
              <a:rPr lang="id-ID" dirty="0" smtClean="0"/>
              <a:t>a</a:t>
            </a:r>
            <a:r>
              <a:rPr lang="en-US" dirty="0" smtClean="0"/>
              <a:t>n</a:t>
            </a:r>
            <a:r>
              <a:rPr lang="id-ID" dirty="0" smtClean="0"/>
              <a:t> </a:t>
            </a:r>
            <a:r>
              <a:rPr lang="id-ID" dirty="0"/>
              <a:t>untuk mempertegas kemuliaan hak-hak manusia tersebut.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id-ID" sz="2800" dirty="0"/>
              <a:t>HAM terbentuk dari tiga kata, yaitu </a:t>
            </a:r>
            <a:r>
              <a:rPr lang="id-ID" sz="2800" i="1" dirty="0"/>
              <a:t>hak</a:t>
            </a:r>
            <a:r>
              <a:rPr lang="id-ID" sz="2800" dirty="0"/>
              <a:t>, </a:t>
            </a:r>
            <a:r>
              <a:rPr lang="id-ID" sz="2800" i="1" dirty="0"/>
              <a:t>asasi</a:t>
            </a:r>
            <a:r>
              <a:rPr lang="id-ID" sz="2800" dirty="0"/>
              <a:t>, dan </a:t>
            </a:r>
            <a:r>
              <a:rPr lang="id-ID" sz="2800" i="1" dirty="0"/>
              <a:t>manusia</a:t>
            </a:r>
            <a:r>
              <a:rPr lang="id-ID" sz="2800" dirty="0"/>
              <a:t>. </a:t>
            </a:r>
            <a:endParaRPr lang="en-US" sz="2800" dirty="0" smtClean="0"/>
          </a:p>
          <a:p>
            <a:r>
              <a:rPr lang="id-ID" sz="2800" dirty="0" smtClean="0"/>
              <a:t>Kata </a:t>
            </a:r>
            <a:r>
              <a:rPr lang="id-ID" sz="2800" i="1" dirty="0"/>
              <a:t>hak</a:t>
            </a:r>
            <a:r>
              <a:rPr lang="id-ID" sz="2800" dirty="0"/>
              <a:t> dan </a:t>
            </a:r>
            <a:r>
              <a:rPr lang="id-ID" sz="2800" i="1" dirty="0"/>
              <a:t>asasi</a:t>
            </a:r>
            <a:r>
              <a:rPr lang="id-ID" sz="2800" dirty="0"/>
              <a:t> berasal dari bahasa Arab, sedangkan kata </a:t>
            </a:r>
            <a:r>
              <a:rPr lang="id-ID" sz="2800" i="1" dirty="0"/>
              <a:t>manusia</a:t>
            </a:r>
            <a:r>
              <a:rPr lang="id-ID" sz="2800" dirty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id-ID" sz="2800" dirty="0" smtClean="0"/>
              <a:t> </a:t>
            </a:r>
            <a:r>
              <a:rPr lang="id-ID" sz="2800" dirty="0"/>
              <a:t>bahasa Indonesia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r>
              <a:rPr lang="id-ID" sz="2800" dirty="0" smtClean="0"/>
              <a:t>Kata </a:t>
            </a:r>
            <a:r>
              <a:rPr lang="id-ID" sz="2800" dirty="0"/>
              <a:t>hak (</a:t>
            </a:r>
            <a:r>
              <a:rPr lang="id-ID" sz="2800" i="1" dirty="0"/>
              <a:t>haqq</a:t>
            </a:r>
            <a:r>
              <a:rPr lang="id-ID" sz="2800" dirty="0"/>
              <a:t>) diambil dari kata </a:t>
            </a:r>
            <a:r>
              <a:rPr lang="id-ID" sz="2800" i="1" dirty="0"/>
              <a:t>haqqa</a:t>
            </a:r>
            <a:r>
              <a:rPr lang="id-ID" sz="2800" dirty="0"/>
              <a:t>, </a:t>
            </a:r>
            <a:r>
              <a:rPr lang="id-ID" sz="2800" i="1" dirty="0"/>
              <a:t>yahiqqu</a:t>
            </a:r>
            <a:r>
              <a:rPr lang="id-ID" sz="2800" dirty="0"/>
              <a:t>, </a:t>
            </a:r>
            <a:r>
              <a:rPr lang="id-ID" sz="2800" i="1" dirty="0" smtClean="0"/>
              <a:t>haqqan</a:t>
            </a:r>
            <a:r>
              <a:rPr lang="id-ID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id-ID" sz="2800" dirty="0" smtClean="0"/>
              <a:t>artinya </a:t>
            </a:r>
            <a:r>
              <a:rPr lang="id-ID" sz="2800" dirty="0"/>
              <a:t>benar, nyata, pasti, tetap, dan wajib. </a:t>
            </a:r>
            <a:r>
              <a:rPr lang="en-US" sz="2800" i="1" dirty="0"/>
              <a:t>H</a:t>
            </a:r>
            <a:r>
              <a:rPr lang="id-ID" sz="2800" i="1" dirty="0" smtClean="0"/>
              <a:t>aqq</a:t>
            </a:r>
            <a:r>
              <a:rPr lang="id-ID" sz="2800" dirty="0" smtClean="0"/>
              <a:t> </a:t>
            </a:r>
            <a:r>
              <a:rPr lang="id-ID" sz="2800" dirty="0"/>
              <a:t>adalah kewenangan atau kewajiban untuk melakukan </a:t>
            </a:r>
            <a:r>
              <a:rPr lang="id-ID" sz="2800" dirty="0" smtClean="0"/>
              <a:t>atau </a:t>
            </a:r>
            <a:r>
              <a:rPr lang="id-ID" sz="2800" dirty="0"/>
              <a:t>tidak melakukan sesuatu. </a:t>
            </a:r>
            <a:endParaRPr lang="en-US" sz="2800" dirty="0" smtClean="0"/>
          </a:p>
          <a:p>
            <a:r>
              <a:rPr lang="en-US" sz="2800" dirty="0" smtClean="0"/>
              <a:t>K</a:t>
            </a:r>
            <a:r>
              <a:rPr lang="id-ID" sz="2800" dirty="0" smtClean="0"/>
              <a:t>ata </a:t>
            </a:r>
            <a:r>
              <a:rPr lang="id-ID" sz="2800" dirty="0"/>
              <a:t>asasi (</a:t>
            </a:r>
            <a:r>
              <a:rPr lang="id-ID" sz="2800" i="1" dirty="0"/>
              <a:t>asasiy</a:t>
            </a:r>
            <a:r>
              <a:rPr lang="id-ID" sz="2800" dirty="0"/>
              <a:t>) berasal dari </a:t>
            </a:r>
            <a:r>
              <a:rPr lang="id-ID" sz="2800" dirty="0" smtClean="0"/>
              <a:t>kata </a:t>
            </a:r>
            <a:r>
              <a:rPr lang="id-ID" sz="2800" i="1" dirty="0"/>
              <a:t>assa</a:t>
            </a:r>
            <a:r>
              <a:rPr lang="id-ID" sz="2800" dirty="0"/>
              <a:t>, </a:t>
            </a:r>
            <a:r>
              <a:rPr lang="id-ID" sz="2800" i="1" dirty="0"/>
              <a:t>yaussu</a:t>
            </a:r>
            <a:r>
              <a:rPr lang="id-ID" sz="2800" dirty="0"/>
              <a:t>, </a:t>
            </a:r>
            <a:r>
              <a:rPr lang="id-ID" sz="2800" i="1" dirty="0" smtClean="0"/>
              <a:t>asasaan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artinya </a:t>
            </a:r>
            <a:r>
              <a:rPr lang="id-ID" sz="2800" dirty="0"/>
              <a:t>membangun, mendirikan, meletakkan. </a:t>
            </a:r>
            <a:r>
              <a:rPr lang="en-US" sz="2800" dirty="0" smtClean="0"/>
              <a:t>J</a:t>
            </a:r>
            <a:r>
              <a:rPr lang="id-ID" sz="2800" dirty="0" smtClean="0"/>
              <a:t>uga </a:t>
            </a:r>
            <a:r>
              <a:rPr lang="id-ID" sz="2800" dirty="0"/>
              <a:t>diartikan asal, asas, pangkal, dasar dari segala sesuatu. </a:t>
            </a:r>
            <a:r>
              <a:rPr lang="en-US" sz="2800" dirty="0" smtClean="0"/>
              <a:t>A</a:t>
            </a:r>
            <a:r>
              <a:rPr lang="id-ID" sz="2800" dirty="0" smtClean="0"/>
              <a:t>sasi </a:t>
            </a:r>
            <a:r>
              <a:rPr lang="id-ID" sz="2800" dirty="0"/>
              <a:t>artinya </a:t>
            </a:r>
            <a:r>
              <a:rPr lang="id-ID" sz="2800" dirty="0" smtClean="0"/>
              <a:t>sesuatu </a:t>
            </a:r>
            <a:r>
              <a:rPr lang="id-ID" sz="2800" dirty="0"/>
              <a:t>yang bersifat mendasar atau fundamental yang </a:t>
            </a:r>
            <a:r>
              <a:rPr lang="id-ID" sz="2800" dirty="0" smtClean="0"/>
              <a:t>mel</a:t>
            </a:r>
            <a:r>
              <a:rPr lang="en-US" sz="2800" dirty="0" smtClean="0"/>
              <a:t>e</a:t>
            </a:r>
            <a:r>
              <a:rPr lang="id-ID" sz="2800" dirty="0" smtClean="0"/>
              <a:t>kat </a:t>
            </a:r>
            <a:r>
              <a:rPr lang="id-ID" sz="2800" dirty="0"/>
              <a:t>pada </a:t>
            </a:r>
            <a:r>
              <a:rPr lang="id-ID" sz="2800" dirty="0" smtClean="0"/>
              <a:t>objeknya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id-ID" sz="2200" dirty="0" smtClean="0"/>
              <a:t>(</a:t>
            </a:r>
            <a:r>
              <a:rPr lang="id-ID" sz="2200" dirty="0"/>
              <a:t>Majda El-Muhtaj, 2005: 1</a:t>
            </a:r>
            <a:r>
              <a:rPr lang="id-ID" sz="2200" dirty="0" smtClean="0"/>
              <a:t>)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Dari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HAM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id-ID" dirty="0" smtClean="0"/>
              <a:t>ak </a:t>
            </a:r>
            <a:r>
              <a:rPr lang="id-ID" dirty="0"/>
              <a:t>setiap individu atau sekelompok individu.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id-ID" dirty="0" smtClean="0"/>
              <a:t>ak-hak </a:t>
            </a:r>
            <a:r>
              <a:rPr lang="id-ID" dirty="0"/>
              <a:t>yang tidak dapat dibaikan dan melekat ke setiap manusia karena kelahirannya.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id-ID" dirty="0" smtClean="0"/>
              <a:t>niversal </a:t>
            </a:r>
            <a:r>
              <a:rPr lang="id-ID" dirty="0"/>
              <a:t>dan memiliki konsep hukum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id-ID" dirty="0" smtClean="0"/>
              <a:t>ermaksud </a:t>
            </a:r>
            <a:r>
              <a:rPr lang="id-ID" dirty="0"/>
              <a:t>untuk </a:t>
            </a:r>
            <a:r>
              <a:rPr lang="id-ID" dirty="0" smtClean="0"/>
              <a:t>men</a:t>
            </a:r>
            <a:r>
              <a:rPr lang="en-US" dirty="0" smtClean="0"/>
              <a:t>e</a:t>
            </a:r>
            <a:r>
              <a:rPr lang="id-ID" dirty="0" smtClean="0"/>
              <a:t>gakkan </a:t>
            </a:r>
            <a:r>
              <a:rPr lang="id-ID" dirty="0"/>
              <a:t>martabat dan persamaan antara manusia tanpa ada bentuk diskriminasi apa pun.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id-ID" dirty="0" smtClean="0"/>
              <a:t>ersyaratan </a:t>
            </a:r>
            <a:r>
              <a:rPr lang="id-ID" dirty="0"/>
              <a:t>minimum dasar untuk mempertahankan kelanjutan manusia dalam kehidupan masyarakat.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id-ID" dirty="0" smtClean="0"/>
              <a:t>anya </a:t>
            </a:r>
            <a:r>
              <a:rPr lang="id-ID" dirty="0"/>
              <a:t>dapat ditegakkan dalam kehidupan masyarakat dan dilindungi serta dipaksakan penegakannya oleh otoritas negara pada semua level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id-ID" sz="2200" dirty="0"/>
              <a:t>A. Masyhur Effendi (2005: 48)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733</TotalTime>
  <Words>2112</Words>
  <Application>Microsoft Office PowerPoint</Application>
  <PresentationFormat>On-screen Show (4:3)</PresentationFormat>
  <Paragraphs>204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HUKUM TATA NEGARA</vt:lpstr>
      <vt:lpstr>Hak Asasi Manusia dan Kewarganegaraan</vt:lpstr>
      <vt:lpstr>HAM dan Kewarganegaraan dalam HTN</vt:lpstr>
      <vt:lpstr>Konsep dan Perkembangan HAM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Kewajiban dan Tanggung Jawab Manusia</vt:lpstr>
      <vt:lpstr>Lanjutan…</vt:lpstr>
      <vt:lpstr>HAM dalam Konstitusi-Konstitusi Indonesia</vt:lpstr>
      <vt:lpstr>Lanjutan…</vt:lpstr>
      <vt:lpstr>Lanjutan…</vt:lpstr>
      <vt:lpstr>Lanjutan…</vt:lpstr>
      <vt:lpstr>Lanjutan…</vt:lpstr>
      <vt:lpstr>Lanjutan…</vt:lpstr>
      <vt:lpstr>HAM dalam Instrumen Hukum Lain</vt:lpstr>
      <vt:lpstr>Warga Negara &amp; Kewarganegaraan</vt:lpstr>
      <vt:lpstr>Lanjutan…</vt:lpstr>
      <vt:lpstr>Lanjutan…</vt:lpstr>
      <vt:lpstr>Lanjutan…</vt:lpstr>
      <vt:lpstr>Lanjutan…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May</cp:lastModifiedBy>
  <cp:revision>39</cp:revision>
  <dcterms:created xsi:type="dcterms:W3CDTF">2013-02-06T07:28:30Z</dcterms:created>
  <dcterms:modified xsi:type="dcterms:W3CDTF">2015-03-05T06:52:05Z</dcterms:modified>
</cp:coreProperties>
</file>