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87" r:id="rId16"/>
    <p:sldId id="288" r:id="rId17"/>
    <p:sldId id="289" r:id="rId18"/>
    <p:sldId id="290" r:id="rId19"/>
    <p:sldId id="291" r:id="rId20"/>
    <p:sldId id="292" r:id="rId21"/>
    <p:sldId id="269" r:id="rId22"/>
    <p:sldId id="270" r:id="rId23"/>
    <p:sldId id="272" r:id="rId24"/>
    <p:sldId id="273" r:id="rId25"/>
    <p:sldId id="274" r:id="rId26"/>
    <p:sldId id="282" r:id="rId27"/>
    <p:sldId id="275" r:id="rId28"/>
    <p:sldId id="276" r:id="rId29"/>
    <p:sldId id="283" r:id="rId30"/>
    <p:sldId id="284" r:id="rId31"/>
    <p:sldId id="277" r:id="rId32"/>
    <p:sldId id="278" r:id="rId33"/>
    <p:sldId id="286" r:id="rId34"/>
    <p:sldId id="294" r:id="rId35"/>
    <p:sldId id="279" r:id="rId36"/>
    <p:sldId id="285" r:id="rId37"/>
    <p:sldId id="28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C722-2615-42F1-9FAB-DA282939E61C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5C83-EE4C-4C27-A464-4DFD4F5092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C722-2615-42F1-9FAB-DA282939E61C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5C83-EE4C-4C27-A464-4DFD4F5092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C722-2615-42F1-9FAB-DA282939E61C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5C83-EE4C-4C27-A464-4DFD4F5092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C722-2615-42F1-9FAB-DA282939E61C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5C83-EE4C-4C27-A464-4DFD4F5092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C722-2615-42F1-9FAB-DA282939E61C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5C83-EE4C-4C27-A464-4DFD4F5092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C722-2615-42F1-9FAB-DA282939E61C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5C83-EE4C-4C27-A464-4DFD4F5092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C722-2615-42F1-9FAB-DA282939E61C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5C83-EE4C-4C27-A464-4DFD4F5092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C722-2615-42F1-9FAB-DA282939E61C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5C83-EE4C-4C27-A464-4DFD4F5092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C722-2615-42F1-9FAB-DA282939E61C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5C83-EE4C-4C27-A464-4DFD4F5092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C722-2615-42F1-9FAB-DA282939E61C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5C83-EE4C-4C27-A464-4DFD4F5092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C722-2615-42F1-9FAB-DA282939E61C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425C83-EE4C-4C27-A464-4DFD4F50922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5425C83-EE4C-4C27-A464-4DFD4F50922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A26C722-2615-42F1-9FAB-DA282939E61C}" type="datetimeFigureOut">
              <a:rPr lang="en-US" smtClean="0"/>
              <a:t>3/5/2015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500" b="1" dirty="0" smtClean="0"/>
              <a:t>HUKUM TATA NEGARA</a:t>
            </a:r>
            <a:endParaRPr lang="en-US" sz="4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419600"/>
            <a:ext cx="7848600" cy="1219200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Munafrizal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Manan</a:t>
            </a:r>
            <a:r>
              <a:rPr lang="en-US" sz="2400" b="1" dirty="0" smtClean="0"/>
              <a:t>, S.H., </a:t>
            </a:r>
            <a:r>
              <a:rPr lang="en-US" sz="2400" b="1" dirty="0" err="1" smtClean="0"/>
              <a:t>S.Sos</a:t>
            </a:r>
            <a:r>
              <a:rPr lang="en-US" sz="2400" b="1" dirty="0" smtClean="0"/>
              <a:t>., </a:t>
            </a:r>
            <a:r>
              <a:rPr lang="en-US" sz="2400" b="1" dirty="0" err="1" smtClean="0"/>
              <a:t>M.Si</a:t>
            </a:r>
            <a:r>
              <a:rPr lang="en-US" sz="2400" b="1" dirty="0" smtClean="0"/>
              <a:t>., M.IP.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2836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400" b="1" dirty="0" err="1" smtClean="0"/>
              <a:t>Partai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Politik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sebagai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Pilar</a:t>
            </a:r>
            <a:r>
              <a:rPr lang="en-US" sz="3400" b="1" dirty="0" smtClean="0"/>
              <a:t> </a:t>
            </a:r>
            <a:r>
              <a:rPr lang="en-US" sz="3400" b="1" dirty="0" err="1"/>
              <a:t>D</a:t>
            </a:r>
            <a:r>
              <a:rPr lang="en-US" sz="3400" b="1" dirty="0" err="1" smtClean="0"/>
              <a:t>emokrasi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724400"/>
          </a:xfrm>
        </p:spPr>
        <p:txBody>
          <a:bodyPr>
            <a:normAutofit/>
          </a:bodyPr>
          <a:lstStyle/>
          <a:p>
            <a:r>
              <a:rPr lang="en-US" sz="2400" dirty="0"/>
              <a:t>P</a:t>
            </a:r>
            <a:r>
              <a:rPr lang="id-ID" sz="2400" dirty="0"/>
              <a:t>artai politik </a:t>
            </a:r>
            <a:r>
              <a:rPr lang="en-US" sz="2400" dirty="0"/>
              <a:t>a</a:t>
            </a:r>
            <a:r>
              <a:rPr lang="id-ID" sz="2400" dirty="0"/>
              <a:t>da di negara yang demokratis maupun otoriter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endParaRPr lang="en-US" sz="2400" dirty="0"/>
          </a:p>
          <a:p>
            <a:r>
              <a:rPr lang="id-ID" sz="2400" dirty="0"/>
              <a:t>Partai politik menjadi fenomena global dalam kehidupan politik modern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pPr marL="114300" indent="0">
              <a:buNone/>
            </a:pPr>
            <a:endParaRPr lang="en-US" sz="2400" dirty="0"/>
          </a:p>
          <a:p>
            <a:r>
              <a:rPr lang="id-ID" sz="2400" dirty="0" smtClean="0"/>
              <a:t>Praktik </a:t>
            </a:r>
            <a:r>
              <a:rPr lang="id-ID" sz="2400" dirty="0"/>
              <a:t>demokrasi perwakilan memerluka</a:t>
            </a:r>
            <a:r>
              <a:rPr lang="en-US" sz="2400" dirty="0"/>
              <a:t>n</a:t>
            </a:r>
            <a:r>
              <a:rPr lang="id-ID" sz="2400" dirty="0"/>
              <a:t> partai politik.</a:t>
            </a:r>
            <a:endParaRPr lang="en-US" sz="2400" dirty="0"/>
          </a:p>
          <a:p>
            <a:endParaRPr lang="en-US" sz="2400" dirty="0" smtClean="0"/>
          </a:p>
          <a:p>
            <a:r>
              <a:rPr lang="id-ID" sz="2400" dirty="0" smtClean="0"/>
              <a:t>Partai </a:t>
            </a:r>
            <a:r>
              <a:rPr lang="id-ID" sz="2400" dirty="0"/>
              <a:t>politik sebagai </a:t>
            </a:r>
            <a:r>
              <a:rPr lang="id-ID" sz="2400" i="1" dirty="0"/>
              <a:t>conditio sine qua non</a:t>
            </a:r>
            <a:r>
              <a:rPr lang="id-ID" sz="2400" dirty="0"/>
              <a:t> demokrasi.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3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 err="1" smtClean="0"/>
              <a:t>Kedudukan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Partai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Politik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HTN Indonesia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7244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Partai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wujud</a:t>
            </a:r>
            <a:r>
              <a:rPr lang="en-US" sz="2400" dirty="0" smtClean="0"/>
              <a:t> </a:t>
            </a:r>
            <a:r>
              <a:rPr lang="en-US" sz="2400" dirty="0" err="1" smtClean="0"/>
              <a:t>pelembagaan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jaminan</a:t>
            </a:r>
            <a:r>
              <a:rPr lang="en-US" sz="2400" dirty="0" smtClean="0"/>
              <a:t> </a:t>
            </a:r>
            <a:r>
              <a:rPr lang="en-US" sz="2400" dirty="0" err="1" smtClean="0"/>
              <a:t>konstitusi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kebebasan</a:t>
            </a:r>
            <a:r>
              <a:rPr lang="en-US" sz="2400" dirty="0" smtClean="0"/>
              <a:t> </a:t>
            </a:r>
            <a:r>
              <a:rPr lang="en-US" sz="2400" dirty="0" err="1" smtClean="0"/>
              <a:t>berserikat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berkumpul</a:t>
            </a:r>
            <a:r>
              <a:rPr lang="en-US" sz="2400" dirty="0" smtClean="0"/>
              <a:t>.</a:t>
            </a:r>
          </a:p>
          <a:p>
            <a:pPr marL="114300" indent="0">
              <a:buNone/>
            </a:pPr>
            <a:endParaRPr lang="en-US" sz="2400" dirty="0" smtClean="0"/>
          </a:p>
          <a:p>
            <a:r>
              <a:rPr lang="en-US" sz="2400" dirty="0" err="1" smtClean="0"/>
              <a:t>Pasal</a:t>
            </a:r>
            <a:r>
              <a:rPr lang="en-US" sz="2400" dirty="0" smtClean="0"/>
              <a:t> 28E </a:t>
            </a:r>
            <a:r>
              <a:rPr lang="en-US" sz="2400" dirty="0" err="1" smtClean="0"/>
              <a:t>ayat</a:t>
            </a:r>
            <a:r>
              <a:rPr lang="en-US" sz="2400" dirty="0" smtClean="0"/>
              <a:t> (3) UUD 1945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: “</a:t>
            </a:r>
            <a:r>
              <a:rPr lang="en-US" sz="2400" i="1" dirty="0" err="1" smtClean="0"/>
              <a:t>Setiap</a:t>
            </a:r>
            <a:r>
              <a:rPr lang="en-US" sz="2400" i="1" dirty="0" smtClean="0"/>
              <a:t> orang </a:t>
            </a:r>
            <a:r>
              <a:rPr lang="en-US" sz="2400" i="1" dirty="0" err="1" smtClean="0"/>
              <a:t>berhak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atas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kebebasan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berserikat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berkumpul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mengeluarkan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pendapat</a:t>
            </a:r>
            <a:r>
              <a:rPr lang="en-US" sz="2400" dirty="0" smtClean="0"/>
              <a:t>”.</a:t>
            </a:r>
          </a:p>
          <a:p>
            <a:endParaRPr lang="en-US" sz="2400" dirty="0"/>
          </a:p>
          <a:p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ketentuan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,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Indonesia </a:t>
            </a:r>
            <a:r>
              <a:rPr lang="en-US" sz="2400" dirty="0" err="1" smtClean="0"/>
              <a:t>punya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konstitusional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membentuk</a:t>
            </a:r>
            <a:r>
              <a:rPr lang="en-US" sz="2400" dirty="0" smtClean="0"/>
              <a:t> </a:t>
            </a:r>
            <a:r>
              <a:rPr lang="en-US" sz="2400" dirty="0" err="1" smtClean="0"/>
              <a:t>partai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551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</p:spPr>
        <p:txBody>
          <a:bodyPr/>
          <a:lstStyle/>
          <a:p>
            <a:r>
              <a:rPr lang="en-US" sz="2400" dirty="0" err="1"/>
              <a:t>Pengakuan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eksistensi</a:t>
            </a:r>
            <a:r>
              <a:rPr lang="en-US" sz="2400" dirty="0"/>
              <a:t> </a:t>
            </a:r>
            <a:r>
              <a:rPr lang="en-US" sz="2400" dirty="0" err="1"/>
              <a:t>partai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smtClean="0"/>
              <a:t>di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pasal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UUD 1945, </a:t>
            </a:r>
            <a:r>
              <a:rPr lang="en-US" sz="2400" dirty="0" err="1" smtClean="0"/>
              <a:t>yaitu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Pertama</a:t>
            </a:r>
            <a:r>
              <a:rPr lang="en-US" sz="2400" dirty="0" smtClean="0"/>
              <a:t>, </a:t>
            </a:r>
            <a:r>
              <a:rPr lang="en-US" sz="2400" dirty="0" err="1" smtClean="0"/>
              <a:t>Pasal</a:t>
            </a:r>
            <a:r>
              <a:rPr lang="en-US" sz="2400" dirty="0" smtClean="0"/>
              <a:t> </a:t>
            </a:r>
            <a:r>
              <a:rPr lang="en-US" sz="2400" dirty="0"/>
              <a:t>6A </a:t>
            </a:r>
            <a:r>
              <a:rPr lang="en-US" sz="2400" dirty="0" err="1"/>
              <a:t>ayat</a:t>
            </a:r>
            <a:r>
              <a:rPr lang="en-US" sz="2400" dirty="0"/>
              <a:t> (2) UUD 1945: “</a:t>
            </a:r>
            <a:r>
              <a:rPr lang="en-US" sz="2400" i="1" dirty="0" err="1"/>
              <a:t>Pasangan</a:t>
            </a:r>
            <a:r>
              <a:rPr lang="en-US" sz="2400" i="1" dirty="0"/>
              <a:t> </a:t>
            </a:r>
            <a:r>
              <a:rPr lang="en-US" sz="2400" i="1" dirty="0" err="1"/>
              <a:t>calon</a:t>
            </a:r>
            <a:r>
              <a:rPr lang="en-US" sz="2400" i="1" dirty="0"/>
              <a:t> </a:t>
            </a:r>
            <a:r>
              <a:rPr lang="en-US" sz="2400" i="1" dirty="0" err="1"/>
              <a:t>Presiden</a:t>
            </a:r>
            <a:r>
              <a:rPr lang="en-US" sz="2400" i="1" dirty="0"/>
              <a:t> </a:t>
            </a:r>
            <a:r>
              <a:rPr lang="en-US" sz="2400" i="1" dirty="0" err="1"/>
              <a:t>dan</a:t>
            </a:r>
            <a:r>
              <a:rPr lang="en-US" sz="2400" i="1" dirty="0"/>
              <a:t> </a:t>
            </a:r>
            <a:r>
              <a:rPr lang="en-US" sz="2400" i="1" dirty="0" err="1"/>
              <a:t>Wakil</a:t>
            </a:r>
            <a:r>
              <a:rPr lang="en-US" sz="2400" i="1" dirty="0"/>
              <a:t> </a:t>
            </a:r>
            <a:r>
              <a:rPr lang="en-US" sz="2400" i="1" dirty="0" err="1"/>
              <a:t>Presiden</a:t>
            </a:r>
            <a:r>
              <a:rPr lang="en-US" sz="2400" i="1" dirty="0"/>
              <a:t> </a:t>
            </a:r>
            <a:r>
              <a:rPr lang="en-US" sz="2400" i="1" dirty="0" err="1"/>
              <a:t>diusulkan</a:t>
            </a:r>
            <a:r>
              <a:rPr lang="en-US" sz="2400" i="1" dirty="0"/>
              <a:t> </a:t>
            </a:r>
            <a:r>
              <a:rPr lang="en-US" sz="2400" i="1" dirty="0" err="1"/>
              <a:t>oleh</a:t>
            </a:r>
            <a:r>
              <a:rPr lang="en-US" sz="2400" i="1" dirty="0"/>
              <a:t> </a:t>
            </a:r>
            <a:r>
              <a:rPr lang="en-US" sz="2400" b="1" i="1" dirty="0" err="1"/>
              <a:t>partai</a:t>
            </a:r>
            <a:r>
              <a:rPr lang="en-US" sz="2400" b="1" i="1" dirty="0"/>
              <a:t> </a:t>
            </a:r>
            <a:r>
              <a:rPr lang="en-US" sz="2400" b="1" i="1" dirty="0" err="1"/>
              <a:t>politik</a:t>
            </a:r>
            <a:r>
              <a:rPr lang="en-US" sz="2400" b="1" i="1" dirty="0"/>
              <a:t> </a:t>
            </a:r>
            <a:r>
              <a:rPr lang="en-US" sz="2400" i="1" dirty="0" err="1"/>
              <a:t>atau</a:t>
            </a:r>
            <a:r>
              <a:rPr lang="en-US" sz="2400" i="1" dirty="0"/>
              <a:t> </a:t>
            </a:r>
            <a:r>
              <a:rPr lang="en-US" sz="2400" i="1" dirty="0" err="1"/>
              <a:t>gabungan</a:t>
            </a:r>
            <a:r>
              <a:rPr lang="en-US" sz="2400" i="1" dirty="0"/>
              <a:t> </a:t>
            </a:r>
            <a:r>
              <a:rPr lang="en-US" sz="2400" b="1" i="1" dirty="0" err="1"/>
              <a:t>partai</a:t>
            </a:r>
            <a:r>
              <a:rPr lang="en-US" sz="2400" b="1" i="1" dirty="0"/>
              <a:t> </a:t>
            </a:r>
            <a:r>
              <a:rPr lang="en-US" sz="2400" b="1" i="1" dirty="0" err="1"/>
              <a:t>politik</a:t>
            </a:r>
            <a:r>
              <a:rPr lang="en-US" sz="2400" b="1" i="1" dirty="0"/>
              <a:t> </a:t>
            </a:r>
            <a:r>
              <a:rPr lang="en-US" sz="2400" i="1" dirty="0" err="1"/>
              <a:t>peserta</a:t>
            </a:r>
            <a:r>
              <a:rPr lang="en-US" sz="2400" i="1" dirty="0"/>
              <a:t> </a:t>
            </a:r>
            <a:r>
              <a:rPr lang="en-US" sz="2400" i="1" dirty="0" err="1"/>
              <a:t>pemilihan</a:t>
            </a:r>
            <a:r>
              <a:rPr lang="en-US" sz="2400" i="1" dirty="0"/>
              <a:t> </a:t>
            </a:r>
            <a:r>
              <a:rPr lang="en-US" sz="2400" i="1" dirty="0" err="1"/>
              <a:t>umum</a:t>
            </a:r>
            <a:r>
              <a:rPr lang="en-US" sz="2400" i="1" dirty="0"/>
              <a:t> </a:t>
            </a:r>
            <a:r>
              <a:rPr lang="en-US" sz="2400" i="1" dirty="0" err="1"/>
              <a:t>sebelum</a:t>
            </a:r>
            <a:r>
              <a:rPr lang="en-US" sz="2400" i="1" dirty="0"/>
              <a:t> </a:t>
            </a:r>
            <a:r>
              <a:rPr lang="en-US" sz="2400" i="1" dirty="0" err="1"/>
              <a:t>pelaksanaan</a:t>
            </a:r>
            <a:r>
              <a:rPr lang="en-US" sz="2400" i="1" dirty="0"/>
              <a:t> </a:t>
            </a:r>
            <a:r>
              <a:rPr lang="en-US" sz="2400" i="1" dirty="0" err="1"/>
              <a:t>pemilihan</a:t>
            </a:r>
            <a:r>
              <a:rPr lang="en-US" sz="2400" i="1" dirty="0"/>
              <a:t> </a:t>
            </a:r>
            <a:r>
              <a:rPr lang="en-US" sz="2400" i="1" dirty="0" err="1"/>
              <a:t>umum</a:t>
            </a:r>
            <a:r>
              <a:rPr lang="en-US" sz="2400" dirty="0" smtClean="0"/>
              <a:t>”.</a:t>
            </a:r>
          </a:p>
          <a:p>
            <a:endParaRPr lang="en-US" sz="2400" dirty="0"/>
          </a:p>
          <a:p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ketentuan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, </a:t>
            </a:r>
            <a:r>
              <a:rPr lang="en-US" sz="2400" dirty="0" err="1" smtClean="0"/>
              <a:t>partai</a:t>
            </a:r>
            <a:r>
              <a:rPr lang="en-US" sz="2400" dirty="0" smtClean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peserta</a:t>
            </a:r>
            <a:r>
              <a:rPr lang="en-US" sz="2400" dirty="0"/>
              <a:t> </a:t>
            </a:r>
            <a:r>
              <a:rPr lang="en-US" sz="2400" dirty="0" err="1"/>
              <a:t>Pemilu</a:t>
            </a:r>
            <a:r>
              <a:rPr lang="en-US" sz="2400" dirty="0"/>
              <a:t> </a:t>
            </a:r>
            <a:r>
              <a:rPr lang="en-US" sz="2400" dirty="0" err="1"/>
              <a:t>memonopoli</a:t>
            </a:r>
            <a:r>
              <a:rPr lang="en-US" sz="2400" dirty="0"/>
              <a:t> </a:t>
            </a:r>
            <a:r>
              <a:rPr lang="en-US" sz="2400" dirty="0" err="1"/>
              <a:t>pencalonan</a:t>
            </a:r>
            <a:r>
              <a:rPr lang="en-US" sz="2400" dirty="0"/>
              <a:t> </a:t>
            </a:r>
            <a:r>
              <a:rPr lang="en-US" sz="2400" dirty="0" err="1"/>
              <a:t>Presiden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Wakil</a:t>
            </a:r>
            <a:r>
              <a:rPr lang="en-US" sz="2400" dirty="0"/>
              <a:t> </a:t>
            </a:r>
            <a:r>
              <a:rPr lang="en-US" sz="2400" dirty="0" err="1"/>
              <a:t>Presiden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92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Kedua</a:t>
            </a:r>
            <a:r>
              <a:rPr lang="en-US" sz="2400" dirty="0" smtClean="0"/>
              <a:t>, </a:t>
            </a:r>
            <a:r>
              <a:rPr lang="en-US" sz="2400" dirty="0" err="1" smtClean="0"/>
              <a:t>Pasal</a:t>
            </a:r>
            <a:r>
              <a:rPr lang="en-US" sz="2400" dirty="0" smtClean="0"/>
              <a:t> </a:t>
            </a:r>
            <a:r>
              <a:rPr lang="en-US" sz="2400" dirty="0"/>
              <a:t>24C </a:t>
            </a:r>
            <a:r>
              <a:rPr lang="en-US" sz="2400" dirty="0" err="1"/>
              <a:t>ayat</a:t>
            </a:r>
            <a:r>
              <a:rPr lang="en-US" sz="2400" dirty="0"/>
              <a:t> (1) UUD 1945: “</a:t>
            </a:r>
            <a:r>
              <a:rPr lang="en-US" sz="2400" i="1" dirty="0" err="1"/>
              <a:t>Mahkamah</a:t>
            </a:r>
            <a:r>
              <a:rPr lang="en-US" sz="2400" i="1" dirty="0"/>
              <a:t> </a:t>
            </a:r>
            <a:r>
              <a:rPr lang="en-US" sz="2400" i="1" dirty="0" err="1"/>
              <a:t>Konstitusi</a:t>
            </a:r>
            <a:r>
              <a:rPr lang="en-US" sz="2400" i="1" dirty="0"/>
              <a:t> </a:t>
            </a:r>
            <a:r>
              <a:rPr lang="en-US" sz="2400" i="1" dirty="0" err="1"/>
              <a:t>berwenang</a:t>
            </a:r>
            <a:r>
              <a:rPr lang="en-US" sz="2400" i="1" dirty="0"/>
              <a:t> </a:t>
            </a:r>
            <a:r>
              <a:rPr lang="en-US" sz="2400" i="1" dirty="0" err="1"/>
              <a:t>mengadili</a:t>
            </a:r>
            <a:r>
              <a:rPr lang="en-US" sz="2400" i="1" dirty="0"/>
              <a:t> </a:t>
            </a:r>
            <a:r>
              <a:rPr lang="en-US" sz="2400" i="1" dirty="0" err="1"/>
              <a:t>pada</a:t>
            </a:r>
            <a:r>
              <a:rPr lang="en-US" sz="2400" i="1" dirty="0"/>
              <a:t> </a:t>
            </a:r>
            <a:r>
              <a:rPr lang="en-US" sz="2400" i="1" dirty="0" err="1"/>
              <a:t>tingkat</a:t>
            </a:r>
            <a:r>
              <a:rPr lang="en-US" sz="2400" i="1" dirty="0"/>
              <a:t> </a:t>
            </a:r>
            <a:r>
              <a:rPr lang="en-US" sz="2400" i="1" dirty="0" err="1"/>
              <a:t>pertama</a:t>
            </a:r>
            <a:r>
              <a:rPr lang="en-US" sz="2400" i="1" dirty="0"/>
              <a:t> </a:t>
            </a:r>
            <a:r>
              <a:rPr lang="en-US" sz="2400" i="1" dirty="0" err="1"/>
              <a:t>dan</a:t>
            </a:r>
            <a:r>
              <a:rPr lang="en-US" sz="2400" i="1" dirty="0"/>
              <a:t> </a:t>
            </a:r>
            <a:r>
              <a:rPr lang="en-US" sz="2400" i="1" dirty="0" err="1"/>
              <a:t>terakhir</a:t>
            </a:r>
            <a:r>
              <a:rPr lang="en-US" sz="2400" i="1" dirty="0"/>
              <a:t> yang </a:t>
            </a:r>
            <a:r>
              <a:rPr lang="en-US" sz="2400" i="1" dirty="0" err="1"/>
              <a:t>putusannya</a:t>
            </a:r>
            <a:r>
              <a:rPr lang="en-US" sz="2400" i="1" dirty="0"/>
              <a:t> </a:t>
            </a:r>
            <a:r>
              <a:rPr lang="en-US" sz="2400" i="1" dirty="0" err="1"/>
              <a:t>bersifat</a:t>
            </a:r>
            <a:r>
              <a:rPr lang="en-US" sz="2400" i="1" dirty="0"/>
              <a:t> final </a:t>
            </a:r>
            <a:r>
              <a:rPr lang="en-US" sz="2400" i="1" dirty="0" err="1" smtClean="0"/>
              <a:t>untuk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menguji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undang-undang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terhadap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Undang-Undang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Dasar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memutus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sengketa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kewenangan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lembaga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negara</a:t>
            </a:r>
            <a:r>
              <a:rPr lang="en-US" sz="2400" i="1" dirty="0" smtClean="0"/>
              <a:t> yang </a:t>
            </a:r>
            <a:r>
              <a:rPr lang="en-US" sz="2400" i="1" dirty="0" err="1" smtClean="0"/>
              <a:t>kewenangannya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diberikan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oleh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Undang-Undang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Dasar</a:t>
            </a:r>
            <a:r>
              <a:rPr lang="en-US" sz="2400" i="1" dirty="0" smtClean="0"/>
              <a:t>, </a:t>
            </a:r>
            <a:r>
              <a:rPr lang="en-US" sz="2400" i="1" dirty="0" err="1"/>
              <a:t>memutus</a:t>
            </a:r>
            <a:r>
              <a:rPr lang="en-US" sz="2400" i="1" dirty="0"/>
              <a:t> </a:t>
            </a:r>
            <a:r>
              <a:rPr lang="en-US" sz="2400" i="1" dirty="0" err="1"/>
              <a:t>pembubaran</a:t>
            </a:r>
            <a:r>
              <a:rPr lang="en-US" sz="2400" i="1" dirty="0"/>
              <a:t> </a:t>
            </a:r>
            <a:r>
              <a:rPr lang="en-US" sz="2400" b="1" i="1" dirty="0" err="1"/>
              <a:t>partai</a:t>
            </a:r>
            <a:r>
              <a:rPr lang="en-US" sz="2400" b="1" i="1" dirty="0"/>
              <a:t> </a:t>
            </a:r>
            <a:r>
              <a:rPr lang="en-US" sz="2400" b="1" i="1" dirty="0" err="1" smtClean="0"/>
              <a:t>politik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memutus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perselisihan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tentang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hasil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pemilihan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umum</a:t>
            </a:r>
            <a:r>
              <a:rPr lang="en-US" sz="2400" dirty="0" smtClean="0"/>
              <a:t>”.</a:t>
            </a:r>
          </a:p>
          <a:p>
            <a:endParaRPr lang="en-US" sz="2400" dirty="0"/>
          </a:p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pembubaran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proses </a:t>
            </a:r>
            <a:r>
              <a:rPr lang="en-US" dirty="0" err="1" smtClean="0"/>
              <a:t>peradilan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17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 smtClean="0"/>
              <a:t>Pengaturan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partai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detail </a:t>
            </a:r>
            <a:r>
              <a:rPr lang="en-US" sz="2400" dirty="0" err="1" smtClean="0"/>
              <a:t>dituangkan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undang-undang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partai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Undang-Undang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Partai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kali </a:t>
            </a:r>
            <a:r>
              <a:rPr lang="en-US" sz="2400" dirty="0" err="1" smtClean="0"/>
              <a:t>diubah</a:t>
            </a:r>
            <a:r>
              <a:rPr lang="en-US" sz="2400" dirty="0"/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UU No. 3 </a:t>
            </a:r>
            <a:r>
              <a:rPr lang="en-US" dirty="0" err="1" smtClean="0"/>
              <a:t>Tahun</a:t>
            </a:r>
            <a:r>
              <a:rPr lang="en-US" dirty="0" smtClean="0"/>
              <a:t> 1975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UU No. 3 </a:t>
            </a:r>
            <a:r>
              <a:rPr lang="en-US" dirty="0" err="1" smtClean="0"/>
              <a:t>Tahun</a:t>
            </a:r>
            <a:r>
              <a:rPr lang="en-US" dirty="0" smtClean="0"/>
              <a:t> 1985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UU No. 2 </a:t>
            </a:r>
            <a:r>
              <a:rPr lang="en-US" dirty="0" err="1" smtClean="0"/>
              <a:t>Tahun</a:t>
            </a:r>
            <a:r>
              <a:rPr lang="en-US" dirty="0" smtClean="0"/>
              <a:t> 1999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UU No. 31 </a:t>
            </a:r>
            <a:r>
              <a:rPr lang="en-US" dirty="0" err="1" smtClean="0"/>
              <a:t>Tahun</a:t>
            </a:r>
            <a:r>
              <a:rPr lang="en-US" dirty="0" smtClean="0"/>
              <a:t> 2002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UU No. 2 </a:t>
            </a:r>
            <a:r>
              <a:rPr lang="en-US" dirty="0" err="1" smtClean="0"/>
              <a:t>Tahun</a:t>
            </a:r>
            <a:r>
              <a:rPr lang="en-US" dirty="0" smtClean="0"/>
              <a:t> 2008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UU. No. 2 </a:t>
            </a:r>
            <a:r>
              <a:rPr lang="en-US" dirty="0" err="1" smtClean="0"/>
              <a:t>Tahun</a:t>
            </a:r>
            <a:r>
              <a:rPr lang="en-US" dirty="0" smtClean="0"/>
              <a:t> 2011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UU No. 21 </a:t>
            </a:r>
            <a:r>
              <a:rPr lang="en-US" dirty="0" err="1" smtClean="0"/>
              <a:t>Tahun</a:t>
            </a:r>
            <a:r>
              <a:rPr lang="en-US" dirty="0" smtClean="0"/>
              <a:t> 2001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Papua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partai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politik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lokal</a:t>
            </a:r>
            <a:r>
              <a:rPr lang="en-US" dirty="0" smtClean="0">
                <a:sym typeface="Wingdings" pitchFamily="2" charset="2"/>
              </a:rPr>
              <a:t> di </a:t>
            </a:r>
            <a:r>
              <a:rPr lang="en-US" dirty="0">
                <a:sym typeface="Wingdings" pitchFamily="2" charset="2"/>
              </a:rPr>
              <a:t>P</a:t>
            </a:r>
            <a:r>
              <a:rPr lang="en-US" dirty="0" smtClean="0">
                <a:sym typeface="Wingdings" pitchFamily="2" charset="2"/>
              </a:rPr>
              <a:t>apua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UU No. 11 </a:t>
            </a:r>
            <a:r>
              <a:rPr lang="en-US" dirty="0" err="1" smtClean="0">
                <a:sym typeface="Wingdings" pitchFamily="2" charset="2"/>
              </a:rPr>
              <a:t>Tahun</a:t>
            </a:r>
            <a:r>
              <a:rPr lang="en-US" dirty="0" smtClean="0">
                <a:sym typeface="Wingdings" pitchFamily="2" charset="2"/>
              </a:rPr>
              <a:t> 2006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Pemerintahan</a:t>
            </a:r>
            <a:r>
              <a:rPr lang="en-US" dirty="0" smtClean="0">
                <a:sym typeface="Wingdings" pitchFamily="2" charset="2"/>
              </a:rPr>
              <a:t> Aceh  </a:t>
            </a:r>
            <a:r>
              <a:rPr lang="en-US" dirty="0" err="1" smtClean="0">
                <a:sym typeface="Wingdings" pitchFamily="2" charset="2"/>
              </a:rPr>
              <a:t>partai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politik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lokal</a:t>
            </a:r>
            <a:r>
              <a:rPr lang="en-US" dirty="0" smtClean="0">
                <a:sym typeface="Wingdings" pitchFamily="2" charset="2"/>
              </a:rPr>
              <a:t> di Aceh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095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err="1" smtClean="0"/>
              <a:t>Sejarah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Partai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Politik</a:t>
            </a:r>
            <a:r>
              <a:rPr lang="en-US" sz="3600" b="1" dirty="0" smtClean="0"/>
              <a:t> di Indonesia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0772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sz="2800" b="1" dirty="0"/>
              <a:t>Masa Pra-Kemerdekaan</a:t>
            </a:r>
          </a:p>
          <a:p>
            <a:endParaRPr lang="en-US" dirty="0" smtClean="0"/>
          </a:p>
          <a:p>
            <a:r>
              <a:rPr lang="id-ID" sz="2400" dirty="0" smtClean="0"/>
              <a:t>Tradisi </a:t>
            </a:r>
            <a:r>
              <a:rPr lang="id-ID" sz="2400" dirty="0"/>
              <a:t>berpartai </a:t>
            </a:r>
            <a:r>
              <a:rPr lang="en-US" sz="2400" dirty="0" smtClean="0"/>
              <a:t>d</a:t>
            </a:r>
            <a:r>
              <a:rPr lang="id-ID" sz="2400" dirty="0" smtClean="0"/>
              <a:t>iadopsi </a:t>
            </a:r>
            <a:r>
              <a:rPr lang="id-ID" sz="2400" dirty="0"/>
              <a:t>dari kolonialisme Eropa (Belanda).</a:t>
            </a:r>
            <a:endParaRPr lang="en-US" sz="2400" dirty="0"/>
          </a:p>
          <a:p>
            <a:r>
              <a:rPr lang="id-ID" sz="2400" dirty="0"/>
              <a:t>Organisasi sosial, ekonomi, </a:t>
            </a:r>
            <a:r>
              <a:rPr lang="en-US" sz="2400" dirty="0"/>
              <a:t>&amp;</a:t>
            </a:r>
            <a:r>
              <a:rPr lang="id-ID" sz="2400" dirty="0"/>
              <a:t> kedaerahan sebagai embrio munculnya partai </a:t>
            </a:r>
            <a:r>
              <a:rPr lang="id-ID" sz="2400" dirty="0" smtClean="0"/>
              <a:t>politik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/>
              <a:t>bukan</a:t>
            </a:r>
            <a:r>
              <a:rPr lang="id-ID" sz="2400" dirty="0" smtClean="0"/>
              <a:t> </a:t>
            </a:r>
            <a:r>
              <a:rPr lang="id-ID" sz="2400" dirty="0"/>
              <a:t>partai </a:t>
            </a:r>
            <a:r>
              <a:rPr lang="id-ID" sz="2400" dirty="0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tapi</a:t>
            </a:r>
            <a:r>
              <a:rPr lang="id-ID" sz="2400" dirty="0" smtClean="0"/>
              <a:t> </a:t>
            </a:r>
            <a:r>
              <a:rPr lang="id-ID" sz="2400" dirty="0"/>
              <a:t>terlibat dalam kegiatan politik.</a:t>
            </a:r>
          </a:p>
          <a:p>
            <a:r>
              <a:rPr lang="id-ID" sz="2400" dirty="0"/>
              <a:t>Budi Utomo (1908) </a:t>
            </a:r>
            <a:r>
              <a:rPr lang="id-ID" sz="2400" dirty="0">
                <a:sym typeface="Wingdings" pitchFamily="2" charset="2"/>
              </a:rPr>
              <a:t> bergabung dengan Partai Indonesia Raya (1935).</a:t>
            </a:r>
          </a:p>
          <a:p>
            <a:r>
              <a:rPr lang="id-ID" sz="2400" dirty="0">
                <a:sym typeface="Wingdings" pitchFamily="2" charset="2"/>
              </a:rPr>
              <a:t>Sarekat Islam (1912)  berganti menjadi Partai Sarekat Islam (1921) dan berganti menjadi Partai Sarekat Islam Indonesia (1930).</a:t>
            </a:r>
          </a:p>
          <a:p>
            <a:r>
              <a:rPr lang="id-ID" sz="2400" dirty="0">
                <a:sym typeface="Wingdings" pitchFamily="2" charset="2"/>
              </a:rPr>
              <a:t>Indische Partij  berganti menjadi National Indische Partij</a:t>
            </a:r>
            <a:r>
              <a:rPr lang="en-US" sz="2400" dirty="0">
                <a:sym typeface="Wingdings" pitchFamily="2" charset="2"/>
              </a:rPr>
              <a:t>.</a:t>
            </a:r>
            <a:endParaRPr lang="id-ID" sz="2400" dirty="0">
              <a:sym typeface="Wingdings" pitchFamily="2" charset="2"/>
            </a:endParaRPr>
          </a:p>
          <a:p>
            <a:r>
              <a:rPr lang="id-ID" sz="2400" dirty="0">
                <a:sym typeface="Wingdings" pitchFamily="2" charset="2"/>
              </a:rPr>
              <a:t>Partai Komunis </a:t>
            </a:r>
            <a:r>
              <a:rPr lang="id-ID" sz="2400" dirty="0" smtClean="0">
                <a:sym typeface="Wingdings" pitchFamily="2" charset="2"/>
              </a:rPr>
              <a:t>Indonesia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id-ID" sz="2400" dirty="0" smtClean="0"/>
              <a:t>Partai </a:t>
            </a:r>
            <a:r>
              <a:rPr lang="id-ID" sz="2400" dirty="0"/>
              <a:t>Nasional </a:t>
            </a:r>
            <a:r>
              <a:rPr lang="id-ID" sz="2400" dirty="0" smtClean="0"/>
              <a:t>Indonesia</a:t>
            </a:r>
            <a:r>
              <a:rPr lang="en-US" sz="2400" dirty="0" smtClean="0"/>
              <a:t>, </a:t>
            </a:r>
            <a:r>
              <a:rPr lang="id-ID" sz="2400" dirty="0" smtClean="0"/>
              <a:t>Partai Indonesia</a:t>
            </a:r>
            <a:r>
              <a:rPr lang="en-US" sz="2400" dirty="0" smtClean="0"/>
              <a:t>.</a:t>
            </a:r>
            <a:endParaRPr lang="id-ID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64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5029200"/>
          </a:xfrm>
        </p:spPr>
        <p:txBody>
          <a:bodyPr>
            <a:normAutofit lnSpcReduction="10000"/>
          </a:bodyPr>
          <a:lstStyle/>
          <a:p>
            <a:r>
              <a:rPr lang="id-ID" sz="2400" dirty="0"/>
              <a:t>Pada masa pendudukan Jepang, semua partai politik dibubarkan.</a:t>
            </a:r>
          </a:p>
          <a:p>
            <a:r>
              <a:rPr lang="id-ID" sz="2400" dirty="0"/>
              <a:t>Jepang hanya membolehkan berdiri organisasi quasi partai bernama Pusat Tenaga Rakyat (Putera)</a:t>
            </a:r>
            <a:r>
              <a:rPr lang="en-US" sz="2400" dirty="0"/>
              <a:t>, </a:t>
            </a:r>
            <a:r>
              <a:rPr lang="id-ID" sz="2400" dirty="0"/>
              <a:t>lalu dibubarkan</a:t>
            </a:r>
            <a:r>
              <a:rPr lang="en-US" sz="2400" dirty="0"/>
              <a:t> t</a:t>
            </a:r>
            <a:r>
              <a:rPr lang="id-ID" sz="2400" dirty="0"/>
              <a:t>ahun 1944 diganti dengan Jawa Hokokai (Himpunan Kebaktian Rakyat)</a:t>
            </a:r>
            <a:r>
              <a:rPr lang="en-US" sz="2400" dirty="0"/>
              <a:t>.</a:t>
            </a:r>
          </a:p>
          <a:p>
            <a:r>
              <a:rPr lang="id-ID" sz="2400" dirty="0"/>
              <a:t>Jepang mengizinkan berdiri Muhammaddiyah, NU, Perikatan Umat Islam, dan Persatuan Umat Islam, yang kemudian membentuk federasi Majelis Syura Muslimin Indonesia (Masyumi).</a:t>
            </a:r>
          </a:p>
          <a:p>
            <a:r>
              <a:rPr lang="id-ID" sz="2400" dirty="0"/>
              <a:t>Menjelang kemerdekaan Indonesia tahun 1945, Jepang membubarkan </a:t>
            </a:r>
            <a:r>
              <a:rPr lang="en-US" sz="2400" dirty="0" smtClean="0"/>
              <a:t>&amp;</a:t>
            </a:r>
            <a:r>
              <a:rPr lang="id-ID" sz="2400" dirty="0" smtClean="0"/>
              <a:t> </a:t>
            </a:r>
            <a:r>
              <a:rPr lang="id-ID" sz="2400" dirty="0"/>
              <a:t>melarang semua organisasi yang ada.</a:t>
            </a:r>
          </a:p>
          <a:p>
            <a:r>
              <a:rPr lang="id-ID" sz="2400" dirty="0" smtClean="0"/>
              <a:t>Pada </a:t>
            </a:r>
            <a:r>
              <a:rPr lang="id-ID" sz="2400" dirty="0"/>
              <a:t>saat kemerdekaan Indonesia, tidak ada satu pun partai politik yang berdiri.</a:t>
            </a:r>
            <a:r>
              <a:rPr lang="en-US" sz="24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25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sz="2800" b="1" dirty="0"/>
              <a:t>Masa Demokras</a:t>
            </a:r>
            <a:r>
              <a:rPr lang="en-US" sz="2800" b="1" dirty="0"/>
              <a:t>i L</a:t>
            </a:r>
            <a:r>
              <a:rPr lang="id-ID" sz="2800" b="1" dirty="0"/>
              <a:t>iberal/Parlementer</a:t>
            </a:r>
          </a:p>
          <a:p>
            <a:endParaRPr lang="en-US" sz="2000" dirty="0" smtClean="0"/>
          </a:p>
          <a:p>
            <a:r>
              <a:rPr lang="id-ID" sz="2400" dirty="0" smtClean="0"/>
              <a:t>Maklumat </a:t>
            </a:r>
            <a:r>
              <a:rPr lang="id-ID" sz="2400" dirty="0"/>
              <a:t>Pemerintah 3 November 1945 diteken oleh Wapres</a:t>
            </a:r>
            <a:r>
              <a:rPr lang="en-US" sz="2400" dirty="0"/>
              <a:t> </a:t>
            </a:r>
            <a:r>
              <a:rPr lang="id-ID" sz="2400" dirty="0"/>
              <a:t>M. Hatta memberi kesempatan seluas-luasnya mendirikan partai politik.</a:t>
            </a:r>
          </a:p>
          <a:p>
            <a:r>
              <a:rPr lang="id-ID" sz="2400" dirty="0"/>
              <a:t>Muncul banyak partai politik yang umumnya kelanjutan</a:t>
            </a:r>
            <a:r>
              <a:rPr lang="en-US" sz="2400" dirty="0"/>
              <a:t> </a:t>
            </a:r>
            <a:r>
              <a:rPr lang="id-ID" sz="2400" dirty="0"/>
              <a:t>organisasi masa kolonial Belanda </a:t>
            </a:r>
            <a:r>
              <a:rPr lang="en-US" sz="2400" dirty="0"/>
              <a:t>&amp;</a:t>
            </a:r>
            <a:r>
              <a:rPr lang="id-ID" sz="2400" dirty="0"/>
              <a:t> Jepang.</a:t>
            </a:r>
            <a:endParaRPr lang="en-US" sz="2400" dirty="0"/>
          </a:p>
          <a:p>
            <a:r>
              <a:rPr lang="id-ID" sz="2400" dirty="0"/>
              <a:t>Kehidupan politik Indonesia mengalami</a:t>
            </a:r>
            <a:r>
              <a:rPr lang="en-US" sz="2400" dirty="0"/>
              <a:t> </a:t>
            </a:r>
            <a:r>
              <a:rPr lang="id-ID" sz="2400" dirty="0"/>
              <a:t>fragmentasi</a:t>
            </a:r>
            <a:r>
              <a:rPr lang="en-US" sz="2400" dirty="0"/>
              <a:t> &amp;</a:t>
            </a:r>
            <a:r>
              <a:rPr lang="id-ID" sz="2400" dirty="0"/>
              <a:t> kompetisi </a:t>
            </a:r>
            <a:r>
              <a:rPr lang="id-ID" sz="2400" dirty="0" smtClean="0"/>
              <a:t>ideologis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nasionalis</a:t>
            </a:r>
            <a:r>
              <a:rPr lang="en-US" sz="2400" dirty="0" smtClean="0">
                <a:sym typeface="Wingdings" pitchFamily="2" charset="2"/>
              </a:rPr>
              <a:t>, Islam, </a:t>
            </a:r>
            <a:r>
              <a:rPr lang="en-US" sz="2400" dirty="0" err="1" smtClean="0">
                <a:sym typeface="Wingdings" pitchFamily="2" charset="2"/>
              </a:rPr>
              <a:t>komunis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sosialis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kristen</a:t>
            </a:r>
            <a:r>
              <a:rPr lang="en-US" sz="2400" dirty="0" smtClean="0">
                <a:sym typeface="Wingdings" pitchFamily="2" charset="2"/>
              </a:rPr>
              <a:t>/</a:t>
            </a:r>
            <a:r>
              <a:rPr lang="en-US" sz="2400" dirty="0" err="1" smtClean="0">
                <a:sym typeface="Wingdings" pitchFamily="2" charset="2"/>
              </a:rPr>
              <a:t>katolik</a:t>
            </a:r>
            <a:r>
              <a:rPr lang="id-ID" sz="2400" dirty="0" smtClean="0"/>
              <a:t>.</a:t>
            </a:r>
            <a:endParaRPr lang="en-US" sz="2400" dirty="0"/>
          </a:p>
          <a:p>
            <a:r>
              <a:rPr lang="id-ID" sz="2400" dirty="0"/>
              <a:t>Pemilu 1955 muncul empat partai besar (PNI, Masyumi, NU, PKI)</a:t>
            </a:r>
            <a:r>
              <a:rPr lang="en-US" sz="2400" dirty="0"/>
              <a:t>.</a:t>
            </a:r>
            <a:endParaRPr lang="id-ID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55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sz="2800" b="1" dirty="0"/>
              <a:t>Masa Demokrasi Terpimpin</a:t>
            </a:r>
          </a:p>
          <a:p>
            <a:endParaRPr lang="en-US" sz="2400" dirty="0" smtClean="0"/>
          </a:p>
          <a:p>
            <a:r>
              <a:rPr lang="en-US" sz="2400" dirty="0" smtClean="0"/>
              <a:t>Mu</a:t>
            </a:r>
            <a:r>
              <a:rPr lang="id-ID" sz="2400" dirty="0"/>
              <a:t>ltipartai </a:t>
            </a:r>
            <a:r>
              <a:rPr lang="en-US" sz="2400" dirty="0"/>
              <a:t>&amp;</a:t>
            </a:r>
            <a:r>
              <a:rPr lang="id-ID" sz="2400" dirty="0"/>
              <a:t> multiideologi</a:t>
            </a:r>
            <a:r>
              <a:rPr lang="en-US" sz="2400" dirty="0"/>
              <a:t>.</a:t>
            </a:r>
            <a:endParaRPr lang="id-ID" sz="2400" dirty="0"/>
          </a:p>
          <a:p>
            <a:r>
              <a:rPr lang="id-ID" sz="2400" dirty="0"/>
              <a:t>Soekarno membubarkan Partai Masyumi dan PSI</a:t>
            </a:r>
            <a:r>
              <a:rPr lang="en-US" sz="2400" dirty="0"/>
              <a:t>.</a:t>
            </a:r>
          </a:p>
          <a:p>
            <a:r>
              <a:rPr lang="id-ID" sz="2400" dirty="0"/>
              <a:t>Soekarno mengakui</a:t>
            </a:r>
            <a:r>
              <a:rPr lang="en-US" sz="2400" dirty="0"/>
              <a:t> 10 </a:t>
            </a:r>
            <a:r>
              <a:rPr lang="id-ID" sz="2400" dirty="0"/>
              <a:t>partai </a:t>
            </a:r>
            <a:r>
              <a:rPr lang="id-ID" sz="2400" dirty="0" smtClean="0"/>
              <a:t>politik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id-ID" sz="2400" dirty="0" smtClean="0"/>
              <a:t> </a:t>
            </a:r>
            <a:r>
              <a:rPr lang="id-ID" sz="2400" dirty="0"/>
              <a:t>PNI, NU, PKI, P Katholik, P Indonesia, P Murba, PSII, IPKI, Parkindo, Perti.</a:t>
            </a:r>
          </a:p>
          <a:p>
            <a:r>
              <a:rPr lang="id-ID" sz="2400" dirty="0"/>
              <a:t>Soekarno cenderung dekat dengan PKI</a:t>
            </a:r>
            <a:r>
              <a:rPr lang="en-US" sz="2400" dirty="0"/>
              <a:t>.</a:t>
            </a:r>
            <a:endParaRPr lang="id-ID" sz="2400" dirty="0"/>
          </a:p>
          <a:p>
            <a:r>
              <a:rPr lang="id-ID" sz="2400" dirty="0"/>
              <a:t>Soekarno </a:t>
            </a:r>
            <a:r>
              <a:rPr lang="en-US" sz="2400" dirty="0" err="1" smtClean="0"/>
              <a:t>meny</a:t>
            </a:r>
            <a:r>
              <a:rPr lang="id-ID" sz="2400" dirty="0" smtClean="0"/>
              <a:t>erukan </a:t>
            </a:r>
            <a:r>
              <a:rPr lang="id-ID" sz="2400" dirty="0"/>
              <a:t>pembubaran partai-partai politik.</a:t>
            </a:r>
          </a:p>
          <a:p>
            <a:pPr marL="114300" indent="0">
              <a:buNone/>
            </a:pP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41520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id-ID" sz="2800" b="1" dirty="0"/>
              <a:t>Masa Orde Baru</a:t>
            </a:r>
          </a:p>
          <a:p>
            <a:pPr marL="514350" indent="-514350">
              <a:defRPr/>
            </a:pPr>
            <a:endParaRPr lang="en-US" sz="2400" dirty="0" smtClean="0"/>
          </a:p>
          <a:p>
            <a:pPr marL="514350" indent="-514350">
              <a:defRPr/>
            </a:pPr>
            <a:r>
              <a:rPr lang="id-ID" sz="2400" dirty="0" smtClean="0"/>
              <a:t>Penyederhanaan</a:t>
            </a:r>
            <a:r>
              <a:rPr lang="en-US" sz="2400" dirty="0" smtClean="0"/>
              <a:t> </a:t>
            </a:r>
            <a:r>
              <a:rPr lang="en-US" sz="2400" dirty="0"/>
              <a:t>pa</a:t>
            </a:r>
            <a:r>
              <a:rPr lang="id-ID" sz="2400" dirty="0"/>
              <a:t>rtai </a:t>
            </a:r>
            <a:r>
              <a:rPr lang="en-US" sz="2400" dirty="0"/>
              <a:t>p</a:t>
            </a:r>
            <a:r>
              <a:rPr lang="id-ID" sz="2400" dirty="0"/>
              <a:t>olitik warisan Orde Lama</a:t>
            </a:r>
            <a:r>
              <a:rPr lang="en-US" sz="2400" dirty="0"/>
              <a:t> </a:t>
            </a:r>
            <a:r>
              <a:rPr lang="id-ID" sz="2400" dirty="0"/>
              <a:t>melalui fusi</a:t>
            </a:r>
            <a:r>
              <a:rPr lang="en-US" sz="2400" dirty="0"/>
              <a:t>.</a:t>
            </a:r>
            <a:endParaRPr lang="id-ID" sz="2400" dirty="0"/>
          </a:p>
          <a:p>
            <a:pPr marL="514350" indent="-514350">
              <a:defRPr/>
            </a:pPr>
            <a:r>
              <a:rPr lang="id-ID" sz="2400" dirty="0"/>
              <a:t>Pembatasan jumlah partai politik (PPP &amp; PDI + Golkar)</a:t>
            </a:r>
            <a:r>
              <a:rPr lang="en-US" sz="2400" dirty="0"/>
              <a:t>.</a:t>
            </a:r>
            <a:endParaRPr lang="id-ID" sz="2400" dirty="0"/>
          </a:p>
          <a:p>
            <a:pPr marL="514350" indent="-514350">
              <a:defRPr/>
            </a:pPr>
            <a:r>
              <a:rPr lang="id-ID" sz="2400" dirty="0"/>
              <a:t>Deideologisasi dan</a:t>
            </a:r>
            <a:r>
              <a:rPr lang="en-US" sz="2400" dirty="0"/>
              <a:t> </a:t>
            </a:r>
            <a:r>
              <a:rPr lang="id-ID" sz="2400" dirty="0"/>
              <a:t>wajib asas tunggal Pancasila</a:t>
            </a:r>
            <a:r>
              <a:rPr lang="en-US" sz="2400" dirty="0"/>
              <a:t>.</a:t>
            </a:r>
          </a:p>
          <a:p>
            <a:pPr marL="514350" indent="-514350">
              <a:defRPr/>
            </a:pPr>
            <a:r>
              <a:rPr lang="en-US" sz="2400" dirty="0"/>
              <a:t>Floating mass (</a:t>
            </a:r>
            <a:r>
              <a:rPr lang="id-ID" sz="2400" dirty="0"/>
              <a:t>partai politik dilarang punya struktur pengurus di desa</a:t>
            </a:r>
            <a:r>
              <a:rPr lang="en-US" sz="2400" dirty="0" smtClean="0"/>
              <a:t>).</a:t>
            </a:r>
            <a:endParaRPr lang="en-US" sz="2400" dirty="0"/>
          </a:p>
          <a:p>
            <a:pPr marL="514350" indent="-514350">
              <a:defRPr/>
            </a:pPr>
            <a:r>
              <a:rPr lang="id-ID" sz="2400" dirty="0"/>
              <a:t>Pemerintah berwenang mengawasi &amp; membubarkan partai politik</a:t>
            </a:r>
            <a:r>
              <a:rPr lang="en-US" sz="2400" dirty="0"/>
              <a:t>.</a:t>
            </a:r>
            <a:endParaRPr lang="id-ID" sz="2400" dirty="0"/>
          </a:p>
          <a:p>
            <a:pPr marL="514350" indent="-514350">
              <a:defRPr/>
            </a:pPr>
            <a:r>
              <a:rPr lang="id-ID" sz="2400" dirty="0"/>
              <a:t>Partai Politik dikebiri dan dikooptasi.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404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 err="1" smtClean="0"/>
              <a:t>Partai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Politik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dan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Pemilihan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Umum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err="1" smtClean="0"/>
              <a:t>Pokok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Bahasan</a:t>
            </a:r>
            <a:r>
              <a:rPr lang="en-US" sz="3200" b="1" dirty="0" smtClean="0"/>
              <a:t>:</a:t>
            </a:r>
          </a:p>
          <a:p>
            <a:pPr lvl="0"/>
            <a:r>
              <a:rPr lang="en-US" sz="2400" dirty="0" err="1" smtClean="0"/>
              <a:t>Pengertian</a:t>
            </a:r>
            <a:r>
              <a:rPr lang="en-US" sz="2400" dirty="0" smtClean="0"/>
              <a:t> </a:t>
            </a:r>
            <a:r>
              <a:rPr lang="en-US" sz="2400" dirty="0" err="1" smtClean="0"/>
              <a:t>Partai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endParaRPr lang="en-US" sz="2400" dirty="0" smtClean="0"/>
          </a:p>
          <a:p>
            <a:pPr lvl="0"/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/>
              <a:t>Partai</a:t>
            </a:r>
            <a:r>
              <a:rPr lang="en-US" sz="2400" dirty="0"/>
              <a:t> </a:t>
            </a:r>
            <a:r>
              <a:rPr lang="en-US" sz="2400" dirty="0" err="1" smtClean="0"/>
              <a:t>Politik</a:t>
            </a:r>
            <a:endParaRPr lang="en-US" sz="2400" dirty="0" smtClean="0"/>
          </a:p>
          <a:p>
            <a:pPr lvl="0"/>
            <a:r>
              <a:rPr lang="en-US" sz="2400" dirty="0" err="1" smtClean="0"/>
              <a:t>Partai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Pilar</a:t>
            </a:r>
            <a:r>
              <a:rPr lang="en-US" sz="2400" dirty="0" smtClean="0"/>
              <a:t> </a:t>
            </a:r>
            <a:r>
              <a:rPr lang="en-US" sz="2400" dirty="0" err="1"/>
              <a:t>D</a:t>
            </a:r>
            <a:r>
              <a:rPr lang="en-US" sz="2400" dirty="0" err="1" smtClean="0"/>
              <a:t>emokrasi</a:t>
            </a:r>
            <a:endParaRPr lang="en-US" sz="2400" dirty="0"/>
          </a:p>
          <a:p>
            <a:pPr lvl="0"/>
            <a:r>
              <a:rPr lang="en-US" sz="2400" dirty="0" err="1"/>
              <a:t>Kedudukan</a:t>
            </a:r>
            <a:r>
              <a:rPr lang="en-US" sz="2400" dirty="0"/>
              <a:t> </a:t>
            </a:r>
            <a:r>
              <a:rPr lang="en-US" sz="2400" dirty="0" err="1"/>
              <a:t>Partai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smtClean="0"/>
              <a:t>HTN</a:t>
            </a:r>
          </a:p>
          <a:p>
            <a:pPr lvl="0"/>
            <a:r>
              <a:rPr lang="en-US" sz="2400" dirty="0" err="1" smtClean="0"/>
              <a:t>Sejarah</a:t>
            </a:r>
            <a:r>
              <a:rPr lang="en-US" sz="2400" dirty="0" smtClean="0"/>
              <a:t> </a:t>
            </a:r>
            <a:r>
              <a:rPr lang="en-US" sz="2400" dirty="0" err="1" smtClean="0"/>
              <a:t>Partai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di Indonesia</a:t>
            </a:r>
            <a:endParaRPr lang="en-US" sz="2400" dirty="0"/>
          </a:p>
          <a:p>
            <a:pPr lvl="0"/>
            <a:r>
              <a:rPr lang="en-US" sz="2400" dirty="0" err="1"/>
              <a:t>Pembubaran</a:t>
            </a:r>
            <a:r>
              <a:rPr lang="en-US" sz="2400" dirty="0"/>
              <a:t> </a:t>
            </a:r>
            <a:r>
              <a:rPr lang="en-US" sz="2400" dirty="0" err="1"/>
              <a:t>Partai</a:t>
            </a:r>
            <a:r>
              <a:rPr lang="en-US" sz="2400" dirty="0"/>
              <a:t> </a:t>
            </a:r>
            <a:r>
              <a:rPr lang="en-US" sz="2400" dirty="0" err="1" smtClean="0"/>
              <a:t>Politik</a:t>
            </a:r>
            <a:endParaRPr lang="en-US" sz="2400" dirty="0"/>
          </a:p>
          <a:p>
            <a:pPr lvl="0"/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Pemilu</a:t>
            </a:r>
            <a:endParaRPr lang="en-US" sz="2400" dirty="0"/>
          </a:p>
          <a:p>
            <a:pPr lvl="0"/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endParaRPr lang="en-US" sz="2400" dirty="0"/>
          </a:p>
          <a:p>
            <a:pPr lvl="0"/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 smtClean="0"/>
              <a:t>Pemilu</a:t>
            </a:r>
            <a:r>
              <a:rPr lang="en-US" sz="2400" dirty="0" smtClean="0"/>
              <a:t> </a:t>
            </a:r>
            <a:r>
              <a:rPr lang="en-US" sz="2400" dirty="0"/>
              <a:t>Indonesia</a:t>
            </a:r>
          </a:p>
          <a:p>
            <a:r>
              <a:rPr lang="en-US" sz="2400" dirty="0" err="1"/>
              <a:t>Sengketa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Pemilu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53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sz="2800" b="1" dirty="0"/>
              <a:t>Masa Era Reformasi</a:t>
            </a:r>
          </a:p>
          <a:p>
            <a:endParaRPr lang="en-US" sz="2400" dirty="0" smtClean="0"/>
          </a:p>
          <a:p>
            <a:r>
              <a:rPr lang="id-ID" sz="2400" dirty="0" smtClean="0"/>
              <a:t>Partai </a:t>
            </a:r>
            <a:r>
              <a:rPr lang="id-ID" sz="2400" dirty="0"/>
              <a:t>bebas berdiri.</a:t>
            </a:r>
          </a:p>
          <a:p>
            <a:r>
              <a:rPr lang="id-ID" sz="2400" dirty="0"/>
              <a:t>Multipartai bangkit kembali.</a:t>
            </a:r>
          </a:p>
          <a:p>
            <a:r>
              <a:rPr lang="id-ID" sz="2400" dirty="0"/>
              <a:t>Asas tunggal dihapuskan.</a:t>
            </a:r>
          </a:p>
          <a:p>
            <a:r>
              <a:rPr lang="id-ID" sz="2400" dirty="0"/>
              <a:t>Partai politik kompetitif.</a:t>
            </a:r>
          </a:p>
          <a:p>
            <a:r>
              <a:rPr lang="id-ID" sz="2400" dirty="0" smtClean="0"/>
              <a:t>Muncul</a:t>
            </a:r>
            <a:r>
              <a:rPr lang="en-US" sz="2400" dirty="0" smtClean="0"/>
              <a:t> </a:t>
            </a:r>
            <a:r>
              <a:rPr lang="en-US" sz="2400" dirty="0" err="1" smtClean="0"/>
              <a:t>fenomena</a:t>
            </a:r>
            <a:r>
              <a:rPr lang="id-ID" sz="2400" dirty="0" smtClean="0"/>
              <a:t> </a:t>
            </a:r>
            <a:r>
              <a:rPr lang="id-ID" sz="2400" dirty="0"/>
              <a:t>“partytocracy</a:t>
            </a:r>
            <a:r>
              <a:rPr lang="id-ID" sz="2400" dirty="0" smtClean="0"/>
              <a:t>”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dominasi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kekuasaan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oleh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partai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politik</a:t>
            </a:r>
            <a:r>
              <a:rPr lang="en-US" sz="2400" dirty="0">
                <a:sym typeface="Wingdings" pitchFamily="2" charset="2"/>
              </a:rPr>
              <a:t>.</a:t>
            </a:r>
            <a:endParaRPr lang="en-US" sz="2400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64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err="1" smtClean="0"/>
              <a:t>Pembubaran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Partai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Politik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Partai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bubar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sebab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 marL="114300" indent="0">
              <a:buNone/>
            </a:pPr>
            <a:r>
              <a:rPr lang="en-US" sz="2400" dirty="0" smtClean="0"/>
              <a:t>1. </a:t>
            </a:r>
            <a:r>
              <a:rPr lang="en-US" sz="2400" dirty="0" err="1" smtClean="0"/>
              <a:t>Membubarkan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endParaRPr lang="en-US" sz="2400" dirty="0" smtClean="0"/>
          </a:p>
          <a:p>
            <a:pPr marL="114300" indent="0"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Menggabungkan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partai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lain</a:t>
            </a:r>
          </a:p>
          <a:p>
            <a:pPr marL="114300" indent="0">
              <a:buNone/>
            </a:pPr>
            <a:r>
              <a:rPr lang="en-US" sz="2400" dirty="0" smtClean="0"/>
              <a:t>3. </a:t>
            </a:r>
            <a:r>
              <a:rPr lang="en-US" sz="2400" dirty="0" err="1" smtClean="0"/>
              <a:t>Dibubarkan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Mahkamah</a:t>
            </a:r>
            <a:r>
              <a:rPr lang="en-US" sz="2400" dirty="0" smtClean="0"/>
              <a:t> </a:t>
            </a:r>
            <a:r>
              <a:rPr lang="en-US" sz="2400" dirty="0" err="1" smtClean="0"/>
              <a:t>Konstitusi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Ketentuan</a:t>
            </a:r>
            <a:r>
              <a:rPr lang="en-US" sz="2400" dirty="0" smtClean="0"/>
              <a:t> UU No. 2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1999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Partai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wewenang</a:t>
            </a:r>
            <a:r>
              <a:rPr lang="en-US" sz="2400" dirty="0" smtClean="0"/>
              <a:t> </a:t>
            </a:r>
            <a:r>
              <a:rPr lang="en-US" sz="2400" dirty="0" err="1" smtClean="0"/>
              <a:t>pembubaran</a:t>
            </a:r>
            <a:r>
              <a:rPr lang="en-US" sz="2400" dirty="0" smtClean="0"/>
              <a:t> </a:t>
            </a:r>
            <a:r>
              <a:rPr lang="en-US" sz="2400" dirty="0" err="1" smtClean="0"/>
              <a:t>partai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/>
              <a:t>M</a:t>
            </a:r>
            <a:r>
              <a:rPr lang="en-US" sz="2400" dirty="0" err="1" smtClean="0"/>
              <a:t>ahkamah</a:t>
            </a:r>
            <a:r>
              <a:rPr lang="en-US" sz="2400" dirty="0" smtClean="0"/>
              <a:t> </a:t>
            </a:r>
            <a:r>
              <a:rPr lang="en-US" sz="2400" dirty="0" err="1" smtClean="0"/>
              <a:t>Agung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UUD 1945, </a:t>
            </a:r>
            <a:r>
              <a:rPr lang="en-US" sz="2400" dirty="0" err="1" smtClean="0"/>
              <a:t>Pasal</a:t>
            </a:r>
            <a:r>
              <a:rPr lang="en-US" sz="2400" dirty="0" smtClean="0"/>
              <a:t> 24C </a:t>
            </a:r>
            <a:r>
              <a:rPr lang="en-US" sz="2400" dirty="0" err="1" smtClean="0"/>
              <a:t>ayat</a:t>
            </a:r>
            <a:r>
              <a:rPr lang="en-US" sz="2400" dirty="0" smtClean="0"/>
              <a:t> (1) UUD 1945 </a:t>
            </a:r>
            <a:r>
              <a:rPr lang="en-US" sz="2400" dirty="0" err="1" smtClean="0"/>
              <a:t>mengalihkan</a:t>
            </a:r>
            <a:r>
              <a:rPr lang="en-US" sz="2400" dirty="0" smtClean="0"/>
              <a:t> </a:t>
            </a:r>
            <a:r>
              <a:rPr lang="en-US" sz="2400" dirty="0" err="1" smtClean="0"/>
              <a:t>wewenang</a:t>
            </a:r>
            <a:r>
              <a:rPr lang="en-US" sz="2400" dirty="0" smtClean="0"/>
              <a:t> </a:t>
            </a:r>
            <a:r>
              <a:rPr lang="en-US" sz="2400" dirty="0" err="1" smtClean="0"/>
              <a:t>pembubaran</a:t>
            </a:r>
            <a:r>
              <a:rPr lang="en-US" sz="2400" dirty="0" smtClean="0"/>
              <a:t> </a:t>
            </a:r>
            <a:r>
              <a:rPr lang="en-US" sz="2400" dirty="0" err="1" smtClean="0"/>
              <a:t>partai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Mahkamah</a:t>
            </a:r>
            <a:r>
              <a:rPr lang="en-US" sz="2400" dirty="0" smtClean="0"/>
              <a:t> </a:t>
            </a:r>
            <a:r>
              <a:rPr lang="en-US" sz="2400" dirty="0" err="1" smtClean="0"/>
              <a:t>Konstitusi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82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Yang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mengajukan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permohonan</a:t>
            </a:r>
            <a:r>
              <a:rPr lang="en-US" sz="2400" dirty="0" smtClean="0"/>
              <a:t> </a:t>
            </a:r>
            <a:r>
              <a:rPr lang="en-US" sz="2400" dirty="0" err="1" smtClean="0"/>
              <a:t>pembubaran</a:t>
            </a:r>
            <a:r>
              <a:rPr lang="en-US" sz="2400" dirty="0" smtClean="0"/>
              <a:t> </a:t>
            </a:r>
            <a:r>
              <a:rPr lang="en-US" sz="2400" dirty="0" err="1" smtClean="0"/>
              <a:t>partai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Mahkamah</a:t>
            </a:r>
            <a:r>
              <a:rPr lang="en-US" sz="2400" dirty="0" smtClean="0"/>
              <a:t> </a:t>
            </a:r>
            <a:r>
              <a:rPr lang="en-US" sz="2400" dirty="0" err="1" smtClean="0"/>
              <a:t>Konstitusi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(</a:t>
            </a:r>
            <a:r>
              <a:rPr lang="en-US" sz="2400" dirty="0" err="1" smtClean="0"/>
              <a:t>Pasal</a:t>
            </a:r>
            <a:r>
              <a:rPr lang="en-US" sz="2400" dirty="0" smtClean="0"/>
              <a:t> 68 UU No. 24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2003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MK).</a:t>
            </a:r>
          </a:p>
          <a:p>
            <a:r>
              <a:rPr lang="en-US" sz="2400" dirty="0" err="1" smtClean="0"/>
              <a:t>Alasan</a:t>
            </a:r>
            <a:r>
              <a:rPr lang="en-US" sz="2400" dirty="0" smtClean="0"/>
              <a:t> </a:t>
            </a:r>
            <a:r>
              <a:rPr lang="en-US" sz="2400" dirty="0" err="1" smtClean="0"/>
              <a:t>pembubaran</a:t>
            </a:r>
            <a:r>
              <a:rPr lang="en-US" sz="2400" dirty="0" smtClean="0"/>
              <a:t> </a:t>
            </a:r>
            <a:r>
              <a:rPr lang="en-US" sz="2400" dirty="0" err="1" smtClean="0"/>
              <a:t>partai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menyangkut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ideologi</a:t>
            </a:r>
            <a:r>
              <a:rPr lang="en-US" sz="2400" dirty="0" smtClean="0"/>
              <a:t>, </a:t>
            </a:r>
            <a:r>
              <a:rPr lang="en-US" sz="2400" dirty="0" err="1" smtClean="0"/>
              <a:t>asas</a:t>
            </a:r>
            <a:r>
              <a:rPr lang="en-US" sz="2400" dirty="0" smtClean="0"/>
              <a:t>, </a:t>
            </a:r>
            <a:r>
              <a:rPr lang="en-US" sz="2400" dirty="0" err="1" smtClean="0"/>
              <a:t>tujuan</a:t>
            </a:r>
            <a:r>
              <a:rPr lang="en-US" sz="2400" dirty="0" smtClean="0"/>
              <a:t>, program,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partai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 smtClean="0"/>
              <a:t>bertentangan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UUD 1945.</a:t>
            </a:r>
          </a:p>
          <a:p>
            <a:r>
              <a:rPr lang="en-US" sz="2400" dirty="0" smtClean="0"/>
              <a:t>MK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memutus</a:t>
            </a:r>
            <a:r>
              <a:rPr lang="en-US" sz="2400" dirty="0" smtClean="0"/>
              <a:t> </a:t>
            </a:r>
            <a:r>
              <a:rPr lang="en-US" sz="2400" dirty="0" err="1" smtClean="0"/>
              <a:t>permohonan</a:t>
            </a:r>
            <a:r>
              <a:rPr lang="en-US" sz="2400" dirty="0" smtClean="0"/>
              <a:t> </a:t>
            </a:r>
            <a:r>
              <a:rPr lang="en-US" sz="2400" dirty="0" err="1" smtClean="0"/>
              <a:t>pembubaran</a:t>
            </a:r>
            <a:r>
              <a:rPr lang="en-US" sz="2400" dirty="0" smtClean="0"/>
              <a:t> </a:t>
            </a:r>
            <a:r>
              <a:rPr lang="en-US" sz="2400" dirty="0" err="1" smtClean="0"/>
              <a:t>partai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jangka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lambat</a:t>
            </a:r>
            <a:r>
              <a:rPr lang="en-US" sz="2400" dirty="0" smtClean="0"/>
              <a:t> 60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sejak</a:t>
            </a:r>
            <a:r>
              <a:rPr lang="en-US" sz="2400" dirty="0" smtClean="0"/>
              <a:t> </a:t>
            </a:r>
            <a:r>
              <a:rPr lang="en-US" sz="2400" dirty="0" err="1" smtClean="0"/>
              <a:t>permohonan</a:t>
            </a:r>
            <a:r>
              <a:rPr lang="en-US" sz="2400" dirty="0" smtClean="0"/>
              <a:t> </a:t>
            </a:r>
            <a:r>
              <a:rPr lang="en-US" sz="2400" dirty="0" err="1" smtClean="0"/>
              <a:t>dicatat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registrasi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Partai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dibubarkan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putusan</a:t>
            </a:r>
            <a:r>
              <a:rPr lang="en-US" sz="2400" dirty="0" smtClean="0"/>
              <a:t> MK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membatalkan</a:t>
            </a:r>
            <a:r>
              <a:rPr lang="en-US" sz="2400" dirty="0" smtClean="0"/>
              <a:t> </a:t>
            </a:r>
            <a:r>
              <a:rPr lang="en-US" sz="2400" dirty="0" err="1" smtClean="0"/>
              <a:t>pendaftarannya</a:t>
            </a:r>
            <a:r>
              <a:rPr lang="en-US" sz="2400" dirty="0" smtClean="0"/>
              <a:t> (status </a:t>
            </a:r>
            <a:r>
              <a:rPr lang="en-US" sz="2400" dirty="0" err="1" smtClean="0"/>
              <a:t>badan</a:t>
            </a:r>
            <a:r>
              <a:rPr lang="en-US" sz="2400" dirty="0" smtClean="0"/>
              <a:t> </a:t>
            </a:r>
            <a:r>
              <a:rPr lang="en-US" sz="2400" dirty="0" err="1" smtClean="0"/>
              <a:t>hukumnya</a:t>
            </a:r>
            <a:r>
              <a:rPr lang="en-US" sz="2400" dirty="0" smtClean="0"/>
              <a:t>)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321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putusan</a:t>
            </a:r>
            <a:r>
              <a:rPr lang="en-US" sz="2400" dirty="0" smtClean="0"/>
              <a:t> MK, </a:t>
            </a:r>
            <a:r>
              <a:rPr lang="en-US" sz="2400" dirty="0" err="1" smtClean="0"/>
              <a:t>partai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bubar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 marL="114300" indent="0">
              <a:buNone/>
            </a:pPr>
            <a:r>
              <a:rPr lang="en-US" sz="2400" b="1" dirty="0" smtClean="0"/>
              <a:t>1. </a:t>
            </a:r>
            <a:r>
              <a:rPr lang="en-US" sz="2400" b="1" dirty="0" err="1" smtClean="0"/>
              <a:t>Ketentuan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Electoral </a:t>
            </a:r>
            <a:r>
              <a:rPr lang="en-US" sz="2400" b="1" i="1" dirty="0" err="1" smtClean="0"/>
              <a:t>Treshold</a:t>
            </a:r>
            <a:endParaRPr lang="en-US" sz="2400" b="1" i="1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i="1" dirty="0" err="1" smtClean="0"/>
              <a:t>Eelctoral</a:t>
            </a:r>
            <a:r>
              <a:rPr lang="en-US" i="1" dirty="0" smtClean="0"/>
              <a:t> </a:t>
            </a:r>
            <a:r>
              <a:rPr lang="en-US" i="1" dirty="0" err="1" smtClean="0"/>
              <a:t>treshold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minimal </a:t>
            </a:r>
            <a:r>
              <a:rPr lang="en-US" dirty="0" err="1" smtClean="0"/>
              <a:t>kursi</a:t>
            </a:r>
            <a:r>
              <a:rPr lang="en-US" dirty="0" smtClean="0"/>
              <a:t> di </a:t>
            </a:r>
            <a:r>
              <a:rPr lang="en-US" dirty="0" err="1" smtClean="0"/>
              <a:t>legislatif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b="1" dirty="0" smtClean="0"/>
              <a:t>2. </a:t>
            </a:r>
            <a:r>
              <a:rPr lang="en-US" sz="2400" b="1" dirty="0" err="1" smtClean="0"/>
              <a:t>Pembatalan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Keabsahan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Hukum</a:t>
            </a:r>
            <a:endParaRPr lang="en-US" sz="2400" b="1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eksistensinya</a:t>
            </a:r>
            <a:r>
              <a:rPr lang="en-US" dirty="0" smtClean="0"/>
              <a:t> (</a:t>
            </a:r>
            <a:r>
              <a:rPr lang="en-US" dirty="0" err="1" smtClean="0"/>
              <a:t>dibatalkan</a:t>
            </a:r>
            <a:r>
              <a:rPr lang="en-US" dirty="0" smtClean="0"/>
              <a:t> </a:t>
            </a:r>
            <a:r>
              <a:rPr lang="en-US" dirty="0" err="1" smtClean="0"/>
              <a:t>keabsahan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)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mulai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diatur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UU No. 31 </a:t>
            </a:r>
            <a:r>
              <a:rPr lang="en-US" dirty="0" err="1" smtClean="0">
                <a:sym typeface="Wingdings" pitchFamily="2" charset="2"/>
              </a:rPr>
              <a:t>Tahun</a:t>
            </a:r>
            <a:r>
              <a:rPr lang="en-US" dirty="0" smtClean="0">
                <a:sym typeface="Wingdings" pitchFamily="2" charset="2"/>
              </a:rPr>
              <a:t> 2002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Partai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Politik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1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err="1" smtClean="0"/>
              <a:t>Tujuan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Pemilihan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Umum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perwujudan</a:t>
            </a:r>
            <a:r>
              <a:rPr lang="en-US" sz="2400" dirty="0" smtClean="0"/>
              <a:t> </a:t>
            </a:r>
            <a:r>
              <a:rPr lang="en-US" sz="2400" dirty="0" err="1" smtClean="0"/>
              <a:t>paham</a:t>
            </a:r>
            <a:r>
              <a:rPr lang="en-US" sz="2400" dirty="0" smtClean="0"/>
              <a:t> </a:t>
            </a:r>
            <a:r>
              <a:rPr lang="en-US" sz="2400" dirty="0" err="1" smtClean="0"/>
              <a:t>kedaulatan</a:t>
            </a:r>
            <a:r>
              <a:rPr lang="en-US" sz="2400" dirty="0" smtClean="0"/>
              <a:t> </a:t>
            </a:r>
            <a:r>
              <a:rPr lang="en-US" sz="2400" dirty="0" err="1" smtClean="0"/>
              <a:t>rakyat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pemilik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pemegang</a:t>
            </a:r>
            <a:r>
              <a:rPr lang="en-US" sz="2400" dirty="0" smtClean="0"/>
              <a:t> </a:t>
            </a:r>
            <a:r>
              <a:rPr lang="en-US" sz="2400" dirty="0" err="1" smtClean="0"/>
              <a:t>kekuasaan</a:t>
            </a:r>
            <a:r>
              <a:rPr lang="en-US" sz="2400" dirty="0" smtClean="0"/>
              <a:t> </a:t>
            </a:r>
            <a:r>
              <a:rPr lang="en-US" sz="2400" dirty="0" err="1" smtClean="0"/>
              <a:t>tertinggi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sarana</a:t>
            </a:r>
            <a:r>
              <a:rPr lang="en-US" sz="2400" dirty="0" smtClean="0"/>
              <a:t> </a:t>
            </a:r>
            <a:r>
              <a:rPr lang="en-US" sz="2400" dirty="0" err="1" smtClean="0"/>
              <a:t>penyaluran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asasi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, </a:t>
            </a:r>
            <a:r>
              <a:rPr lang="en-US" sz="2400" dirty="0" err="1" smtClean="0"/>
              <a:t>terutama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(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untum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dipilih</a:t>
            </a:r>
            <a:r>
              <a:rPr lang="en-US" sz="2400" dirty="0" smtClean="0"/>
              <a:t>).</a:t>
            </a:r>
          </a:p>
          <a:p>
            <a:endParaRPr lang="en-US" sz="2400" dirty="0"/>
          </a:p>
          <a:p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demokrasi</a:t>
            </a:r>
            <a:r>
              <a:rPr lang="en-US" sz="2400" dirty="0" smtClean="0"/>
              <a:t> </a:t>
            </a:r>
            <a:r>
              <a:rPr lang="en-US" sz="2400" dirty="0" err="1" smtClean="0"/>
              <a:t>perwakilan</a:t>
            </a:r>
            <a:r>
              <a:rPr lang="en-US" sz="2400" dirty="0" smtClean="0"/>
              <a:t>  (</a:t>
            </a:r>
            <a:r>
              <a:rPr lang="en-US" sz="2400" i="1" dirty="0" smtClean="0"/>
              <a:t>representative democracy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demokrasi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(</a:t>
            </a:r>
            <a:r>
              <a:rPr lang="en-US" sz="2400" i="1" dirty="0" smtClean="0"/>
              <a:t>indirect democracy</a:t>
            </a:r>
            <a:r>
              <a:rPr lang="en-US" sz="2400" dirty="0" smtClean="0"/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358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penyelenggaraan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:</a:t>
            </a:r>
          </a:p>
          <a:p>
            <a:pPr marL="114300" indent="0">
              <a:buNone/>
            </a:pPr>
            <a:endParaRPr lang="en-US" sz="2400" dirty="0" smtClean="0"/>
          </a:p>
          <a:p>
            <a:pPr marL="571500" indent="-457200">
              <a:buAutoNum type="arabicPeriod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memfasilitasi</a:t>
            </a:r>
            <a:r>
              <a:rPr lang="en-US" sz="2400" dirty="0" smtClean="0"/>
              <a:t> </a:t>
            </a:r>
            <a:r>
              <a:rPr lang="en-US" sz="2400" dirty="0" err="1" smtClean="0"/>
              <a:t>berlangsungnya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/>
              <a:t>damai</a:t>
            </a:r>
            <a:r>
              <a:rPr lang="en-US" sz="2400" dirty="0" smtClean="0"/>
              <a:t> </a:t>
            </a:r>
            <a:r>
              <a:rPr lang="en-US" sz="2400" dirty="0" err="1" smtClean="0"/>
              <a:t>suksesi</a:t>
            </a:r>
            <a:r>
              <a:rPr lang="en-US" sz="2400" dirty="0" smtClean="0"/>
              <a:t> </a:t>
            </a:r>
            <a:r>
              <a:rPr lang="en-US" sz="2400" dirty="0" err="1" smtClean="0"/>
              <a:t>kekuasaan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dipilih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periodik</a:t>
            </a:r>
            <a:r>
              <a:rPr lang="en-US" sz="2400" dirty="0" smtClean="0"/>
              <a:t>. </a:t>
            </a:r>
          </a:p>
          <a:p>
            <a:pPr marL="571500" indent="-457200">
              <a:buAutoNum type="arabicPeriod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memfasilitasi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terjadinya</a:t>
            </a:r>
            <a:r>
              <a:rPr lang="en-US" sz="2400" dirty="0" smtClean="0"/>
              <a:t> </a:t>
            </a:r>
            <a:r>
              <a:rPr lang="en-US" sz="2400" dirty="0" err="1" smtClean="0"/>
              <a:t>sirkulasi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rotasi</a:t>
            </a:r>
            <a:r>
              <a:rPr lang="en-US" sz="2400" dirty="0" smtClean="0"/>
              <a:t> </a:t>
            </a:r>
            <a:r>
              <a:rPr lang="en-US" sz="2400" dirty="0" err="1" smtClean="0"/>
              <a:t>pejabat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mewakili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mewujudkan</a:t>
            </a:r>
            <a:r>
              <a:rPr lang="en-US" sz="2400" dirty="0" smtClean="0"/>
              <a:t> </a:t>
            </a:r>
            <a:r>
              <a:rPr lang="en-US" sz="2400" dirty="0" err="1" smtClean="0"/>
              <a:t>aspirasi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.</a:t>
            </a:r>
          </a:p>
          <a:p>
            <a:pPr marL="571500" indent="-457200">
              <a:buAutoNum type="arabicPeriod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legitimasi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rakyat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</a:t>
            </a:r>
            <a:r>
              <a:rPr lang="en-US" sz="2400" dirty="0" smtClean="0"/>
              <a:t>.</a:t>
            </a:r>
          </a:p>
          <a:p>
            <a:pPr marL="571500" indent="-457200">
              <a:buAutoNum type="arabicPeriod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menjunjung</a:t>
            </a:r>
            <a:r>
              <a:rPr lang="en-US" sz="2400" dirty="0" smtClean="0"/>
              <a:t> </a:t>
            </a:r>
            <a:r>
              <a:rPr lang="en-US" sz="2400" dirty="0" err="1" smtClean="0"/>
              <a:t>tegaknya</a:t>
            </a:r>
            <a:r>
              <a:rPr lang="en-US" sz="2400" dirty="0" smtClean="0"/>
              <a:t> </a:t>
            </a: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kedaulatan</a:t>
            </a:r>
            <a:r>
              <a:rPr lang="en-US" sz="2400" dirty="0" smtClean="0"/>
              <a:t> </a:t>
            </a:r>
            <a:r>
              <a:rPr lang="en-US" sz="2400" dirty="0" err="1" smtClean="0"/>
              <a:t>rakyat</a:t>
            </a:r>
            <a:r>
              <a:rPr lang="en-US" sz="2400" dirty="0" smtClean="0"/>
              <a:t>.</a:t>
            </a:r>
          </a:p>
          <a:p>
            <a:pPr marL="571500" indent="-457200">
              <a:buAutoNum type="arabicPeriod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asasi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493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demokrasi</a:t>
            </a:r>
            <a:r>
              <a:rPr lang="en-US" sz="2400" dirty="0" smtClean="0"/>
              <a:t> modern, </a:t>
            </a:r>
            <a:r>
              <a:rPr lang="en-US" sz="2400" dirty="0" err="1" smtClean="0"/>
              <a:t>penyelenggaraan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barometer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praktik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demokrasi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err="1" smtClean="0"/>
              <a:t>Praktik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mensyaratkan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penyelenggaraan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, </a:t>
            </a:r>
            <a:r>
              <a:rPr lang="en-US" sz="2400" dirty="0" err="1" smtClean="0"/>
              <a:t>kompetitif</a:t>
            </a:r>
            <a:r>
              <a:rPr lang="en-US" sz="2400" dirty="0" smtClean="0"/>
              <a:t>, </a:t>
            </a:r>
            <a:r>
              <a:rPr lang="en-US" sz="2400" dirty="0" err="1" smtClean="0"/>
              <a:t>jujur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adil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diselenggarakan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,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kompetitif</a:t>
            </a:r>
            <a:r>
              <a:rPr lang="en-US" sz="2400" dirty="0" smtClean="0"/>
              <a:t>,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jujur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adil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praktik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demokrasinya</a:t>
            </a:r>
            <a:r>
              <a:rPr lang="en-US" sz="2400" dirty="0" smtClean="0"/>
              <a:t> </a:t>
            </a:r>
            <a:r>
              <a:rPr lang="en-US" sz="2400" dirty="0" err="1" smtClean="0"/>
              <a:t>rendah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buruk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44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err="1" smtClean="0"/>
              <a:t>Sistem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Pemilihan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Umum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848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Muhamad</a:t>
            </a:r>
            <a:r>
              <a:rPr lang="en-US" dirty="0" smtClean="0"/>
              <a:t> </a:t>
            </a:r>
            <a:r>
              <a:rPr lang="en-US" dirty="0" err="1" smtClean="0"/>
              <a:t>Kusnardi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harmaily</a:t>
            </a:r>
            <a:r>
              <a:rPr lang="en-US" dirty="0" smtClean="0"/>
              <a:t> Ibrahim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Pemilihan</a:t>
            </a:r>
            <a:r>
              <a:rPr lang="en-US" b="1" dirty="0" smtClean="0"/>
              <a:t> </a:t>
            </a:r>
            <a:r>
              <a:rPr lang="en-US" b="1" dirty="0" err="1" smtClean="0"/>
              <a:t>mekanis</a:t>
            </a:r>
            <a:endParaRPr lang="en-US" b="1" dirty="0" smtClean="0"/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Rakyat </a:t>
            </a:r>
            <a:r>
              <a:rPr lang="en-US" dirty="0" err="1" smtClean="0">
                <a:sym typeface="Wingdings" pitchFamily="2" charset="2"/>
              </a:rPr>
              <a:t>diposisikan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individu-individu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sama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yaitu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mereka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masing-masing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dirty="0" err="1" smtClean="0">
                <a:sym typeface="Wingdings" pitchFamily="2" charset="2"/>
              </a:rPr>
              <a:t>sama-sama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memiliki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setiap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pemilihan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umum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Pemilihan</a:t>
            </a:r>
            <a:r>
              <a:rPr lang="en-US" b="1" dirty="0" smtClean="0"/>
              <a:t> </a:t>
            </a:r>
            <a:r>
              <a:rPr lang="en-US" b="1" dirty="0" err="1" smtClean="0"/>
              <a:t>organis</a:t>
            </a:r>
            <a:endParaRPr lang="en-US" b="1" dirty="0" smtClean="0"/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Rakyat </a:t>
            </a:r>
            <a:r>
              <a:rPr lang="en-US" dirty="0" err="1" smtClean="0">
                <a:sym typeface="Wingdings" pitchFamily="2" charset="2"/>
              </a:rPr>
              <a:t>dipandang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sejumlah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individu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hidup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bersama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macam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persekutuan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hidup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kolektif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berdasarkan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kesamaan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tertentu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Masyarakat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dianggap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organisme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terdiri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organ-organ yang </a:t>
            </a:r>
            <a:r>
              <a:rPr lang="en-US" dirty="0" err="1" smtClean="0">
                <a:sym typeface="Wingdings" pitchFamily="2" charset="2"/>
              </a:rPr>
              <a:t>punya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kedudukan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fungsi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tertentu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totalitas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organisme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Pilihan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individu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pemilihan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umum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didasarkan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persekutuan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hidup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tersebut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biasanya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melali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pengangkatan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706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848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dibedakan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:</a:t>
            </a:r>
          </a:p>
          <a:p>
            <a:pPr marL="114300" indent="0">
              <a:buNone/>
            </a:pPr>
            <a:endParaRPr lang="en-US" sz="2400" dirty="0" smtClean="0"/>
          </a:p>
          <a:p>
            <a:pPr marL="114300" indent="0">
              <a:buNone/>
            </a:pPr>
            <a:r>
              <a:rPr lang="en-US" sz="2400" b="1" dirty="0" smtClean="0"/>
              <a:t>1. </a:t>
            </a:r>
            <a:r>
              <a:rPr lang="en-US" sz="2400" b="1" dirty="0" err="1" smtClean="0"/>
              <a:t>Sistem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distrik</a:t>
            </a:r>
            <a:endParaRPr lang="en-US" sz="2400" b="1" dirty="0" smtClean="0"/>
          </a:p>
          <a:p>
            <a:pPr marL="114300" indent="0">
              <a:buNone/>
            </a:pPr>
            <a:endParaRPr lang="en-US" sz="2400" dirty="0" smtClean="0"/>
          </a:p>
          <a:p>
            <a:pPr>
              <a:buFont typeface="Wingdings"/>
              <a:buChar char="à"/>
            </a:pPr>
            <a:r>
              <a:rPr lang="en-US" sz="2400" dirty="0" smtClean="0">
                <a:sym typeface="Wingdings" pitchFamily="2" charset="2"/>
              </a:rPr>
              <a:t>Wilayah </a:t>
            </a:r>
            <a:r>
              <a:rPr lang="en-US" sz="2400" dirty="0" err="1" smtClean="0">
                <a:sym typeface="Wingdings" pitchFamily="2" charset="2"/>
              </a:rPr>
              <a:t>negara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dibagi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dalam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distrik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pemilihan</a:t>
            </a:r>
            <a:r>
              <a:rPr lang="en-US" sz="2400" dirty="0" smtClean="0">
                <a:sym typeface="Wingdings" pitchFamily="2" charset="2"/>
              </a:rPr>
              <a:t> yang </a:t>
            </a:r>
            <a:r>
              <a:rPr lang="en-US" sz="2400" dirty="0" err="1" smtClean="0">
                <a:sym typeface="Wingdings" pitchFamily="2" charset="2"/>
              </a:rPr>
              <a:t>jumlahnya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sama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dengan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jumlah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anggota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lembaga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perwakilan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rakyat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>
              <a:buFont typeface="Wingdings"/>
              <a:buChar char="à"/>
            </a:pPr>
            <a:r>
              <a:rPr lang="en-US" sz="2400" dirty="0" err="1" smtClean="0">
                <a:sym typeface="Wingdings" pitchFamily="2" charset="2"/>
              </a:rPr>
              <a:t>Satu</a:t>
            </a:r>
            <a:r>
              <a:rPr lang="en-US" sz="2400" dirty="0" smtClean="0">
                <a:sym typeface="Wingdings" pitchFamily="2" charset="2"/>
              </a:rPr>
              <a:t> orang </a:t>
            </a:r>
            <a:r>
              <a:rPr lang="en-US" sz="2400" dirty="0" err="1" smtClean="0">
                <a:sym typeface="Wingdings" pitchFamily="2" charset="2"/>
              </a:rPr>
              <a:t>wakil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rakyat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hanya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untuk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satu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distrik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pemilihan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berdasarkan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suara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mayoritas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i="1" dirty="0" smtClean="0">
                <a:sym typeface="Wingdings" pitchFamily="2" charset="2"/>
              </a:rPr>
              <a:t>winner takes all</a:t>
            </a:r>
            <a:r>
              <a:rPr lang="en-US" sz="2400" dirty="0" smtClean="0">
                <a:sym typeface="Wingdings" pitchFamily="2" charset="2"/>
              </a:rPr>
              <a:t>).</a:t>
            </a:r>
          </a:p>
          <a:p>
            <a:pPr>
              <a:buFont typeface="Wingdings"/>
              <a:buChar char="à"/>
            </a:pP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Suara</a:t>
            </a:r>
            <a:r>
              <a:rPr lang="en-US" sz="2400" dirty="0" smtClean="0">
                <a:sym typeface="Wingdings" pitchFamily="2" charset="2"/>
              </a:rPr>
              <a:t> yang </a:t>
            </a:r>
            <a:r>
              <a:rPr lang="en-US" sz="2400" dirty="0" err="1" smtClean="0">
                <a:sym typeface="Wingdings" pitchFamily="2" charset="2"/>
              </a:rPr>
              <a:t>kalah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dianggap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hangus</a:t>
            </a:r>
            <a:r>
              <a:rPr lang="en-US" sz="2400" dirty="0" smtClean="0">
                <a:sym typeface="Wingdings" pitchFamily="2" charset="2"/>
              </a:rPr>
              <a:t>/</a:t>
            </a:r>
            <a:r>
              <a:rPr lang="en-US" sz="2400" dirty="0" err="1" smtClean="0">
                <a:sym typeface="Wingdings" pitchFamily="2" charset="2"/>
              </a:rPr>
              <a:t>hilang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>
              <a:buFont typeface="Wingdings"/>
              <a:buChar char="à"/>
            </a:pPr>
            <a:r>
              <a:rPr lang="en-US" sz="2400" dirty="0" err="1" smtClean="0">
                <a:sym typeface="Wingdings" pitchFamily="2" charset="2"/>
              </a:rPr>
              <a:t>Kandidat</a:t>
            </a:r>
            <a:r>
              <a:rPr lang="en-US" sz="2400" dirty="0" smtClean="0">
                <a:sym typeface="Wingdings" pitchFamily="2" charset="2"/>
              </a:rPr>
              <a:t> yang </a:t>
            </a:r>
            <a:r>
              <a:rPr lang="en-US" sz="2400" dirty="0" err="1" smtClean="0">
                <a:sym typeface="Wingdings" pitchFamily="2" charset="2"/>
              </a:rPr>
              <a:t>terpilih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biasanya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adalah</a:t>
            </a:r>
            <a:r>
              <a:rPr lang="en-US" sz="2400" dirty="0" smtClean="0">
                <a:sym typeface="Wingdings" pitchFamily="2" charset="2"/>
              </a:rPr>
              <a:t> yang paling </a:t>
            </a:r>
            <a:r>
              <a:rPr lang="en-US" sz="2400" dirty="0" err="1" smtClean="0">
                <a:sym typeface="Wingdings" pitchFamily="2" charset="2"/>
              </a:rPr>
              <a:t>dikenal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didukung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oleh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pemilih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>
              <a:buFont typeface="Wingdings"/>
              <a:buChar char="à"/>
            </a:pPr>
            <a:r>
              <a:rPr lang="en-US" sz="2400" dirty="0" err="1" smtClean="0">
                <a:sym typeface="Wingdings" pitchFamily="2" charset="2"/>
              </a:rPr>
              <a:t>Dapat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mendorong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penyederhanaan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jumlah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partai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politik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secara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alamiah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karena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partai</a:t>
            </a:r>
            <a:r>
              <a:rPr lang="en-US" sz="2400" dirty="0" smtClean="0">
                <a:sym typeface="Wingdings" pitchFamily="2" charset="2"/>
              </a:rPr>
              <a:t> yang </a:t>
            </a:r>
            <a:r>
              <a:rPr lang="en-US" sz="2400" dirty="0" err="1" smtClean="0">
                <a:sym typeface="Wingdings" pitchFamily="2" charset="2"/>
              </a:rPr>
              <a:t>kalah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cenderung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memilih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bergabung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dengan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partai</a:t>
            </a:r>
            <a:r>
              <a:rPr lang="en-US" sz="2400" dirty="0" smtClean="0">
                <a:sym typeface="Wingdings" pitchFamily="2" charset="2"/>
              </a:rPr>
              <a:t> yang </a:t>
            </a:r>
            <a:r>
              <a:rPr lang="en-US" sz="2400" dirty="0" err="1" smtClean="0">
                <a:sym typeface="Wingdings" pitchFamily="2" charset="2"/>
              </a:rPr>
              <a:t>menang</a:t>
            </a:r>
            <a:r>
              <a:rPr lang="en-US" sz="2400" dirty="0" smtClean="0">
                <a:sym typeface="Wingdings" pitchFamily="2" charset="2"/>
              </a:rPr>
              <a:t>.</a:t>
            </a:r>
            <a:endParaRPr lang="en-US" sz="2400" dirty="0" smtClean="0"/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8777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077200" cy="510540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sz="2400" b="1" dirty="0"/>
              <a:t>2. </a:t>
            </a:r>
            <a:r>
              <a:rPr lang="en-US" sz="2400" b="1" dirty="0" err="1"/>
              <a:t>Sistem</a:t>
            </a:r>
            <a:r>
              <a:rPr lang="en-US" sz="2400" b="1" dirty="0"/>
              <a:t> </a:t>
            </a:r>
            <a:r>
              <a:rPr lang="en-US" sz="2400" b="1" dirty="0" err="1" smtClean="0"/>
              <a:t>Proporsional</a:t>
            </a:r>
            <a:endParaRPr lang="en-US" sz="2400" b="1" dirty="0" smtClean="0"/>
          </a:p>
          <a:p>
            <a:pPr marL="114300" indent="0">
              <a:buNone/>
            </a:pPr>
            <a:endParaRPr lang="en-US" sz="2400" dirty="0" smtClean="0"/>
          </a:p>
          <a:p>
            <a:pPr>
              <a:buFont typeface="Wingdings"/>
              <a:buChar char="à"/>
            </a:pPr>
            <a:r>
              <a:rPr lang="en-US" sz="2400" dirty="0" err="1" smtClean="0">
                <a:sym typeface="Wingdings" pitchFamily="2" charset="2"/>
              </a:rPr>
              <a:t>Dalam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satu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distrik</a:t>
            </a:r>
            <a:r>
              <a:rPr lang="en-US" sz="2400" dirty="0" smtClean="0">
                <a:sym typeface="Wingdings" pitchFamily="2" charset="2"/>
              </a:rPr>
              <a:t>/</a:t>
            </a:r>
            <a:r>
              <a:rPr lang="en-US" sz="2400" dirty="0" err="1" smtClean="0">
                <a:sym typeface="Wingdings" pitchFamily="2" charset="2"/>
              </a:rPr>
              <a:t>daerah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pemilihan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terdapat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beberapa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wakil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>
              <a:buFont typeface="Wingdings"/>
              <a:buChar char="à"/>
            </a:pPr>
            <a:r>
              <a:rPr lang="en-US" sz="2400" dirty="0" err="1" smtClean="0">
                <a:sym typeface="Wingdings" pitchFamily="2" charset="2"/>
              </a:rPr>
              <a:t>Jumlah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perolehan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kursi</a:t>
            </a:r>
            <a:r>
              <a:rPr lang="en-US" sz="2400" dirty="0" smtClean="0">
                <a:sym typeface="Wingdings" pitchFamily="2" charset="2"/>
              </a:rPr>
              <a:t> di </a:t>
            </a:r>
            <a:r>
              <a:rPr lang="en-US" sz="2400" dirty="0" err="1" smtClean="0">
                <a:sym typeface="Wingdings" pitchFamily="2" charset="2"/>
              </a:rPr>
              <a:t>lembaga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perwakilan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rakyat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dibagikan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kepada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setiap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partai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politik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sesuai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dengan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jumlah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perolehan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suara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>
              <a:buFont typeface="Wingdings"/>
              <a:buChar char="à"/>
            </a:pPr>
            <a:r>
              <a:rPr lang="en-US" sz="2400" dirty="0" err="1" smtClean="0">
                <a:sym typeface="Wingdings" pitchFamily="2" charset="2"/>
              </a:rPr>
              <a:t>Harga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sebuah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kursi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ditentukan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berdasarkan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pembagian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jumlah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pemilih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dibagi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dengan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jumlah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kursi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lembaga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perwakilan</a:t>
            </a:r>
            <a:r>
              <a:rPr lang="en-US" sz="2400" dirty="0" smtClean="0">
                <a:sym typeface="Wingdings" pitchFamily="2" charset="2"/>
              </a:rPr>
              <a:t> yang </a:t>
            </a:r>
            <a:r>
              <a:rPr lang="en-US" sz="2400" dirty="0" err="1" smtClean="0">
                <a:sym typeface="Wingdings" pitchFamily="2" charset="2"/>
              </a:rPr>
              <a:t>disediakan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dirty="0" err="1" smtClean="0">
                <a:sym typeface="Wingdings" pitchFamily="2" charset="2"/>
              </a:rPr>
              <a:t>Bilangan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Pembagi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Pemilih</a:t>
            </a:r>
            <a:r>
              <a:rPr lang="en-US" sz="2400" dirty="0" smtClean="0">
                <a:sym typeface="Wingdings" pitchFamily="2" charset="2"/>
              </a:rPr>
              <a:t>).</a:t>
            </a:r>
          </a:p>
          <a:p>
            <a:pPr>
              <a:buFont typeface="Wingdings"/>
              <a:buChar char="à"/>
            </a:pPr>
            <a:r>
              <a:rPr lang="en-US" sz="2400" dirty="0" err="1" smtClean="0">
                <a:sym typeface="Wingdings" pitchFamily="2" charset="2"/>
              </a:rPr>
              <a:t>Suara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pemilih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hangus</a:t>
            </a:r>
            <a:r>
              <a:rPr lang="en-US" sz="2400" dirty="0" smtClean="0">
                <a:sym typeface="Wingdings" pitchFamily="2" charset="2"/>
              </a:rPr>
              <a:t>/</a:t>
            </a:r>
            <a:r>
              <a:rPr lang="en-US" sz="2400" dirty="0" err="1" smtClean="0">
                <a:sym typeface="Wingdings" pitchFamily="2" charset="2"/>
              </a:rPr>
              <a:t>hilang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karena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kelebihan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suara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dari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satu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kandidat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dapat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digabungkan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kandidat</a:t>
            </a:r>
            <a:r>
              <a:rPr lang="en-US" sz="2400" dirty="0" smtClean="0">
                <a:sym typeface="Wingdings" pitchFamily="2" charset="2"/>
              </a:rPr>
              <a:t> lain </a:t>
            </a:r>
            <a:r>
              <a:rPr lang="en-US" sz="2400" dirty="0" err="1" smtClean="0">
                <a:sym typeface="Wingdings" pitchFamily="2" charset="2"/>
              </a:rPr>
              <a:t>pada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urutan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berikutnya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>
              <a:buFont typeface="Wingdings"/>
              <a:buChar char="à"/>
            </a:pPr>
            <a:r>
              <a:rPr lang="en-US" sz="2400" dirty="0" err="1" smtClean="0">
                <a:sym typeface="Wingdings" pitchFamily="2" charset="2"/>
              </a:rPr>
              <a:t>Pemilih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dapat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memilih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tanda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gambar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partai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politik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saja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atau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memilih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kandidat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saja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>
              <a:buFont typeface="Wingdings"/>
              <a:buChar char="à"/>
            </a:pPr>
            <a:r>
              <a:rPr lang="en-US" sz="2400" dirty="0" err="1" smtClean="0">
                <a:sym typeface="Wingdings" pitchFamily="2" charset="2"/>
              </a:rPr>
              <a:t>Teknis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penghitungan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suara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menjadi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agak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berbelit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>
              <a:buFont typeface="Wingdings"/>
              <a:buChar char="à"/>
            </a:pPr>
            <a:r>
              <a:rPr lang="en-US" sz="2400" dirty="0" err="1" smtClean="0">
                <a:sym typeface="Wingdings" pitchFamily="2" charset="2"/>
              </a:rPr>
              <a:t>Penyederhaan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partai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politik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secara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alamiah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agak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sulit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dilakukan</a:t>
            </a:r>
            <a:r>
              <a:rPr lang="en-US" sz="2400" dirty="0" smtClean="0">
                <a:sym typeface="Wingdings" pitchFamily="2" charset="2"/>
              </a:rPr>
              <a:t>. </a:t>
            </a:r>
          </a:p>
          <a:p>
            <a:pPr marL="114300" indent="0">
              <a:buNone/>
            </a:pPr>
            <a:endParaRPr lang="en-US" sz="2400" dirty="0" smtClean="0">
              <a:sym typeface="Wingdings" pitchFamily="2" charset="2"/>
            </a:endParaRP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791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err="1" smtClean="0"/>
              <a:t>Pengertian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Partai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Politik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</a:t>
            </a:r>
            <a:r>
              <a:rPr lang="id-ID" sz="2400" dirty="0" smtClean="0"/>
              <a:t>da </a:t>
            </a:r>
            <a:r>
              <a:rPr lang="id-ID" sz="2400" dirty="0"/>
              <a:t>banyak definisi partai politik dalam literatur ilmu politik.</a:t>
            </a:r>
          </a:p>
          <a:p>
            <a:pPr>
              <a:buNone/>
            </a:pPr>
            <a:endParaRPr lang="id-ID" sz="2400" dirty="0"/>
          </a:p>
          <a:p>
            <a:r>
              <a:rPr lang="en-US" sz="2400" dirty="0"/>
              <a:t>P</a:t>
            </a:r>
            <a:r>
              <a:rPr lang="id-ID" sz="2400" dirty="0"/>
              <a:t>ada </a:t>
            </a:r>
            <a:r>
              <a:rPr lang="id-ID" sz="2400" dirty="0" smtClean="0"/>
              <a:t>prinsipnya</a:t>
            </a:r>
            <a:r>
              <a:rPr lang="en-US" sz="2400" dirty="0" smtClean="0"/>
              <a:t>, </a:t>
            </a:r>
            <a:r>
              <a:rPr lang="id-ID" sz="2400" dirty="0" smtClean="0"/>
              <a:t>definisi</a:t>
            </a:r>
            <a:r>
              <a:rPr lang="en-US" sz="2400" dirty="0" smtClean="0"/>
              <a:t>-</a:t>
            </a:r>
            <a:r>
              <a:rPr lang="en-US" sz="2400" dirty="0" err="1" smtClean="0"/>
              <a:t>definisi</a:t>
            </a:r>
            <a:r>
              <a:rPr lang="id-ID" sz="2400" dirty="0" smtClean="0"/>
              <a:t> </a:t>
            </a:r>
            <a:r>
              <a:rPr lang="id-ID" sz="2400" dirty="0"/>
              <a:t>itu memuat rumusan yang relatif sama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endParaRPr lang="en-US" sz="2400" dirty="0"/>
          </a:p>
          <a:p>
            <a:r>
              <a:rPr lang="id-ID" sz="2400" dirty="0"/>
              <a:t>Andrew Heywood dalam buku </a:t>
            </a:r>
            <a:r>
              <a:rPr lang="id-ID" sz="2400" i="1" dirty="0"/>
              <a:t>Politics</a:t>
            </a:r>
            <a:r>
              <a:rPr lang="en-US" sz="2400" i="1" dirty="0"/>
              <a:t> </a:t>
            </a:r>
            <a:r>
              <a:rPr lang="id-ID" sz="2400" dirty="0"/>
              <a:t>(1997: 230)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pPr>
              <a:buNone/>
            </a:pPr>
            <a:r>
              <a:rPr lang="en-US" sz="2400" dirty="0"/>
              <a:t>	</a:t>
            </a:r>
            <a:r>
              <a:rPr lang="id-ID" sz="2400" dirty="0"/>
              <a:t>“</a:t>
            </a:r>
            <a:r>
              <a:rPr lang="id-ID" sz="2400" i="1" dirty="0"/>
              <a:t>a political party is a </a:t>
            </a:r>
            <a:r>
              <a:rPr lang="id-ID" sz="2400" b="1" i="1" dirty="0"/>
              <a:t>group of people</a:t>
            </a:r>
            <a:r>
              <a:rPr lang="id-ID" sz="2400" i="1" dirty="0"/>
              <a:t> that is organised</a:t>
            </a:r>
            <a:r>
              <a:rPr lang="en-US" sz="2400" i="1" dirty="0"/>
              <a:t> </a:t>
            </a:r>
            <a:r>
              <a:rPr lang="id-ID" sz="2400" i="1" dirty="0"/>
              <a:t>for the purpose of </a:t>
            </a:r>
            <a:r>
              <a:rPr lang="id-ID" sz="2400" b="1" i="1" dirty="0"/>
              <a:t>winning government power</a:t>
            </a:r>
            <a:r>
              <a:rPr lang="id-ID" sz="2400" i="1" dirty="0"/>
              <a:t>, by </a:t>
            </a:r>
            <a:r>
              <a:rPr lang="id-ID" sz="2400" b="1" i="1" dirty="0"/>
              <a:t>electoral</a:t>
            </a:r>
            <a:r>
              <a:rPr lang="id-ID" sz="2400" i="1" dirty="0"/>
              <a:t> or other means</a:t>
            </a:r>
            <a:r>
              <a:rPr lang="en-US" sz="2400" i="1" dirty="0"/>
              <a:t>.</a:t>
            </a:r>
            <a:r>
              <a:rPr lang="id-ID" sz="2400" dirty="0"/>
              <a:t>”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6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077200" cy="50292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400" b="1" dirty="0"/>
              <a:t>3. </a:t>
            </a:r>
            <a:r>
              <a:rPr lang="en-US" sz="2400" b="1" dirty="0" err="1"/>
              <a:t>Sistem</a:t>
            </a:r>
            <a:r>
              <a:rPr lang="en-US" sz="2400" b="1" dirty="0"/>
              <a:t> </a:t>
            </a:r>
            <a:r>
              <a:rPr lang="en-US" sz="2400" b="1" dirty="0" err="1"/>
              <a:t>campuran</a:t>
            </a:r>
            <a:endParaRPr lang="en-US" sz="2400" b="1" dirty="0"/>
          </a:p>
          <a:p>
            <a:pPr marL="114300" indent="0">
              <a:buNone/>
            </a:pPr>
            <a:endParaRPr lang="en-US" sz="2400" dirty="0" smtClean="0"/>
          </a:p>
          <a:p>
            <a:pPr>
              <a:buFont typeface="Wingdings"/>
              <a:buChar char="à"/>
            </a:pP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ada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sistem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pemilihan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umum</a:t>
            </a:r>
            <a:r>
              <a:rPr lang="en-US" sz="2400" dirty="0" smtClean="0">
                <a:sym typeface="Wingdings" pitchFamily="2" charset="2"/>
              </a:rPr>
              <a:t> yang </a:t>
            </a:r>
            <a:r>
              <a:rPr lang="en-US" sz="2400" dirty="0" err="1" smtClean="0">
                <a:sym typeface="Wingdings" pitchFamily="2" charset="2"/>
              </a:rPr>
              <a:t>bisa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disebut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sebagai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sistem</a:t>
            </a:r>
            <a:r>
              <a:rPr lang="en-US" sz="2400" dirty="0" smtClean="0">
                <a:sym typeface="Wingdings" pitchFamily="2" charset="2"/>
              </a:rPr>
              <a:t> yang </a:t>
            </a:r>
            <a:r>
              <a:rPr lang="en-US" sz="2400" dirty="0" err="1" smtClean="0">
                <a:sym typeface="Wingdings" pitchFamily="2" charset="2"/>
              </a:rPr>
              <a:t>terbaik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>
              <a:buFont typeface="Wingdings"/>
              <a:buChar char="à"/>
            </a:pPr>
            <a:r>
              <a:rPr lang="en-US" sz="2400" dirty="0" err="1" smtClean="0">
                <a:sym typeface="Wingdings" pitchFamily="2" charset="2"/>
              </a:rPr>
              <a:t>Kondisi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kebutuhan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masing-masing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negara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berbeda-beda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sehingga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sistem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pemilihan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umum</a:t>
            </a:r>
            <a:r>
              <a:rPr lang="en-US" sz="2400" dirty="0" smtClean="0">
                <a:sym typeface="Wingdings" pitchFamily="2" charset="2"/>
              </a:rPr>
              <a:t> yang </a:t>
            </a:r>
            <a:r>
              <a:rPr lang="en-US" sz="2400" dirty="0" err="1" smtClean="0">
                <a:sym typeface="Wingdings" pitchFamily="2" charset="2"/>
              </a:rPr>
              <a:t>digunakan</a:t>
            </a:r>
            <a:r>
              <a:rPr lang="en-US" sz="2400" dirty="0" smtClean="0">
                <a:sym typeface="Wingdings" pitchFamily="2" charset="2"/>
              </a:rPr>
              <a:t> pun </a:t>
            </a:r>
            <a:r>
              <a:rPr lang="en-US" sz="2400" dirty="0" err="1" smtClean="0">
                <a:sym typeface="Wingdings" pitchFamily="2" charset="2"/>
              </a:rPr>
              <a:t>berbeda-beda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>
              <a:buFont typeface="Wingdings"/>
              <a:buChar char="à"/>
            </a:pPr>
            <a:r>
              <a:rPr lang="en-US" sz="2400" dirty="0" err="1" smtClean="0">
                <a:sym typeface="Wingdings" pitchFamily="2" charset="2"/>
              </a:rPr>
              <a:t>Penerapan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satu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sistem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pemilihan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umum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secara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murni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dirty="0" err="1" smtClean="0">
                <a:sym typeface="Wingdings" pitchFamily="2" charset="2"/>
              </a:rPr>
              <a:t>hanya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proporsional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atau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distrik</a:t>
            </a:r>
            <a:r>
              <a:rPr lang="en-US" sz="2400" dirty="0" smtClean="0">
                <a:sym typeface="Wingdings" pitchFamily="2" charset="2"/>
              </a:rPr>
              <a:t>) </a:t>
            </a:r>
            <a:r>
              <a:rPr lang="en-US" sz="2400" dirty="0" err="1" smtClean="0">
                <a:sym typeface="Wingdings" pitchFamily="2" charset="2"/>
              </a:rPr>
              <a:t>kadang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bisa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dilakukan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sehingga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muncul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sistem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pemilihan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umum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campuran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>
              <a:buFont typeface="Wingdings"/>
              <a:buChar char="à"/>
            </a:pPr>
            <a:r>
              <a:rPr lang="en-US" sz="2400" dirty="0" err="1" smtClean="0">
                <a:sym typeface="Wingdings" pitchFamily="2" charset="2"/>
              </a:rPr>
              <a:t>Sistem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campuran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pada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prinsipnya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dalah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sistem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pemilihan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umum</a:t>
            </a:r>
            <a:r>
              <a:rPr lang="en-US" sz="2400" dirty="0" smtClean="0">
                <a:sym typeface="Wingdings" pitchFamily="2" charset="2"/>
              </a:rPr>
              <a:t> yang </a:t>
            </a:r>
            <a:r>
              <a:rPr lang="en-US" sz="2400" dirty="0" err="1" smtClean="0">
                <a:sym typeface="Wingdings" pitchFamily="2" charset="2"/>
              </a:rPr>
              <a:t>menggabungkan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kelebihan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dari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unsur-unsur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sistem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distrik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unsur-unsur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sistem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proporsional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>
              <a:buFont typeface="Wingdings"/>
              <a:buChar char="à"/>
            </a:pPr>
            <a:endParaRPr lang="en-US" sz="2400" dirty="0" smtClean="0"/>
          </a:p>
          <a:p>
            <a:pPr marL="11430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983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300" b="1" dirty="0" err="1" smtClean="0"/>
              <a:t>Perkembangan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Sistem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Pemilu</a:t>
            </a:r>
            <a:r>
              <a:rPr lang="en-US" sz="3300" b="1" dirty="0" smtClean="0"/>
              <a:t> Indonesia</a:t>
            </a:r>
            <a:endParaRPr lang="en-US" sz="3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9248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UUD 1945 </a:t>
            </a:r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 smtClean="0"/>
              <a:t>diubah</a:t>
            </a:r>
            <a:r>
              <a:rPr lang="en-US" sz="2800" dirty="0" smtClean="0"/>
              <a:t>/</a:t>
            </a:r>
            <a:r>
              <a:rPr lang="en-US" sz="2800" dirty="0" err="1" smtClean="0"/>
              <a:t>diamandemen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spesifik</a:t>
            </a:r>
            <a:r>
              <a:rPr lang="en-US" sz="2800" dirty="0" smtClean="0"/>
              <a:t> </a:t>
            </a:r>
            <a:r>
              <a:rPr lang="en-US" sz="2800" dirty="0" err="1" smtClean="0"/>
              <a:t>mengatur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pemilihan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UUD 1945, </a:t>
            </a:r>
            <a:r>
              <a:rPr lang="en-US" sz="2800" dirty="0" err="1" smtClean="0"/>
              <a:t>ketentuan</a:t>
            </a:r>
            <a:r>
              <a:rPr lang="en-US" sz="2800" dirty="0" smtClean="0"/>
              <a:t> </a:t>
            </a:r>
            <a:r>
              <a:rPr lang="en-US" sz="2800" dirty="0" err="1" smtClean="0"/>
              <a:t>pemilihan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 </a:t>
            </a:r>
            <a:r>
              <a:rPr lang="en-US" sz="2800" dirty="0" err="1" smtClean="0"/>
              <a:t>diatur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khusus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bab</a:t>
            </a:r>
            <a:r>
              <a:rPr lang="en-US" sz="2800" dirty="0" smtClean="0"/>
              <a:t> VIIB </a:t>
            </a:r>
            <a:r>
              <a:rPr lang="en-US" sz="2800" dirty="0" err="1" smtClean="0"/>
              <a:t>Pasal</a:t>
            </a:r>
            <a:r>
              <a:rPr lang="en-US" sz="2800" dirty="0" smtClean="0"/>
              <a:t> 22E yang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6 </a:t>
            </a:r>
            <a:r>
              <a:rPr lang="en-US" sz="2800" dirty="0" err="1" smtClean="0"/>
              <a:t>ayat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:</a:t>
            </a:r>
          </a:p>
          <a:p>
            <a:pPr marL="571500" indent="-457200">
              <a:buAutoNum type="arabicParenBoth"/>
            </a:pP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, </a:t>
            </a:r>
            <a:r>
              <a:rPr lang="en-US" sz="2400" dirty="0" err="1" smtClean="0"/>
              <a:t>umum</a:t>
            </a:r>
            <a:r>
              <a:rPr lang="en-US" sz="2400" dirty="0" smtClean="0"/>
              <a:t>, </a:t>
            </a:r>
            <a:r>
              <a:rPr lang="en-US" sz="2400" dirty="0" err="1" smtClean="0"/>
              <a:t>bebas</a:t>
            </a:r>
            <a:r>
              <a:rPr lang="en-US" sz="2400" dirty="0" smtClean="0"/>
              <a:t>, </a:t>
            </a:r>
            <a:r>
              <a:rPr lang="en-US" sz="2400" dirty="0" err="1" smtClean="0"/>
              <a:t>rahasia</a:t>
            </a:r>
            <a:r>
              <a:rPr lang="en-US" sz="2400" dirty="0" smtClean="0"/>
              <a:t>, </a:t>
            </a:r>
            <a:r>
              <a:rPr lang="en-US" sz="2400" dirty="0" err="1" smtClean="0"/>
              <a:t>jujur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adil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lima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err="1" smtClean="0"/>
              <a:t>sekali</a:t>
            </a:r>
            <a:r>
              <a:rPr lang="en-US" sz="2400" dirty="0" smtClean="0"/>
              <a:t>.</a:t>
            </a:r>
          </a:p>
          <a:p>
            <a:pPr marL="571500" indent="-457200">
              <a:buAutoNum type="arabicParenBoth"/>
            </a:pP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DPR, DPD, </a:t>
            </a:r>
            <a:r>
              <a:rPr lang="en-US" sz="2400" dirty="0" err="1" smtClean="0"/>
              <a:t>presiden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wakil</a:t>
            </a:r>
            <a:r>
              <a:rPr lang="en-US" sz="2400" dirty="0" smtClean="0"/>
              <a:t> </a:t>
            </a:r>
            <a:r>
              <a:rPr lang="en-US" sz="2400" dirty="0" err="1" smtClean="0"/>
              <a:t>presiden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DPRD.</a:t>
            </a:r>
          </a:p>
          <a:p>
            <a:pPr marL="571500" indent="-457200">
              <a:buAutoNum type="arabicParenBoth"/>
            </a:pPr>
            <a:r>
              <a:rPr lang="en-US" sz="2400" dirty="0" err="1" smtClean="0"/>
              <a:t>Peserta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DPR </a:t>
            </a:r>
            <a:r>
              <a:rPr lang="en-US" sz="2400" dirty="0" err="1" smtClean="0"/>
              <a:t>dan</a:t>
            </a:r>
            <a:r>
              <a:rPr lang="en-US" sz="2400" dirty="0" smtClean="0"/>
              <a:t> DPRD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partai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.</a:t>
            </a:r>
          </a:p>
          <a:p>
            <a:pPr marL="571500" indent="-457200">
              <a:buAutoNum type="arabicParenBoth"/>
            </a:pPr>
            <a:r>
              <a:rPr lang="en-US" sz="2400" dirty="0" err="1" smtClean="0"/>
              <a:t>Peserta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DPD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perseorangan</a:t>
            </a:r>
            <a:r>
              <a:rPr lang="en-US" sz="2400" dirty="0" smtClean="0"/>
              <a:t>.</a:t>
            </a:r>
          </a:p>
          <a:p>
            <a:pPr marL="571500" indent="-457200">
              <a:buAutoNum type="arabicParenBoth"/>
            </a:pP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diselenggarakan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komisi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, </a:t>
            </a:r>
            <a:r>
              <a:rPr lang="en-US" sz="2400" dirty="0" err="1" smtClean="0"/>
              <a:t>tetap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mandiri</a:t>
            </a:r>
            <a:r>
              <a:rPr lang="en-US" sz="2400" dirty="0" smtClean="0"/>
              <a:t>.</a:t>
            </a:r>
          </a:p>
          <a:p>
            <a:pPr marL="571500" indent="-457200">
              <a:buAutoNum type="arabicParenBoth"/>
            </a:pPr>
            <a:r>
              <a:rPr lang="en-US" sz="2400" dirty="0" err="1" smtClean="0"/>
              <a:t>Ketentun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lanjut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diatur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undang-undang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649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Indonesia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yang </a:t>
            </a:r>
            <a:r>
              <a:rPr lang="en-US" sz="2400" dirty="0" err="1" smtClean="0"/>
              <a:t>stabil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berikutnya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err="1" smtClean="0"/>
              <a:t>Sejak</a:t>
            </a:r>
            <a:r>
              <a:rPr lang="en-US" sz="2400" dirty="0" smtClean="0"/>
              <a:t> </a:t>
            </a:r>
            <a:r>
              <a:rPr lang="en-US" sz="2400" dirty="0" err="1" smtClean="0"/>
              <a:t>kemerdekaan</a:t>
            </a:r>
            <a:r>
              <a:rPr lang="en-US" sz="2400" dirty="0" smtClean="0"/>
              <a:t> RI,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proporsional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campuran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proporsional</a:t>
            </a:r>
            <a:r>
              <a:rPr lang="en-US" sz="2400" dirty="0" smtClean="0"/>
              <a:t> </a:t>
            </a:r>
            <a:r>
              <a:rPr lang="en-US" sz="2400" dirty="0" err="1" smtClean="0"/>
              <a:t>tertutup</a:t>
            </a:r>
            <a:r>
              <a:rPr lang="en-US" sz="2400" dirty="0" smtClean="0"/>
              <a:t>,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proporsional</a:t>
            </a:r>
            <a:r>
              <a:rPr lang="en-US" sz="2400" dirty="0" smtClean="0"/>
              <a:t> semi </a:t>
            </a:r>
            <a:r>
              <a:rPr lang="en-US" sz="2400" dirty="0" err="1" smtClean="0"/>
              <a:t>terbuka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proporsional</a:t>
            </a:r>
            <a:r>
              <a:rPr lang="en-US" sz="2400" dirty="0" smtClean="0"/>
              <a:t> </a:t>
            </a:r>
            <a:r>
              <a:rPr lang="en-US" sz="2400" dirty="0" err="1" smtClean="0"/>
              <a:t>terbuka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341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 smtClean="0"/>
              <a:t>Lanjutan</a:t>
            </a:r>
            <a:r>
              <a:rPr lang="en-US" sz="4000" b="1" dirty="0" smtClean="0"/>
              <a:t>…</a:t>
            </a:r>
            <a:endParaRPr lang="en-US" sz="4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458595"/>
              </p:ext>
            </p:extLst>
          </p:nvPr>
        </p:nvGraphicFramePr>
        <p:xfrm>
          <a:off x="457200" y="1600200"/>
          <a:ext cx="7620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Tahun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Pemilu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Sistem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Pemilu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Variasi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Sistem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Pemilu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Proporsional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Tertutup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Proporsional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Tertutup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stelsel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daftar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Proporsional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Tertutup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stelsel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daftar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Proporsional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Tertutup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stelsel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daftar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Proporsional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Tertutup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stelsel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daftar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Proporsional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Tertutup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stelsel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daftar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Proporsional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Tertutup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stelsel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daftar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Proporsional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Tertutup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stelsel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daftar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Campuran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Terbuka (</a:t>
                      </a:r>
                      <a:r>
                        <a:rPr lang="en-US" dirty="0" err="1" smtClean="0"/>
                        <a:t>daftar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calon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terbuka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Campuran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Terbuka (</a:t>
                      </a:r>
                      <a:r>
                        <a:rPr lang="en-US" dirty="0" err="1" smtClean="0"/>
                        <a:t>suara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terbanyak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Campuran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Terbuka (</a:t>
                      </a:r>
                      <a:r>
                        <a:rPr lang="en-US" dirty="0" err="1" smtClean="0"/>
                        <a:t>suara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terbanyak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3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9762"/>
          </a:xfrm>
        </p:spPr>
        <p:txBody>
          <a:bodyPr/>
          <a:lstStyle/>
          <a:p>
            <a:r>
              <a:rPr lang="en-US" sz="3600" b="1" dirty="0" err="1"/>
              <a:t>Lanjutan</a:t>
            </a:r>
            <a:r>
              <a:rPr lang="en-US" sz="3600" b="1" dirty="0"/>
              <a:t>… </a:t>
            </a:r>
            <a:r>
              <a:rPr lang="en-US" sz="2400" b="1" dirty="0"/>
              <a:t>(</a:t>
            </a:r>
            <a:r>
              <a:rPr lang="en-US" sz="2400" b="1" dirty="0" err="1"/>
              <a:t>Pemilu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Jumlah</a:t>
            </a:r>
            <a:r>
              <a:rPr lang="en-US" sz="2400" b="1" dirty="0"/>
              <a:t> </a:t>
            </a:r>
            <a:r>
              <a:rPr lang="en-US" sz="2400" b="1" dirty="0" err="1"/>
              <a:t>Partai</a:t>
            </a:r>
            <a:r>
              <a:rPr lang="en-US" sz="2400" b="1" dirty="0"/>
              <a:t> </a:t>
            </a:r>
            <a:r>
              <a:rPr lang="en-US" sz="2400" b="1" dirty="0" err="1"/>
              <a:t>Politik</a:t>
            </a:r>
            <a:r>
              <a:rPr lang="en-US" sz="2400" b="1" dirty="0"/>
              <a:t>)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489217"/>
              </p:ext>
            </p:extLst>
          </p:nvPr>
        </p:nvGraphicFramePr>
        <p:xfrm>
          <a:off x="152400" y="1219200"/>
          <a:ext cx="8153400" cy="5510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5867400"/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Pemilihan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Umum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Jumlah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Partai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Politik</a:t>
                      </a:r>
                      <a:endParaRPr lang="en-US" sz="1500" dirty="0"/>
                    </a:p>
                  </a:txBody>
                  <a:tcPr/>
                </a:tc>
              </a:tr>
              <a:tr h="971925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1955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Pemilu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anggota</a:t>
                      </a:r>
                      <a:r>
                        <a:rPr lang="en-US" sz="1500" dirty="0" smtClean="0"/>
                        <a:t> DPR = 118 </a:t>
                      </a:r>
                      <a:r>
                        <a:rPr lang="en-US" sz="1500" dirty="0" err="1" smtClean="0"/>
                        <a:t>peserta</a:t>
                      </a:r>
                      <a:r>
                        <a:rPr lang="en-US" sz="1500" dirty="0" smtClean="0"/>
                        <a:t> (36 </a:t>
                      </a:r>
                      <a:r>
                        <a:rPr lang="en-US" sz="1500" dirty="0" err="1" smtClean="0"/>
                        <a:t>partai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politik</a:t>
                      </a:r>
                      <a:r>
                        <a:rPr lang="en-US" sz="1500" dirty="0" smtClean="0"/>
                        <a:t> + 34 </a:t>
                      </a:r>
                      <a:r>
                        <a:rPr lang="en-US" sz="1500" dirty="0" err="1" smtClean="0"/>
                        <a:t>organisasi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kemasyarakatan</a:t>
                      </a:r>
                      <a:r>
                        <a:rPr lang="en-US" sz="1500" baseline="0" dirty="0" smtClean="0"/>
                        <a:t> + 48 </a:t>
                      </a:r>
                      <a:r>
                        <a:rPr lang="en-US" sz="1500" baseline="0" dirty="0" err="1" smtClean="0"/>
                        <a:t>perorangan</a:t>
                      </a:r>
                      <a:endParaRPr lang="en-US" sz="1500" baseline="0" dirty="0" smtClean="0"/>
                    </a:p>
                    <a:p>
                      <a:r>
                        <a:rPr lang="en-US" sz="1500" baseline="0" dirty="0" err="1" smtClean="0"/>
                        <a:t>Pemilu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anggota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Konstituante</a:t>
                      </a:r>
                      <a:r>
                        <a:rPr lang="en-US" sz="1500" baseline="0" dirty="0" smtClean="0"/>
                        <a:t> = 91 </a:t>
                      </a:r>
                      <a:r>
                        <a:rPr lang="en-US" sz="1500" baseline="0" dirty="0" err="1" smtClean="0"/>
                        <a:t>peserta</a:t>
                      </a:r>
                      <a:r>
                        <a:rPr lang="en-US" sz="1500" baseline="0" dirty="0" smtClean="0"/>
                        <a:t> (39 </a:t>
                      </a:r>
                      <a:r>
                        <a:rPr lang="en-US" sz="1500" baseline="0" dirty="0" err="1" smtClean="0"/>
                        <a:t>partai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politik</a:t>
                      </a:r>
                      <a:r>
                        <a:rPr lang="en-US" sz="1500" baseline="0" dirty="0" smtClean="0"/>
                        <a:t> + 23 </a:t>
                      </a:r>
                      <a:r>
                        <a:rPr lang="en-US" sz="1500" baseline="0" dirty="0" err="1" smtClean="0"/>
                        <a:t>organisasi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kemasyarakatan</a:t>
                      </a:r>
                      <a:r>
                        <a:rPr lang="en-US" sz="1500" baseline="0" dirty="0" smtClean="0"/>
                        <a:t> + 29 </a:t>
                      </a:r>
                      <a:r>
                        <a:rPr lang="en-US" sz="1500" baseline="0" dirty="0" err="1" smtClean="0"/>
                        <a:t>perorangan</a:t>
                      </a:r>
                      <a:r>
                        <a:rPr lang="en-US" sz="1500" baseline="0" dirty="0" smtClean="0"/>
                        <a:t>.</a:t>
                      </a:r>
                      <a:endParaRPr lang="en-US" sz="1500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1971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10 </a:t>
                      </a:r>
                      <a:r>
                        <a:rPr lang="en-US" sz="1500" dirty="0" err="1" smtClean="0"/>
                        <a:t>partai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politik</a:t>
                      </a:r>
                      <a:endParaRPr lang="en-US" sz="1500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1977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 </a:t>
                      </a:r>
                      <a:r>
                        <a:rPr lang="en-US" sz="1500" dirty="0" err="1" smtClean="0"/>
                        <a:t>partai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politik</a:t>
                      </a:r>
                      <a:endParaRPr lang="en-US" sz="1500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1982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 </a:t>
                      </a:r>
                      <a:r>
                        <a:rPr lang="en-US" sz="1500" dirty="0" err="1" smtClean="0"/>
                        <a:t>partai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politik</a:t>
                      </a:r>
                      <a:endParaRPr lang="en-US" sz="1500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1987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 </a:t>
                      </a:r>
                      <a:r>
                        <a:rPr lang="en-US" sz="1500" dirty="0" err="1" smtClean="0"/>
                        <a:t>partai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politik</a:t>
                      </a:r>
                      <a:endParaRPr lang="en-US" sz="1500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1992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 </a:t>
                      </a:r>
                      <a:r>
                        <a:rPr lang="en-US" sz="1500" dirty="0" err="1" smtClean="0"/>
                        <a:t>partai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politik</a:t>
                      </a:r>
                      <a:endParaRPr lang="en-US" sz="1500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1997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 </a:t>
                      </a:r>
                      <a:r>
                        <a:rPr lang="en-US" sz="1500" dirty="0" err="1" smtClean="0"/>
                        <a:t>partai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politik</a:t>
                      </a:r>
                      <a:endParaRPr lang="en-US" sz="1500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1999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48 </a:t>
                      </a:r>
                      <a:r>
                        <a:rPr lang="en-US" sz="1500" dirty="0" err="1" smtClean="0"/>
                        <a:t>partai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politik</a:t>
                      </a:r>
                      <a:endParaRPr lang="en-US" sz="1500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2004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24 </a:t>
                      </a:r>
                      <a:r>
                        <a:rPr lang="en-US" sz="1500" dirty="0" err="1" smtClean="0"/>
                        <a:t>partai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politik</a:t>
                      </a:r>
                      <a:endParaRPr lang="en-US" sz="1500" dirty="0"/>
                    </a:p>
                  </a:txBody>
                  <a:tcPr/>
                </a:tc>
              </a:tr>
              <a:tr h="484409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2009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44 </a:t>
                      </a:r>
                      <a:r>
                        <a:rPr lang="en-US" sz="1500" dirty="0" err="1" smtClean="0"/>
                        <a:t>partai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politik</a:t>
                      </a:r>
                      <a:r>
                        <a:rPr lang="en-US" sz="1500" dirty="0" smtClean="0"/>
                        <a:t>  =</a:t>
                      </a:r>
                      <a:r>
                        <a:rPr lang="en-US" sz="1500" baseline="0" dirty="0" smtClean="0"/>
                        <a:t> 38 </a:t>
                      </a:r>
                      <a:r>
                        <a:rPr lang="en-US" sz="1500" baseline="0" dirty="0" err="1" smtClean="0"/>
                        <a:t>partai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politik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nasional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+ 6 </a:t>
                      </a:r>
                      <a:r>
                        <a:rPr lang="en-US" sz="1500" dirty="0" err="1" smtClean="0"/>
                        <a:t>partai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politik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lokal</a:t>
                      </a:r>
                      <a:r>
                        <a:rPr lang="en-US" sz="1500" dirty="0" smtClean="0"/>
                        <a:t> di Aceh</a:t>
                      </a:r>
                      <a:endParaRPr lang="en-US" sz="1500" dirty="0"/>
                    </a:p>
                  </a:txBody>
                  <a:tcPr/>
                </a:tc>
              </a:tr>
              <a:tr h="484409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2014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15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</a:t>
                      </a:r>
                      <a:r>
                        <a:rPr lang="en-US" sz="1500" dirty="0" err="1" smtClean="0"/>
                        <a:t>artai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politik</a:t>
                      </a:r>
                      <a:r>
                        <a:rPr lang="en-US" sz="1500" dirty="0" smtClean="0"/>
                        <a:t> = 12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partai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politik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nasional</a:t>
                      </a:r>
                      <a:r>
                        <a:rPr lang="en-US" sz="1500" baseline="0" dirty="0" smtClean="0"/>
                        <a:t> + 3 </a:t>
                      </a:r>
                      <a:r>
                        <a:rPr lang="en-US" sz="1500" baseline="0" dirty="0" err="1" smtClean="0"/>
                        <a:t>partai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politik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lokal</a:t>
                      </a:r>
                      <a:r>
                        <a:rPr lang="en-US" sz="1500" baseline="0" dirty="0" smtClean="0"/>
                        <a:t> di Aceh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93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err="1" smtClean="0"/>
              <a:t>Sengketa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Hasil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Pemilihan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Umum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Perubahan</a:t>
            </a:r>
            <a:r>
              <a:rPr lang="en-US" sz="2400" dirty="0" smtClean="0"/>
              <a:t> UUD 1945 </a:t>
            </a:r>
            <a:r>
              <a:rPr lang="en-US" sz="2400" dirty="0" err="1" smtClean="0"/>
              <a:t>melahirkan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lembaga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Mahkamah</a:t>
            </a:r>
            <a:r>
              <a:rPr lang="en-US" sz="2400" dirty="0" smtClean="0"/>
              <a:t> </a:t>
            </a:r>
            <a:r>
              <a:rPr lang="en-US" sz="2400" dirty="0" err="1" smtClean="0"/>
              <a:t>Konstitusi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wewenangnya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memutus</a:t>
            </a:r>
            <a:r>
              <a:rPr lang="en-US" sz="2400" dirty="0" smtClean="0"/>
              <a:t> </a:t>
            </a:r>
            <a:r>
              <a:rPr lang="en-US" sz="2400" dirty="0" err="1" smtClean="0"/>
              <a:t>sengketa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awalnya</a:t>
            </a:r>
            <a:r>
              <a:rPr lang="en-US" sz="2400" dirty="0" smtClean="0"/>
              <a:t>, MK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memeriksa</a:t>
            </a:r>
            <a:r>
              <a:rPr lang="en-US" sz="2400" dirty="0" smtClean="0"/>
              <a:t> </a:t>
            </a:r>
            <a:r>
              <a:rPr lang="en-US" sz="2400" dirty="0" err="1" smtClean="0"/>
              <a:t>perkara</a:t>
            </a:r>
            <a:r>
              <a:rPr lang="en-US" sz="2400" dirty="0" smtClean="0"/>
              <a:t> </a:t>
            </a:r>
            <a:r>
              <a:rPr lang="en-US" sz="2400" dirty="0" err="1" smtClean="0"/>
              <a:t>sengketa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berkaitan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perkembangannya</a:t>
            </a:r>
            <a:r>
              <a:rPr lang="en-US" sz="2400" dirty="0" smtClean="0"/>
              <a:t>, MK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terobosan</a:t>
            </a:r>
            <a:r>
              <a:rPr lang="en-US" sz="2400" dirty="0" smtClean="0"/>
              <a:t> </a:t>
            </a:r>
            <a:r>
              <a:rPr lang="en-US" sz="2400" dirty="0" err="1" smtClean="0"/>
              <a:t>putusan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memeriksa</a:t>
            </a:r>
            <a:r>
              <a:rPr lang="en-US" sz="2400" dirty="0" smtClean="0"/>
              <a:t> </a:t>
            </a:r>
            <a:r>
              <a:rPr lang="en-US" sz="2400" dirty="0" err="1" smtClean="0"/>
              <a:t>kecurangan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yang 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terstruktur</a:t>
            </a:r>
            <a:r>
              <a:rPr lang="en-US" sz="2400" dirty="0" smtClean="0"/>
              <a:t>, </a:t>
            </a:r>
            <a:r>
              <a:rPr lang="en-US" sz="2400" dirty="0" err="1" smtClean="0"/>
              <a:t>sistematis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masif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perolehan</a:t>
            </a:r>
            <a:r>
              <a:rPr lang="en-US" sz="2400" dirty="0" smtClean="0"/>
              <a:t> </a:t>
            </a:r>
            <a:r>
              <a:rPr lang="en-US" sz="2400" dirty="0" err="1" smtClean="0"/>
              <a:t>suara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870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Pelanggaran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tahapan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penyelenggaraan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sengketa</a:t>
            </a:r>
            <a:r>
              <a:rPr lang="en-US" sz="2400" dirty="0" smtClean="0"/>
              <a:t> </a:t>
            </a:r>
            <a:r>
              <a:rPr lang="en-US" sz="2400" dirty="0" err="1" smtClean="0"/>
              <a:t>Pemilu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oleh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Badan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Pengawas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Pemilu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dirty="0" err="1" smtClean="0">
                <a:sym typeface="Wingdings" pitchFamily="2" charset="2"/>
              </a:rPr>
              <a:t>Bawaslu</a:t>
            </a:r>
            <a:r>
              <a:rPr lang="en-US" sz="2400" dirty="0" smtClean="0">
                <a:sym typeface="Wingdings" pitchFamily="2" charset="2"/>
              </a:rPr>
              <a:t>).</a:t>
            </a:r>
          </a:p>
          <a:p>
            <a:r>
              <a:rPr lang="en-US" sz="2400" dirty="0" err="1" smtClean="0">
                <a:sym typeface="Wingdings" pitchFamily="2" charset="2"/>
              </a:rPr>
              <a:t>Pelanggaran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etik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penyelenggaraan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Pemilu</a:t>
            </a:r>
            <a:r>
              <a:rPr lang="en-US" sz="2400" dirty="0" smtClean="0">
                <a:sym typeface="Wingdings" pitchFamily="2" charset="2"/>
              </a:rPr>
              <a:t>  </a:t>
            </a:r>
            <a:r>
              <a:rPr lang="en-US" sz="2400" dirty="0" err="1" smtClean="0">
                <a:sym typeface="Wingdings" pitchFamily="2" charset="2"/>
              </a:rPr>
              <a:t>Dewan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Kehormatan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Penyelenggara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Pemilu</a:t>
            </a:r>
            <a:r>
              <a:rPr lang="en-US" sz="2400" dirty="0" smtClean="0">
                <a:sym typeface="Wingdings" pitchFamily="2" charset="2"/>
              </a:rPr>
              <a:t> (DKPP).</a:t>
            </a:r>
          </a:p>
          <a:p>
            <a:r>
              <a:rPr lang="en-US" sz="2400" dirty="0" err="1" smtClean="0">
                <a:sym typeface="Wingdings" pitchFamily="2" charset="2"/>
              </a:rPr>
              <a:t>Pelanggaran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pidana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Pemilu</a:t>
            </a:r>
            <a:r>
              <a:rPr lang="en-US" sz="2400" dirty="0" smtClean="0">
                <a:sym typeface="Wingdings" pitchFamily="2" charset="2"/>
              </a:rPr>
              <a:t>  </a:t>
            </a:r>
            <a:r>
              <a:rPr lang="en-US" sz="2400" dirty="0" err="1" smtClean="0">
                <a:sym typeface="Wingdings" pitchFamily="2" charset="2"/>
              </a:rPr>
              <a:t>oleh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Kepolisian</a:t>
            </a:r>
            <a:endParaRPr lang="en-US" sz="2400" dirty="0" smtClean="0">
              <a:sym typeface="Wingdings" pitchFamily="2" charset="2"/>
            </a:endParaRPr>
          </a:p>
          <a:p>
            <a:r>
              <a:rPr lang="en-US" sz="2400" dirty="0" err="1" smtClean="0">
                <a:sym typeface="Wingdings" pitchFamily="2" charset="2"/>
              </a:rPr>
              <a:t>Sengketa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administrasi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negara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dalam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penyelenggaraan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Pemilu</a:t>
            </a:r>
            <a:r>
              <a:rPr lang="en-US" sz="2400" dirty="0" smtClean="0">
                <a:sym typeface="Wingdings" pitchFamily="2" charset="2"/>
              </a:rPr>
              <a:t>  </a:t>
            </a:r>
            <a:r>
              <a:rPr lang="en-US" sz="2400" dirty="0" err="1" smtClean="0">
                <a:sym typeface="Wingdings" pitchFamily="2" charset="2"/>
              </a:rPr>
              <a:t>Pengadilan</a:t>
            </a:r>
            <a:r>
              <a:rPr lang="en-US" sz="2400" dirty="0" smtClean="0">
                <a:sym typeface="Wingdings" pitchFamily="2" charset="2"/>
              </a:rPr>
              <a:t> Tata Usaha Negara.</a:t>
            </a:r>
          </a:p>
          <a:p>
            <a:r>
              <a:rPr lang="en-US" sz="2400" dirty="0" err="1" smtClean="0">
                <a:sym typeface="Wingdings" pitchFamily="2" charset="2"/>
              </a:rPr>
              <a:t>Sengketa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hasil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pemilihan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umum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antara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penyelenggara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Pemilu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peserta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Pemilu</a:t>
            </a:r>
            <a:r>
              <a:rPr lang="en-US" sz="2400" dirty="0" smtClean="0">
                <a:sym typeface="Wingdings" pitchFamily="2" charset="2"/>
              </a:rPr>
              <a:t>  </a:t>
            </a:r>
            <a:r>
              <a:rPr lang="en-US" sz="2400" dirty="0" err="1" smtClean="0">
                <a:sym typeface="Wingdings" pitchFamily="2" charset="2"/>
              </a:rPr>
              <a:t>Mahkamah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Konstitusi</a:t>
            </a:r>
            <a:r>
              <a:rPr lang="en-US" sz="2400" dirty="0" smtClean="0">
                <a:sym typeface="Wingdings" pitchFamily="2" charset="2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771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err="1" smtClean="0"/>
              <a:t>Sumber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Pustaka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Alan Ware, </a:t>
            </a:r>
            <a:r>
              <a:rPr lang="en-US" i="1" dirty="0" smtClean="0"/>
              <a:t>Political Parties </a:t>
            </a:r>
            <a:r>
              <a:rPr lang="en-US" i="1" dirty="0" err="1" smtClean="0"/>
              <a:t>dan</a:t>
            </a:r>
            <a:r>
              <a:rPr lang="en-US" i="1" dirty="0" smtClean="0"/>
              <a:t> Political Systems</a:t>
            </a:r>
            <a:r>
              <a:rPr lang="en-US" dirty="0" smtClean="0"/>
              <a:t> (Oxford University Press: Oxford, 2001).</a:t>
            </a:r>
          </a:p>
          <a:p>
            <a:r>
              <a:rPr lang="en-US" dirty="0" smtClean="0"/>
              <a:t>Andrew Heywood, </a:t>
            </a:r>
            <a:r>
              <a:rPr lang="en-US" i="1" dirty="0" smtClean="0"/>
              <a:t>Politics</a:t>
            </a:r>
            <a:r>
              <a:rPr lang="en-US" dirty="0" smtClean="0"/>
              <a:t> (Mac </a:t>
            </a:r>
            <a:r>
              <a:rPr lang="en-US" dirty="0" err="1" smtClean="0"/>
              <a:t>Millan</a:t>
            </a:r>
            <a:r>
              <a:rPr lang="en-US" dirty="0" smtClean="0"/>
              <a:t>: London, 1997).</a:t>
            </a:r>
          </a:p>
          <a:p>
            <a:r>
              <a:rPr lang="en-US" dirty="0" err="1" smtClean="0"/>
              <a:t>Jimly</a:t>
            </a:r>
            <a:r>
              <a:rPr lang="en-US" dirty="0" smtClean="0"/>
              <a:t> </a:t>
            </a:r>
            <a:r>
              <a:rPr lang="en-US" dirty="0" err="1"/>
              <a:t>Asshiddiqie</a:t>
            </a:r>
            <a:r>
              <a:rPr lang="en-US" dirty="0"/>
              <a:t>, </a:t>
            </a:r>
            <a:r>
              <a:rPr lang="en-US" i="1" dirty="0" err="1"/>
              <a:t>Pengantar</a:t>
            </a:r>
            <a:r>
              <a:rPr lang="en-US" i="1" dirty="0"/>
              <a:t> </a:t>
            </a:r>
            <a:r>
              <a:rPr lang="en-US" i="1" dirty="0" err="1"/>
              <a:t>Ilmu</a:t>
            </a:r>
            <a:r>
              <a:rPr lang="en-US" i="1" dirty="0"/>
              <a:t> </a:t>
            </a:r>
            <a:r>
              <a:rPr lang="en-US" i="1" dirty="0" err="1"/>
              <a:t>Hukum</a:t>
            </a:r>
            <a:r>
              <a:rPr lang="en-US" i="1" dirty="0"/>
              <a:t> Tata Negara</a:t>
            </a:r>
            <a:r>
              <a:rPr lang="en-US" dirty="0"/>
              <a:t>, </a:t>
            </a:r>
            <a:r>
              <a:rPr lang="en-US" dirty="0" err="1"/>
              <a:t>Jilid</a:t>
            </a:r>
            <a:r>
              <a:rPr lang="en-US" dirty="0"/>
              <a:t> II (</a:t>
            </a:r>
            <a:r>
              <a:rPr lang="en-US" dirty="0" err="1"/>
              <a:t>Sekretariat</a:t>
            </a:r>
            <a:r>
              <a:rPr lang="en-US" dirty="0"/>
              <a:t> </a:t>
            </a:r>
            <a:r>
              <a:rPr lang="en-US" dirty="0" err="1"/>
              <a:t>Jenderal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Kepaniteraan</a:t>
            </a:r>
            <a:r>
              <a:rPr lang="en-US" dirty="0"/>
              <a:t> MKRI: Jakarta, 2006).</a:t>
            </a:r>
          </a:p>
          <a:p>
            <a:r>
              <a:rPr lang="en-US" dirty="0" err="1"/>
              <a:t>Jimly</a:t>
            </a:r>
            <a:r>
              <a:rPr lang="en-US" dirty="0"/>
              <a:t> </a:t>
            </a:r>
            <a:r>
              <a:rPr lang="en-US" dirty="0" err="1"/>
              <a:t>Asshiddiqie</a:t>
            </a:r>
            <a:r>
              <a:rPr lang="en-US" dirty="0"/>
              <a:t>, </a:t>
            </a:r>
            <a:r>
              <a:rPr lang="en-US" i="1" dirty="0" err="1"/>
              <a:t>Pokok-Pokok</a:t>
            </a:r>
            <a:r>
              <a:rPr lang="en-US" i="1" dirty="0"/>
              <a:t> </a:t>
            </a:r>
            <a:r>
              <a:rPr lang="en-US" i="1" dirty="0" err="1"/>
              <a:t>Hukum</a:t>
            </a:r>
            <a:r>
              <a:rPr lang="en-US" i="1" dirty="0"/>
              <a:t> Tata Negara Indonesia </a:t>
            </a:r>
            <a:r>
              <a:rPr lang="en-US" i="1" dirty="0" err="1"/>
              <a:t>Pasca</a:t>
            </a:r>
            <a:r>
              <a:rPr lang="en-US" i="1" dirty="0"/>
              <a:t> </a:t>
            </a:r>
            <a:r>
              <a:rPr lang="en-US" i="1" dirty="0" err="1"/>
              <a:t>Reformasi</a:t>
            </a:r>
            <a:r>
              <a:rPr lang="en-US" dirty="0"/>
              <a:t> (PT. </a:t>
            </a:r>
            <a:r>
              <a:rPr lang="en-US" dirty="0" err="1"/>
              <a:t>Bhuana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Populer</a:t>
            </a:r>
            <a:r>
              <a:rPr lang="en-US" dirty="0"/>
              <a:t>: Jakarta, 2007</a:t>
            </a:r>
            <a:r>
              <a:rPr lang="en-US" dirty="0" smtClean="0"/>
              <a:t>).</a:t>
            </a:r>
          </a:p>
          <a:p>
            <a:r>
              <a:rPr lang="en-US" dirty="0" smtClean="0"/>
              <a:t>Miriam </a:t>
            </a:r>
            <a:r>
              <a:rPr lang="en-US" dirty="0" err="1" smtClean="0"/>
              <a:t>Budiardjo</a:t>
            </a:r>
            <a:r>
              <a:rPr lang="en-US" dirty="0" smtClean="0"/>
              <a:t>, </a:t>
            </a:r>
            <a:r>
              <a:rPr lang="en-US" i="1" dirty="0" err="1" smtClean="0"/>
              <a:t>Dasar-Dasar</a:t>
            </a:r>
            <a:r>
              <a:rPr lang="en-US" i="1" dirty="0" smtClean="0"/>
              <a:t> </a:t>
            </a:r>
            <a:r>
              <a:rPr lang="en-US" i="1" dirty="0" err="1" smtClean="0"/>
              <a:t>Ilmu</a:t>
            </a:r>
            <a:r>
              <a:rPr lang="en-US" i="1" dirty="0" smtClean="0"/>
              <a:t> </a:t>
            </a:r>
            <a:r>
              <a:rPr lang="en-US" i="1" dirty="0" err="1" smtClean="0"/>
              <a:t>Politik</a:t>
            </a:r>
            <a:r>
              <a:rPr lang="en-US" dirty="0" smtClean="0"/>
              <a:t> (</a:t>
            </a:r>
            <a:r>
              <a:rPr lang="en-US" dirty="0" err="1" smtClean="0"/>
              <a:t>Gramedia</a:t>
            </a:r>
            <a:r>
              <a:rPr lang="en-US" dirty="0" smtClean="0"/>
              <a:t>: Jakarta, </a:t>
            </a:r>
            <a:r>
              <a:rPr lang="en-US" dirty="0" err="1" smtClean="0"/>
              <a:t>cetakan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belas</a:t>
            </a:r>
            <a:r>
              <a:rPr lang="en-US" dirty="0" smtClean="0"/>
              <a:t>, 1991).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Moh</a:t>
            </a:r>
            <a:r>
              <a:rPr lang="en-US" dirty="0"/>
              <a:t>. </a:t>
            </a:r>
            <a:r>
              <a:rPr lang="en-US" dirty="0" err="1"/>
              <a:t>Kusnardi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Harmaily</a:t>
            </a:r>
            <a:r>
              <a:rPr lang="en-US" dirty="0"/>
              <a:t> Ibrahim, </a:t>
            </a:r>
            <a:r>
              <a:rPr lang="en-US" i="1" dirty="0" err="1"/>
              <a:t>Pengantar</a:t>
            </a:r>
            <a:r>
              <a:rPr lang="en-US" i="1" dirty="0"/>
              <a:t> </a:t>
            </a:r>
            <a:r>
              <a:rPr lang="en-US" i="1" dirty="0" err="1"/>
              <a:t>Hukum</a:t>
            </a:r>
            <a:r>
              <a:rPr lang="en-US" i="1" dirty="0"/>
              <a:t> Tata Negara Indonesia</a:t>
            </a:r>
            <a:r>
              <a:rPr lang="en-US" dirty="0"/>
              <a:t> (PSHTN FH UI: Jakarta, </a:t>
            </a:r>
            <a:r>
              <a:rPr lang="en-US" dirty="0" err="1"/>
              <a:t>Cetakan</a:t>
            </a:r>
            <a:r>
              <a:rPr lang="en-US" dirty="0"/>
              <a:t> </a:t>
            </a:r>
            <a:r>
              <a:rPr lang="en-US" dirty="0" err="1"/>
              <a:t>Kelima</a:t>
            </a:r>
            <a:r>
              <a:rPr lang="en-US" dirty="0"/>
              <a:t>, 1983).</a:t>
            </a:r>
          </a:p>
          <a:p>
            <a:r>
              <a:rPr lang="en-US" dirty="0" err="1" smtClean="0"/>
              <a:t>Muchammad</a:t>
            </a:r>
            <a:r>
              <a:rPr lang="en-US" dirty="0" smtClean="0"/>
              <a:t> Ali </a:t>
            </a:r>
            <a:r>
              <a:rPr lang="en-US" dirty="0" err="1" smtClean="0"/>
              <a:t>Safa’at</a:t>
            </a:r>
            <a:r>
              <a:rPr lang="en-US" dirty="0" smtClean="0"/>
              <a:t>, </a:t>
            </a:r>
            <a:r>
              <a:rPr lang="en-US" i="1" dirty="0" err="1" smtClean="0"/>
              <a:t>Pembubaran</a:t>
            </a:r>
            <a:r>
              <a:rPr lang="en-US" i="1" dirty="0" smtClean="0"/>
              <a:t> </a:t>
            </a:r>
            <a:r>
              <a:rPr lang="en-US" i="1" dirty="0" err="1" smtClean="0"/>
              <a:t>Partai</a:t>
            </a:r>
            <a:r>
              <a:rPr lang="en-US" i="1" dirty="0" smtClean="0"/>
              <a:t> </a:t>
            </a:r>
            <a:r>
              <a:rPr lang="en-US" i="1" dirty="0" err="1" smtClean="0"/>
              <a:t>Politik</a:t>
            </a:r>
            <a:r>
              <a:rPr lang="en-US" i="1" dirty="0" smtClean="0"/>
              <a:t>: </a:t>
            </a:r>
            <a:r>
              <a:rPr lang="en-US" i="1" dirty="0" err="1" smtClean="0"/>
              <a:t>Pengaturan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Praktik</a:t>
            </a:r>
            <a:r>
              <a:rPr lang="en-US" i="1" dirty="0" smtClean="0"/>
              <a:t> </a:t>
            </a:r>
            <a:r>
              <a:rPr lang="en-US" i="1" dirty="0" err="1" smtClean="0"/>
              <a:t>Pembubaran</a:t>
            </a:r>
            <a:r>
              <a:rPr lang="en-US" i="1" dirty="0" smtClean="0"/>
              <a:t> </a:t>
            </a:r>
            <a:r>
              <a:rPr lang="en-US" i="1" dirty="0" err="1" smtClean="0"/>
              <a:t>Partai</a:t>
            </a:r>
            <a:r>
              <a:rPr lang="en-US" i="1" dirty="0" smtClean="0"/>
              <a:t> </a:t>
            </a:r>
            <a:r>
              <a:rPr lang="en-US" i="1" dirty="0" err="1" smtClean="0"/>
              <a:t>Politik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Pergulatan</a:t>
            </a:r>
            <a:r>
              <a:rPr lang="en-US" i="1" dirty="0" smtClean="0"/>
              <a:t> </a:t>
            </a:r>
            <a:r>
              <a:rPr lang="en-US" i="1" dirty="0" err="1" smtClean="0"/>
              <a:t>Republik</a:t>
            </a:r>
            <a:r>
              <a:rPr lang="en-US" dirty="0" smtClean="0"/>
              <a:t> (</a:t>
            </a:r>
            <a:r>
              <a:rPr lang="en-US" dirty="0" err="1" smtClean="0"/>
              <a:t>Rajawali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r>
              <a:rPr lang="en-US" dirty="0" smtClean="0"/>
              <a:t>: Jakarta, 2011).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39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400" dirty="0"/>
              <a:t>Alan Ware dalam buku</a:t>
            </a:r>
            <a:r>
              <a:rPr lang="en-US" sz="2400" dirty="0"/>
              <a:t> </a:t>
            </a:r>
            <a:r>
              <a:rPr lang="id-ID" sz="2400" i="1" dirty="0"/>
              <a:t>Political Parties and Party Systems</a:t>
            </a:r>
            <a:r>
              <a:rPr lang="en-US" sz="2400" i="1" dirty="0"/>
              <a:t> </a:t>
            </a:r>
            <a:r>
              <a:rPr lang="id-ID" sz="2400" dirty="0"/>
              <a:t>(2001: 5)</a:t>
            </a:r>
            <a:r>
              <a:rPr lang="en-US" sz="2400" dirty="0"/>
              <a:t>:</a:t>
            </a:r>
            <a:r>
              <a:rPr lang="id-ID" sz="2400" dirty="0"/>
              <a:t> </a:t>
            </a: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</a:t>
            </a:r>
            <a:r>
              <a:rPr lang="id-ID" sz="2400" dirty="0"/>
              <a:t>“</a:t>
            </a:r>
            <a:r>
              <a:rPr lang="id-ID" sz="2400" i="1" dirty="0"/>
              <a:t>a political party is an </a:t>
            </a:r>
            <a:r>
              <a:rPr lang="id-ID" sz="2400" b="1" i="1" dirty="0"/>
              <a:t>institution</a:t>
            </a:r>
            <a:r>
              <a:rPr lang="id-ID" sz="2400" i="1" dirty="0"/>
              <a:t> that (a) seeks </a:t>
            </a:r>
            <a:r>
              <a:rPr lang="id-ID" sz="2400" b="1" i="1" dirty="0"/>
              <a:t>influence in a state</a:t>
            </a:r>
            <a:r>
              <a:rPr lang="id-ID" sz="2400" i="1" dirty="0"/>
              <a:t>, often by attempting </a:t>
            </a:r>
            <a:r>
              <a:rPr lang="id-ID" sz="2400" b="1" i="1" dirty="0"/>
              <a:t>to occupy positions in government</a:t>
            </a:r>
            <a:r>
              <a:rPr lang="id-ID" sz="2400" i="1" dirty="0"/>
              <a:t>, and (b) usually consists of </a:t>
            </a:r>
            <a:r>
              <a:rPr lang="id-ID" sz="2400" b="1" i="1" dirty="0"/>
              <a:t>more than a single interest</a:t>
            </a:r>
            <a:r>
              <a:rPr lang="id-ID" sz="2400" i="1" dirty="0"/>
              <a:t> in the society and so to some degree attempts to </a:t>
            </a:r>
            <a:r>
              <a:rPr lang="id-ID" sz="2400" b="1" i="1" dirty="0"/>
              <a:t>‘aggregate interests</a:t>
            </a:r>
            <a:r>
              <a:rPr lang="en-US" sz="2400" b="1" i="1" dirty="0"/>
              <a:t>’</a:t>
            </a:r>
            <a:r>
              <a:rPr lang="id-ID" sz="2400" dirty="0"/>
              <a:t>.</a:t>
            </a:r>
            <a:r>
              <a:rPr lang="en-US" sz="2400" dirty="0"/>
              <a:t>”</a:t>
            </a:r>
            <a:r>
              <a:rPr lang="id-ID" sz="2400" dirty="0"/>
              <a:t>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64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400" dirty="0"/>
              <a:t>Miriam Budiardjo dalam buku </a:t>
            </a:r>
            <a:r>
              <a:rPr lang="id-ID" sz="2400" i="1" dirty="0"/>
              <a:t>Dasar-Dasar Ilmu Politik</a:t>
            </a:r>
            <a:r>
              <a:rPr lang="en-US" sz="2400" i="1" dirty="0"/>
              <a:t> </a:t>
            </a:r>
            <a:r>
              <a:rPr lang="id-ID" sz="2400" dirty="0"/>
              <a:t>(1991: 160)</a:t>
            </a:r>
            <a:r>
              <a:rPr lang="en-US" sz="2400" dirty="0"/>
              <a:t>: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</a:t>
            </a:r>
            <a:r>
              <a:rPr lang="id-ID" sz="2400" dirty="0"/>
              <a:t>“</a:t>
            </a:r>
            <a:r>
              <a:rPr lang="en-US" sz="2400" dirty="0"/>
              <a:t>P</a:t>
            </a:r>
            <a:r>
              <a:rPr lang="id-ID" sz="2400" dirty="0"/>
              <a:t>artai politik adalah suatu </a:t>
            </a:r>
            <a:r>
              <a:rPr lang="id-ID" sz="2400" b="1" dirty="0"/>
              <a:t>kelompok</a:t>
            </a:r>
            <a:r>
              <a:rPr lang="id-ID" sz="2400" dirty="0"/>
              <a:t> </a:t>
            </a:r>
            <a:r>
              <a:rPr lang="id-ID" sz="2400" b="1" dirty="0"/>
              <a:t>yang teroganisir</a:t>
            </a:r>
            <a:r>
              <a:rPr lang="id-ID" sz="2400" dirty="0"/>
              <a:t> yang anggota-anggotanya mempunyai </a:t>
            </a:r>
            <a:r>
              <a:rPr lang="id-ID" sz="2400" b="1" dirty="0"/>
              <a:t>orientasi</a:t>
            </a:r>
            <a:r>
              <a:rPr lang="id-ID" sz="2400" dirty="0"/>
              <a:t>, </a:t>
            </a:r>
            <a:r>
              <a:rPr lang="id-ID" sz="2400" b="1" dirty="0"/>
              <a:t>nilai-nilai</a:t>
            </a:r>
            <a:r>
              <a:rPr lang="id-ID" sz="2400" dirty="0"/>
              <a:t> dan </a:t>
            </a:r>
            <a:r>
              <a:rPr lang="id-ID" sz="2400" b="1" dirty="0"/>
              <a:t>cita-cita yang sama</a:t>
            </a:r>
            <a:r>
              <a:rPr lang="en-US" sz="2400" dirty="0"/>
              <a:t>. </a:t>
            </a:r>
            <a:r>
              <a:rPr lang="id-ID" sz="2400" dirty="0"/>
              <a:t>Tujuan kelompok ini ialah untuk </a:t>
            </a:r>
            <a:r>
              <a:rPr lang="id-ID" sz="2400" b="1" dirty="0"/>
              <a:t>memperoleh kekuasaan politik</a:t>
            </a:r>
            <a:r>
              <a:rPr lang="id-ID" sz="2400" dirty="0"/>
              <a:t> dan </a:t>
            </a:r>
            <a:r>
              <a:rPr lang="id-ID" sz="2400" b="1" dirty="0"/>
              <a:t>merebut kedudukan politik</a:t>
            </a:r>
            <a:r>
              <a:rPr lang="id-ID" sz="2400" dirty="0"/>
              <a:t>.</a:t>
            </a:r>
            <a:r>
              <a:rPr lang="en-US" sz="2400" dirty="0"/>
              <a:t> </a:t>
            </a:r>
            <a:r>
              <a:rPr lang="id-ID" sz="2400" dirty="0"/>
              <a:t>”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5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sz="2400" dirty="0"/>
              <a:t>P</a:t>
            </a:r>
            <a:r>
              <a:rPr lang="id-ID" sz="2400" dirty="0"/>
              <a:t>artai politik </a:t>
            </a:r>
            <a:r>
              <a:rPr lang="id-ID" sz="2400" dirty="0" smtClean="0"/>
              <a:t>m</a:t>
            </a:r>
            <a:r>
              <a:rPr lang="en-US" sz="2400" dirty="0" err="1" smtClean="0"/>
              <a:t>emiliki</a:t>
            </a:r>
            <a:r>
              <a:rPr lang="id-ID" sz="2400" dirty="0" smtClean="0"/>
              <a:t> unsur</a:t>
            </a:r>
            <a:r>
              <a:rPr lang="en-US" sz="2400" dirty="0" smtClean="0"/>
              <a:t>-</a:t>
            </a:r>
            <a:r>
              <a:rPr lang="en-US" sz="2400" dirty="0" err="1" smtClean="0"/>
              <a:t>unsur</a:t>
            </a:r>
            <a:r>
              <a:rPr lang="id-ID" sz="2400" dirty="0" smtClean="0"/>
              <a:t> </a:t>
            </a:r>
            <a:r>
              <a:rPr lang="id-ID" sz="2400" dirty="0"/>
              <a:t>berikut: </a:t>
            </a:r>
            <a:endParaRPr lang="en-US" sz="2400" dirty="0" smtClean="0"/>
          </a:p>
          <a:p>
            <a:pPr marL="609600" indent="-609600">
              <a:lnSpc>
                <a:spcPct val="90000"/>
              </a:lnSpc>
              <a:buNone/>
            </a:pPr>
            <a:endParaRPr lang="en-US" sz="2400" dirty="0"/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US" sz="2400" dirty="0" smtClean="0"/>
              <a:t>S</a:t>
            </a:r>
            <a:r>
              <a:rPr lang="id-ID" sz="2400" dirty="0" smtClean="0"/>
              <a:t>uatu </a:t>
            </a:r>
            <a:r>
              <a:rPr lang="id-ID" sz="2400" dirty="0"/>
              <a:t>kelompok terorganisasi untuk jangka </a:t>
            </a:r>
            <a:r>
              <a:rPr lang="id-ID" sz="2400" dirty="0" smtClean="0"/>
              <a:t>panjang;</a:t>
            </a:r>
            <a:endParaRPr lang="en-US" sz="2400" dirty="0" smtClean="0"/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US" sz="2400" dirty="0" smtClean="0"/>
              <a:t>T</a:t>
            </a:r>
            <a:r>
              <a:rPr lang="id-ID" sz="2400" dirty="0" smtClean="0"/>
              <a:t>erdapat </a:t>
            </a:r>
            <a:r>
              <a:rPr lang="id-ID" sz="2400" dirty="0"/>
              <a:t>ideologi, program, orientasi </a:t>
            </a:r>
            <a:r>
              <a:rPr lang="en-US" sz="2400" dirty="0"/>
              <a:t>&amp;</a:t>
            </a:r>
            <a:r>
              <a:rPr lang="id-ID" sz="2400" dirty="0"/>
              <a:t> cita-cita politik yang jelas; </a:t>
            </a:r>
            <a:endParaRPr lang="en-US" sz="2400" dirty="0" smtClean="0"/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US" sz="2400" dirty="0" smtClean="0"/>
              <a:t>B</a:t>
            </a:r>
            <a:r>
              <a:rPr lang="id-ID" sz="2400" dirty="0" smtClean="0"/>
              <a:t>erusaha </a:t>
            </a:r>
            <a:r>
              <a:rPr lang="id-ID" sz="2400" dirty="0"/>
              <a:t>mencari dukungan massa atau pemilih sebanyak-banyaknya; </a:t>
            </a:r>
            <a:endParaRPr lang="en-US" sz="2400" dirty="0" smtClean="0"/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US" sz="2400" dirty="0" smtClean="0"/>
              <a:t>B</a:t>
            </a:r>
            <a:r>
              <a:rPr lang="id-ID" sz="2400" dirty="0" smtClean="0"/>
              <a:t>erupaya </a:t>
            </a:r>
            <a:r>
              <a:rPr lang="id-ID" sz="2400" dirty="0"/>
              <a:t>memperoleh </a:t>
            </a:r>
            <a:r>
              <a:rPr lang="en-US" sz="2400" dirty="0"/>
              <a:t>&amp;</a:t>
            </a:r>
            <a:r>
              <a:rPr lang="id-ID" sz="2400" dirty="0"/>
              <a:t> mengendalikan kekuasaan politik atau pemerintahan melalui pemilu.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38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err="1" smtClean="0"/>
              <a:t>Fungsi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Partai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Politik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05400"/>
          </a:xfrm>
        </p:spPr>
        <p:txBody>
          <a:bodyPr/>
          <a:lstStyle/>
          <a:p>
            <a:pPr marL="609600" indent="-609600">
              <a:buNone/>
            </a:pPr>
            <a:r>
              <a:rPr lang="en-US" sz="2400" b="1" dirty="0"/>
              <a:t>1) </a:t>
            </a:r>
            <a:r>
              <a:rPr lang="id-ID" sz="2400" b="1" dirty="0"/>
              <a:t>Sosialisasi Politik</a:t>
            </a:r>
          </a:p>
          <a:p>
            <a:pPr marL="609600" indent="-609600"/>
            <a:r>
              <a:rPr lang="en-US" sz="2400" dirty="0"/>
              <a:t>M</a:t>
            </a:r>
            <a:r>
              <a:rPr lang="id-ID" sz="2400" dirty="0"/>
              <a:t>enyampaikan norma </a:t>
            </a:r>
            <a:r>
              <a:rPr lang="en-US" sz="2400" dirty="0"/>
              <a:t>&amp;</a:t>
            </a:r>
            <a:r>
              <a:rPr lang="id-ID" sz="2400" dirty="0"/>
              <a:t> ajaran politik pada masyarakat sehingga terbentuk sikap </a:t>
            </a:r>
            <a:r>
              <a:rPr lang="en-US" sz="2400" dirty="0"/>
              <a:t>&amp;</a:t>
            </a:r>
            <a:r>
              <a:rPr lang="id-ID" sz="2400" dirty="0"/>
              <a:t> persepsi politik sesuai diinginkan partai politik.</a:t>
            </a:r>
            <a:endParaRPr lang="en-US" sz="2400" dirty="0"/>
          </a:p>
          <a:p>
            <a:pPr marL="609600" indent="-609600"/>
            <a:r>
              <a:rPr lang="en-US" sz="2400" dirty="0"/>
              <a:t>P</a:t>
            </a:r>
            <a:r>
              <a:rPr lang="id-ID" sz="2400" dirty="0"/>
              <a:t>artai politik bermaksud membangun budaya politik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>
              <a:lnSpc>
                <a:spcPct val="90000"/>
              </a:lnSpc>
              <a:buNone/>
            </a:pPr>
            <a:r>
              <a:rPr lang="id-ID" sz="2400" b="1" dirty="0"/>
              <a:t>2</a:t>
            </a:r>
            <a:r>
              <a:rPr lang="en-US" sz="2400" b="1" dirty="0"/>
              <a:t>)</a:t>
            </a:r>
            <a:r>
              <a:rPr lang="id-ID" sz="2400" b="1" dirty="0"/>
              <a:t> Rekrutmen Politik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</a:t>
            </a:r>
            <a:r>
              <a:rPr lang="id-ID" sz="2400" dirty="0"/>
              <a:t>engajak orang menjadi anggota partai </a:t>
            </a:r>
            <a:r>
              <a:rPr lang="en-US" sz="2400" dirty="0"/>
              <a:t>&amp;</a:t>
            </a:r>
            <a:r>
              <a:rPr lang="id-ID" sz="2400" dirty="0"/>
              <a:t> berpartisipasi dalam aktivitas politik. 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M</a:t>
            </a:r>
            <a:r>
              <a:rPr lang="id-ID" sz="2400" dirty="0"/>
              <a:t>emperbesar dukungan </a:t>
            </a:r>
            <a:r>
              <a:rPr lang="en-US" sz="2400" dirty="0"/>
              <a:t>&amp;</a:t>
            </a:r>
            <a:r>
              <a:rPr lang="id-ID" sz="2400" dirty="0"/>
              <a:t> pengaruh partai politik. 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M</a:t>
            </a:r>
            <a:r>
              <a:rPr lang="id-ID" sz="2400" dirty="0"/>
              <a:t>encari </a:t>
            </a:r>
            <a:r>
              <a:rPr lang="en-US" sz="2400" dirty="0"/>
              <a:t>&amp;</a:t>
            </a:r>
            <a:r>
              <a:rPr lang="id-ID" sz="2400" dirty="0"/>
              <a:t> menyeleksi calon pemimpin partai politik masa depan</a:t>
            </a:r>
            <a:r>
              <a:rPr lang="en-US" sz="2400" dirty="0"/>
              <a:t> a</a:t>
            </a:r>
            <a:r>
              <a:rPr lang="id-ID" sz="2400" dirty="0"/>
              <a:t>ga</a:t>
            </a:r>
            <a:r>
              <a:rPr lang="en-US" sz="2400" dirty="0"/>
              <a:t>r</a:t>
            </a:r>
            <a:r>
              <a:rPr lang="id-ID" sz="2400" dirty="0"/>
              <a:t> regenerasi politik tidak putus.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37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848600" cy="5105400"/>
          </a:xfrm>
        </p:spPr>
        <p:txBody>
          <a:bodyPr/>
          <a:lstStyle/>
          <a:p>
            <a:pPr>
              <a:buNone/>
            </a:pPr>
            <a:r>
              <a:rPr lang="id-ID" sz="2400" b="1" dirty="0"/>
              <a:t>3</a:t>
            </a:r>
            <a:r>
              <a:rPr lang="en-US" sz="2400" b="1" dirty="0"/>
              <a:t>)</a:t>
            </a:r>
            <a:r>
              <a:rPr lang="id-ID" sz="2400" b="1" dirty="0"/>
              <a:t> Komunikasi Politik</a:t>
            </a:r>
          </a:p>
          <a:p>
            <a:r>
              <a:rPr lang="en-US" sz="2400" dirty="0"/>
              <a:t>S</a:t>
            </a:r>
            <a:r>
              <a:rPr lang="id-ID" sz="2400" dirty="0"/>
              <a:t>ebagai penghubung antara dua pihak atau lebih untuk menyampaikan informasi secara timbal-balik. </a:t>
            </a:r>
            <a:endParaRPr lang="en-US" sz="2400" dirty="0"/>
          </a:p>
          <a:p>
            <a:r>
              <a:rPr lang="en-US" sz="2400" dirty="0"/>
              <a:t>P</a:t>
            </a:r>
            <a:r>
              <a:rPr lang="id-ID" sz="2400" dirty="0"/>
              <a:t>artai politik menjembatani penyampaian informasi antara pemerintah dan rakyat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pPr marL="114300" indent="0">
              <a:buNone/>
            </a:pPr>
            <a:endParaRPr lang="en-US" sz="2400" dirty="0"/>
          </a:p>
          <a:p>
            <a:pPr>
              <a:lnSpc>
                <a:spcPct val="90000"/>
              </a:lnSpc>
              <a:buNone/>
            </a:pPr>
            <a:r>
              <a:rPr lang="id-ID" sz="2400" b="1" dirty="0"/>
              <a:t>4</a:t>
            </a:r>
            <a:r>
              <a:rPr lang="en-US" sz="2400" b="1" dirty="0"/>
              <a:t>)</a:t>
            </a:r>
            <a:r>
              <a:rPr lang="id-ID" sz="2400" b="1" dirty="0"/>
              <a:t> Agregasi dan Artikulasi Kepentingan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</a:t>
            </a:r>
            <a:r>
              <a:rPr lang="id-ID" sz="2400" dirty="0" smtClean="0"/>
              <a:t>enggabung </a:t>
            </a:r>
            <a:r>
              <a:rPr lang="id-ID" sz="2400" dirty="0"/>
              <a:t>berbagai informasi, kepentingan, </a:t>
            </a:r>
            <a:r>
              <a:rPr lang="en-US" sz="2400" dirty="0"/>
              <a:t>&amp;</a:t>
            </a:r>
            <a:r>
              <a:rPr lang="id-ID" sz="2400" dirty="0"/>
              <a:t> aspirasi yang disampaikan oleh masyarakat</a:t>
            </a:r>
            <a:r>
              <a:rPr lang="en-US" sz="2400" dirty="0"/>
              <a:t> (A</a:t>
            </a:r>
            <a:r>
              <a:rPr lang="id-ID" sz="2400" dirty="0"/>
              <a:t>gregasi kepentingan</a:t>
            </a:r>
            <a:r>
              <a:rPr lang="en-US" sz="2400" dirty="0"/>
              <a:t>)</a:t>
            </a:r>
            <a:r>
              <a:rPr lang="id-ID" sz="2400" dirty="0"/>
              <a:t>. 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M</a:t>
            </a:r>
            <a:r>
              <a:rPr lang="id-ID" sz="2400" dirty="0" smtClean="0"/>
              <a:t>erumuskan </a:t>
            </a:r>
            <a:r>
              <a:rPr lang="en-US" sz="2400" dirty="0"/>
              <a:t>&amp; </a:t>
            </a:r>
            <a:r>
              <a:rPr lang="id-ID" sz="2400" dirty="0"/>
              <a:t>menyampaikan agregasi kepentingan itu kepada pembuat kebijakan</a:t>
            </a:r>
            <a:r>
              <a:rPr lang="en-US" sz="2400" dirty="0"/>
              <a:t> (A</a:t>
            </a:r>
            <a:r>
              <a:rPr lang="id-ID" sz="2400" dirty="0"/>
              <a:t>rtikulasi kepentingan</a:t>
            </a:r>
            <a:r>
              <a:rPr lang="en-US" sz="2400" dirty="0"/>
              <a:t>)</a:t>
            </a:r>
            <a:r>
              <a:rPr lang="id-ID" sz="2400" dirty="0"/>
              <a:t>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8486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sz="2400" b="1" dirty="0"/>
              <a:t>5</a:t>
            </a:r>
            <a:r>
              <a:rPr lang="en-US" sz="2400" b="1" dirty="0"/>
              <a:t>)</a:t>
            </a:r>
            <a:r>
              <a:rPr lang="id-ID" sz="2400" b="1" dirty="0"/>
              <a:t> Partisipasi Politik</a:t>
            </a:r>
          </a:p>
          <a:p>
            <a:r>
              <a:rPr lang="en-US" sz="2400" dirty="0"/>
              <a:t>P</a:t>
            </a:r>
            <a:r>
              <a:rPr lang="id-ID" sz="2400" dirty="0"/>
              <a:t>artai politik sebagai alat bagi warga negara melakukan partisipasi politik dalam proses </a:t>
            </a:r>
            <a:r>
              <a:rPr lang="id-ID" sz="2400" dirty="0" smtClean="0"/>
              <a:t>politik. </a:t>
            </a:r>
            <a:endParaRPr lang="en-US" sz="2400" dirty="0"/>
          </a:p>
          <a:p>
            <a:r>
              <a:rPr lang="en-US" sz="2400" dirty="0" smtClean="0"/>
              <a:t>W</a:t>
            </a:r>
            <a:r>
              <a:rPr lang="id-ID" sz="2400" dirty="0" smtClean="0"/>
              <a:t>arga </a:t>
            </a:r>
            <a:r>
              <a:rPr lang="id-ID" sz="2400" dirty="0"/>
              <a:t>negara memilih calon-calon yang dinominasikan oleh partai politik atau mengajukan dirinya sebagai kandidat dalam kontestasi elektoral melalui dukungan dari partai politik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endParaRPr lang="en-US" sz="2400" dirty="0"/>
          </a:p>
          <a:p>
            <a:pPr>
              <a:lnSpc>
                <a:spcPct val="90000"/>
              </a:lnSpc>
              <a:buNone/>
            </a:pPr>
            <a:r>
              <a:rPr lang="id-ID" sz="2400" b="1" dirty="0"/>
              <a:t>6</a:t>
            </a:r>
            <a:r>
              <a:rPr lang="en-US" sz="2400" b="1" dirty="0"/>
              <a:t>)</a:t>
            </a:r>
            <a:r>
              <a:rPr lang="id-ID" sz="2400" b="1" dirty="0"/>
              <a:t> Pengatur Konflik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K</a:t>
            </a:r>
            <a:r>
              <a:rPr lang="id-ID" sz="2400" dirty="0"/>
              <a:t>onflik biasa terjadi </a:t>
            </a:r>
            <a:r>
              <a:rPr lang="en-US" sz="2400" dirty="0"/>
              <a:t>d</a:t>
            </a:r>
            <a:r>
              <a:rPr lang="id-ID" sz="2400" dirty="0"/>
              <a:t>alam kehidupan politik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id-ID" sz="2400" dirty="0"/>
              <a:t>terjadi antara sesama masyarakat atau antara masyarakat </a:t>
            </a:r>
            <a:r>
              <a:rPr lang="en-US" sz="2400" dirty="0"/>
              <a:t>&amp;</a:t>
            </a:r>
            <a:r>
              <a:rPr lang="id-ID" sz="2400" dirty="0"/>
              <a:t> penguasa. 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P</a:t>
            </a:r>
            <a:r>
              <a:rPr lang="id-ID" sz="2400" dirty="0"/>
              <a:t>artai politik berfungsi menganalisasi </a:t>
            </a:r>
            <a:r>
              <a:rPr lang="en-US" sz="2400" dirty="0"/>
              <a:t>&amp;</a:t>
            </a:r>
            <a:r>
              <a:rPr lang="id-ID" sz="2400" dirty="0"/>
              <a:t> mengatur potensi konflik politik agar tidak liar dan destruktif.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63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724</TotalTime>
  <Words>2646</Words>
  <Application>Microsoft Office PowerPoint</Application>
  <PresentationFormat>On-screen Show (4:3)</PresentationFormat>
  <Paragraphs>315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Adjacency</vt:lpstr>
      <vt:lpstr>HUKUM TATA NEGARA</vt:lpstr>
      <vt:lpstr>Partai Politik dan Pemilihan Umum</vt:lpstr>
      <vt:lpstr>Pengertian Partai Politik</vt:lpstr>
      <vt:lpstr>Lanjutan…</vt:lpstr>
      <vt:lpstr>Lanjutan…</vt:lpstr>
      <vt:lpstr>Lanjutan…</vt:lpstr>
      <vt:lpstr>Fungsi Partai Politik</vt:lpstr>
      <vt:lpstr>Lanjutan…</vt:lpstr>
      <vt:lpstr>Lanjutan…</vt:lpstr>
      <vt:lpstr>Partai Politik sebagai Pilar Demokrasi</vt:lpstr>
      <vt:lpstr>Kedudukan Partai Politik dalam HTN Indonesia</vt:lpstr>
      <vt:lpstr>Lanjutan…</vt:lpstr>
      <vt:lpstr>Lanjutan…</vt:lpstr>
      <vt:lpstr>Lanjutan…</vt:lpstr>
      <vt:lpstr>Sejarah Partai Politik di Indonesia</vt:lpstr>
      <vt:lpstr>Lanjutan…</vt:lpstr>
      <vt:lpstr>Lanjutan…</vt:lpstr>
      <vt:lpstr>Lanjutan…</vt:lpstr>
      <vt:lpstr>Lanjutan…</vt:lpstr>
      <vt:lpstr>Lanjutan…</vt:lpstr>
      <vt:lpstr>Pembubaran Partai Politik</vt:lpstr>
      <vt:lpstr>Lanjutan…</vt:lpstr>
      <vt:lpstr>Lanjutan…</vt:lpstr>
      <vt:lpstr>Tujuan Pemilihan Umum</vt:lpstr>
      <vt:lpstr>Lanjutan…</vt:lpstr>
      <vt:lpstr>Lanjutan…</vt:lpstr>
      <vt:lpstr>Sistem Pemilihan Umum</vt:lpstr>
      <vt:lpstr>Lanjutan…</vt:lpstr>
      <vt:lpstr>Lanjutan…</vt:lpstr>
      <vt:lpstr>Lanjutan…</vt:lpstr>
      <vt:lpstr>Perkembangan Sistem Pemilu Indonesia</vt:lpstr>
      <vt:lpstr>Lanjutan…</vt:lpstr>
      <vt:lpstr>Lanjutan…</vt:lpstr>
      <vt:lpstr>Lanjutan… (Pemilu dan Jumlah Partai Politik)</vt:lpstr>
      <vt:lpstr>Sengketa Hasil Pemilihan Umum</vt:lpstr>
      <vt:lpstr>Lanjutan…</vt:lpstr>
      <vt:lpstr>Sumber Pustaka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May</cp:lastModifiedBy>
  <cp:revision>38</cp:revision>
  <dcterms:created xsi:type="dcterms:W3CDTF">2013-02-06T07:28:35Z</dcterms:created>
  <dcterms:modified xsi:type="dcterms:W3CDTF">2015-03-05T06:52:47Z</dcterms:modified>
</cp:coreProperties>
</file>