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78" r:id="rId7"/>
    <p:sldId id="279" r:id="rId8"/>
    <p:sldId id="260" r:id="rId9"/>
    <p:sldId id="280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FA0C57-7F69-4490-AA93-B3D8F0F03F4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9BDF50-A393-4576-9543-2690738522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HUKUM TATA NEGARA</a:t>
            </a:r>
            <a:endParaRPr lang="en-US" sz="4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772400" cy="10668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Munafrizal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Manan</a:t>
            </a:r>
            <a:r>
              <a:rPr lang="en-US" sz="3000" b="1" dirty="0" smtClean="0"/>
              <a:t>, S.H., </a:t>
            </a:r>
            <a:r>
              <a:rPr lang="en-US" sz="3000" b="1" dirty="0" err="1" smtClean="0"/>
              <a:t>S.Sos</a:t>
            </a:r>
            <a:r>
              <a:rPr lang="en-US" sz="3000" b="1" dirty="0" smtClean="0"/>
              <a:t>., M.si., M.IP.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0067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Pemerintahan</a:t>
            </a:r>
            <a:r>
              <a:rPr lang="en-US" b="1" dirty="0"/>
              <a:t> </a:t>
            </a:r>
            <a:r>
              <a:rPr lang="en-US" b="1" dirty="0" smtClean="0"/>
              <a:t>Daerah </a:t>
            </a:r>
            <a:r>
              <a:rPr lang="en-US" b="1" dirty="0" err="1"/>
              <a:t>Provinsi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di Indonesia.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r>
              <a:rPr lang="en-US" dirty="0" smtClean="0"/>
              <a:t>, </a:t>
            </a:r>
            <a:r>
              <a:rPr lang="en-US" dirty="0" err="1" smtClean="0"/>
              <a:t>dekonsentrasi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perbantuan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W</a:t>
            </a:r>
            <a:r>
              <a:rPr lang="en-US" dirty="0" err="1" smtClean="0"/>
              <a:t>akil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Gubernur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provinsi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Gubernur</a:t>
            </a:r>
            <a:r>
              <a:rPr lang="en-US" dirty="0" smtClean="0">
                <a:sym typeface="Wingdings" pitchFamily="2" charset="2"/>
              </a:rPr>
              <a:t> + DPRD)  </a:t>
            </a:r>
            <a:r>
              <a:rPr lang="en-US" dirty="0" err="1" smtClean="0">
                <a:sym typeface="Wingdings" pitchFamily="2" charset="2"/>
              </a:rPr>
              <a:t>Gubernur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eksekutif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saja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(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DPRD)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jabatannya</a:t>
            </a:r>
            <a:r>
              <a:rPr lang="en-US" dirty="0" smtClean="0"/>
              <a:t>,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diberhentikan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jabatannyua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DPRD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err="1" smtClean="0"/>
              <a:t>Pemerintahan</a:t>
            </a:r>
            <a:r>
              <a:rPr lang="en-US" sz="4000" b="1" dirty="0" smtClean="0"/>
              <a:t> </a:t>
            </a:r>
            <a:r>
              <a:rPr lang="en-US" sz="4000" b="1" dirty="0"/>
              <a:t>Daerah </a:t>
            </a:r>
            <a:r>
              <a:rPr lang="en-US" sz="4000" b="1" dirty="0" err="1"/>
              <a:t>Kabupaten</a:t>
            </a:r>
            <a:r>
              <a:rPr lang="en-US" sz="4000" b="1" dirty="0"/>
              <a:t>/Kota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di Indonesia.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r>
              <a:rPr lang="en-US" dirty="0" smtClean="0"/>
              <a:t>/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pebantuan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dekonsentrasi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kabupaten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provinsi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pedesaan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Kota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unit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pengayoman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28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Basis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(</a:t>
            </a:r>
            <a:r>
              <a:rPr lang="en-US" dirty="0" err="1" smtClean="0"/>
              <a:t>kabupaten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Pemerintahan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seluas-luasnya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oleh</a:t>
            </a:r>
            <a:r>
              <a:rPr lang="en-US" dirty="0" smtClean="0"/>
              <a:t> UU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Pemerintah</a:t>
            </a:r>
            <a:r>
              <a:rPr lang="en-US" dirty="0"/>
              <a:t> </a:t>
            </a:r>
            <a:r>
              <a:rPr lang="en-US" dirty="0" smtClean="0"/>
              <a:t>Daerah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perbantuan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err="1" smtClean="0"/>
              <a:t>Pemerintahan</a:t>
            </a:r>
            <a:r>
              <a:rPr lang="en-US" sz="4000" b="1" dirty="0" smtClean="0"/>
              <a:t> </a:t>
            </a:r>
            <a:r>
              <a:rPr lang="en-US" sz="4000" b="1" dirty="0"/>
              <a:t>Daerah </a:t>
            </a:r>
            <a:r>
              <a:rPr lang="en-US" sz="4000" b="1" dirty="0" err="1"/>
              <a:t>Khusus</a:t>
            </a:r>
            <a:r>
              <a:rPr lang="en-US" sz="4000" b="1" dirty="0"/>
              <a:t>/Istimewa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18B </a:t>
            </a:r>
            <a:r>
              <a:rPr lang="en-US" dirty="0" err="1" smtClean="0"/>
              <a:t>ayat</a:t>
            </a:r>
            <a:r>
              <a:rPr lang="en-US" dirty="0" smtClean="0"/>
              <a:t> (1) UUD 1945 :</a:t>
            </a:r>
          </a:p>
          <a:p>
            <a:endParaRPr lang="en-US" dirty="0" smtClean="0"/>
          </a:p>
          <a:p>
            <a:pPr marL="320040" lvl="1" indent="0">
              <a:buNone/>
            </a:pPr>
            <a:r>
              <a:rPr lang="en-US" i="1" dirty="0" smtClean="0"/>
              <a:t>Negara </a:t>
            </a:r>
            <a:r>
              <a:rPr lang="en-US" i="1" dirty="0" err="1" smtClean="0"/>
              <a:t>mengakui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menghormati</a:t>
            </a:r>
            <a:r>
              <a:rPr lang="en-US" i="1" dirty="0" smtClean="0"/>
              <a:t> </a:t>
            </a:r>
            <a:r>
              <a:rPr lang="en-US" i="1" dirty="0" err="1" smtClean="0"/>
              <a:t>satuan-satuan</a:t>
            </a:r>
            <a:r>
              <a:rPr lang="en-US" i="1" dirty="0" smtClean="0"/>
              <a:t> </a:t>
            </a:r>
            <a:r>
              <a:rPr lang="en-US" i="1" dirty="0" err="1" smtClean="0"/>
              <a:t>pemerintahan</a:t>
            </a:r>
            <a:r>
              <a:rPr lang="en-US" i="1" dirty="0" smtClean="0"/>
              <a:t> </a:t>
            </a:r>
            <a:r>
              <a:rPr lang="en-US" i="1" dirty="0" err="1" smtClean="0"/>
              <a:t>daerah</a:t>
            </a:r>
            <a:r>
              <a:rPr lang="en-US" i="1" dirty="0" smtClean="0"/>
              <a:t> yang </a:t>
            </a:r>
            <a:r>
              <a:rPr lang="en-US" i="1" dirty="0" err="1" smtClean="0"/>
              <a:t>bersifat</a:t>
            </a:r>
            <a:r>
              <a:rPr lang="en-US" i="1" dirty="0" smtClean="0"/>
              <a:t> </a:t>
            </a:r>
            <a:r>
              <a:rPr lang="en-US" i="1" dirty="0" err="1" smtClean="0"/>
              <a:t>khusus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bersifat</a:t>
            </a:r>
            <a:r>
              <a:rPr lang="en-US" i="1" dirty="0" smtClean="0"/>
              <a:t> </a:t>
            </a:r>
            <a:r>
              <a:rPr lang="en-US" i="1" dirty="0" err="1" smtClean="0"/>
              <a:t>istimewa</a:t>
            </a:r>
            <a:r>
              <a:rPr lang="en-US" i="1" dirty="0" smtClean="0"/>
              <a:t> yang </a:t>
            </a:r>
            <a:r>
              <a:rPr lang="en-US" i="1" dirty="0" err="1" smtClean="0"/>
              <a:t>diatur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undang-undang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Ketentuan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/</a:t>
            </a:r>
            <a:r>
              <a:rPr lang="en-US" dirty="0" err="1" smtClean="0"/>
              <a:t>istimewa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Status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/</a:t>
            </a:r>
            <a:r>
              <a:rPr lang="en-US" dirty="0" err="1"/>
              <a:t>istimewa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sejarah</a:t>
            </a:r>
            <a:r>
              <a:rPr lang="en-US" dirty="0"/>
              <a:t>, </a:t>
            </a:r>
            <a:r>
              <a:rPr lang="en-US" dirty="0" err="1"/>
              <a:t>politis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teritori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Aceh </a:t>
            </a:r>
            <a:r>
              <a:rPr lang="en-US" dirty="0" err="1" smtClean="0"/>
              <a:t>dan</a:t>
            </a:r>
            <a:r>
              <a:rPr lang="en-US" dirty="0" smtClean="0"/>
              <a:t> Papua </a:t>
            </a:r>
            <a:r>
              <a:rPr lang="en-US" dirty="0" err="1" smtClean="0"/>
              <a:t>diberi</a:t>
            </a:r>
            <a:r>
              <a:rPr lang="en-US" dirty="0" smtClean="0"/>
              <a:t> status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isitmewa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kompromi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konfliktual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Yogyakarta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status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istimewa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pernah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ibukota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RI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belakang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kesultanan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Jakarta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status </a:t>
            </a:r>
            <a:r>
              <a:rPr lang="en-US" dirty="0" err="1" smtClean="0">
                <a:sym typeface="Wingdings" pitchFamily="2" charset="2"/>
              </a:rPr>
              <a:t>khusus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ibukota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Aceh </a:t>
            </a:r>
            <a:r>
              <a:rPr lang="en-US" dirty="0" smtClean="0">
                <a:sym typeface="Wingdings" pitchFamily="2" charset="2"/>
              </a:rPr>
              <a:t> UU No. 18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2001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Khusus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D.I. Aceh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Provinsi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Nangroe</a:t>
            </a:r>
            <a:r>
              <a:rPr lang="en-US" dirty="0" smtClean="0">
                <a:sym typeface="Wingdings" pitchFamily="2" charset="2"/>
              </a:rPr>
              <a:t> Aceh Darussalam  UU No. 11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2006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Aceh.</a:t>
            </a:r>
          </a:p>
          <a:p>
            <a:r>
              <a:rPr lang="en-US" dirty="0" smtClean="0">
                <a:sym typeface="Wingdings" pitchFamily="2" charset="2"/>
              </a:rPr>
              <a:t>Papua  UU No. 21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2001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Khusus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Provinsi</a:t>
            </a:r>
            <a:r>
              <a:rPr lang="en-US" dirty="0" smtClean="0">
                <a:sym typeface="Wingdings" pitchFamily="2" charset="2"/>
              </a:rPr>
              <a:t> Papua.</a:t>
            </a:r>
          </a:p>
          <a:p>
            <a:r>
              <a:rPr lang="en-US" dirty="0" smtClean="0">
                <a:sym typeface="Wingdings" pitchFamily="2" charset="2"/>
              </a:rPr>
              <a:t>Yogyakarta  UU No. 13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2012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Keistimewaan</a:t>
            </a:r>
            <a:r>
              <a:rPr lang="en-US" dirty="0" smtClean="0">
                <a:sym typeface="Wingdings" pitchFamily="2" charset="2"/>
              </a:rPr>
              <a:t> Daerah Istimewa Yogyakarta.</a:t>
            </a:r>
          </a:p>
          <a:p>
            <a:r>
              <a:rPr lang="en-US" dirty="0" smtClean="0">
                <a:sym typeface="Wingdings" pitchFamily="2" charset="2"/>
              </a:rPr>
              <a:t>Jakarta  UU No. 10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1964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Pernyataan</a:t>
            </a:r>
            <a:r>
              <a:rPr lang="en-US" dirty="0" smtClean="0">
                <a:sym typeface="Wingdings" pitchFamily="2" charset="2"/>
              </a:rPr>
              <a:t> DKI Jakarta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Ibu</a:t>
            </a:r>
            <a:r>
              <a:rPr lang="en-US" dirty="0" smtClean="0">
                <a:sym typeface="Wingdings" pitchFamily="2" charset="2"/>
              </a:rPr>
              <a:t> Kota Negara RI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Jakarta  UU No. 27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2007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Provinsi</a:t>
            </a:r>
            <a:r>
              <a:rPr lang="en-US" dirty="0" smtClean="0">
                <a:sym typeface="Wingdings" pitchFamily="2" charset="2"/>
              </a:rPr>
              <a:t> DKI Jakarta.</a:t>
            </a:r>
          </a:p>
        </p:txBody>
      </p:sp>
    </p:spTree>
    <p:extLst>
      <p:ext uri="{BB962C8B-B14F-4D97-AF65-F5344CB8AC3E}">
        <p14:creationId xmlns:p14="http://schemas.microsoft.com/office/powerpoint/2010/main" val="24917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Pemerintahan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Sekitar</a:t>
            </a:r>
            <a:r>
              <a:rPr lang="en-US" dirty="0" smtClean="0"/>
              <a:t> 70% </a:t>
            </a:r>
            <a:r>
              <a:rPr lang="en-US" dirty="0" err="1" smtClean="0"/>
              <a:t>penduduk</a:t>
            </a:r>
            <a:r>
              <a:rPr lang="en-US" dirty="0" smtClean="0"/>
              <a:t> Indonesia </a:t>
            </a:r>
            <a:r>
              <a:rPr lang="en-US" dirty="0" err="1" smtClean="0"/>
              <a:t>tinggal</a:t>
            </a:r>
            <a:r>
              <a:rPr lang="en-US" dirty="0" smtClean="0"/>
              <a:t> di </a:t>
            </a:r>
            <a:r>
              <a:rPr lang="en-US" dirty="0" err="1" smtClean="0"/>
              <a:t>pedesaan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2001 </a:t>
            </a:r>
            <a:r>
              <a:rPr lang="en-US" dirty="0" err="1" smtClean="0"/>
              <a:t>desa</a:t>
            </a:r>
            <a:r>
              <a:rPr lang="en-US" dirty="0" smtClean="0"/>
              <a:t> di Indonesia </a:t>
            </a:r>
            <a:r>
              <a:rPr lang="en-US" dirty="0" err="1" smtClean="0"/>
              <a:t>berjumlah</a:t>
            </a:r>
            <a:r>
              <a:rPr lang="en-US" dirty="0" smtClean="0"/>
              <a:t> 61.562 </a:t>
            </a:r>
            <a:r>
              <a:rPr lang="en-US" dirty="0" err="1" smtClean="0"/>
              <a:t>desa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2012 </a:t>
            </a:r>
            <a:r>
              <a:rPr lang="en-US" dirty="0" err="1" smtClean="0"/>
              <a:t>desa</a:t>
            </a:r>
            <a:r>
              <a:rPr lang="en-US" dirty="0" smtClean="0"/>
              <a:t> di Indonesia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72.944 </a:t>
            </a:r>
            <a:r>
              <a:rPr lang="en-US" dirty="0" err="1" smtClean="0"/>
              <a:t>desa</a:t>
            </a:r>
            <a:endParaRPr lang="en-US" dirty="0" smtClean="0"/>
          </a:p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rata-rata 2,4 </a:t>
            </a:r>
            <a:r>
              <a:rPr lang="en-US" dirty="0" err="1" smtClean="0"/>
              <a:t>persen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dirty="0" err="1" smtClean="0"/>
              <a:t>Mendagri</a:t>
            </a:r>
            <a:r>
              <a:rPr lang="en-US" sz="2200" dirty="0" smtClean="0"/>
              <a:t> </a:t>
            </a:r>
            <a:r>
              <a:rPr lang="en-US" sz="2200" dirty="0" err="1" smtClean="0"/>
              <a:t>Gamawan</a:t>
            </a:r>
            <a:r>
              <a:rPr lang="en-US" sz="2200" dirty="0" smtClean="0"/>
              <a:t> </a:t>
            </a:r>
            <a:r>
              <a:rPr lang="en-US" sz="2200" dirty="0" err="1" smtClean="0"/>
              <a:t>Fauzi</a:t>
            </a:r>
            <a:r>
              <a:rPr lang="en-US" sz="2200" dirty="0" smtClean="0"/>
              <a:t>, </a:t>
            </a:r>
            <a:r>
              <a:rPr lang="en-US" sz="2200" i="1" dirty="0" err="1" smtClean="0"/>
              <a:t>Kompas</a:t>
            </a:r>
            <a:r>
              <a:rPr lang="en-US" sz="2200" dirty="0" smtClean="0"/>
              <a:t>, 14 </a:t>
            </a:r>
            <a:r>
              <a:rPr lang="en-US" sz="2200" dirty="0" err="1" smtClean="0"/>
              <a:t>Maret</a:t>
            </a:r>
            <a:r>
              <a:rPr lang="en-US" sz="2200" dirty="0" smtClean="0"/>
              <a:t> 2013, h. 7)</a:t>
            </a:r>
          </a:p>
        </p:txBody>
      </p:sp>
    </p:spTree>
    <p:extLst>
      <p:ext uri="{BB962C8B-B14F-4D97-AF65-F5344CB8AC3E}">
        <p14:creationId xmlns:p14="http://schemas.microsoft.com/office/powerpoint/2010/main" val="5482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terbawah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di Indonesia.</a:t>
            </a:r>
          </a:p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bermacam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corak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di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di Indonesia: </a:t>
            </a:r>
            <a:r>
              <a:rPr lang="en-US" dirty="0" err="1"/>
              <a:t>desa</a:t>
            </a:r>
            <a:r>
              <a:rPr lang="en-US" dirty="0"/>
              <a:t>, </a:t>
            </a:r>
            <a:r>
              <a:rPr lang="en-US" dirty="0" err="1"/>
              <a:t>marga</a:t>
            </a:r>
            <a:r>
              <a:rPr lang="en-US" dirty="0"/>
              <a:t>, </a:t>
            </a:r>
            <a:r>
              <a:rPr lang="en-US" dirty="0" err="1"/>
              <a:t>nagari</a:t>
            </a:r>
            <a:r>
              <a:rPr lang="en-US" dirty="0"/>
              <a:t>, </a:t>
            </a:r>
            <a:r>
              <a:rPr lang="en-US" dirty="0" err="1"/>
              <a:t>gampong</a:t>
            </a:r>
            <a:r>
              <a:rPr lang="en-US" dirty="0"/>
              <a:t>, </a:t>
            </a:r>
            <a:r>
              <a:rPr lang="en-US" dirty="0" err="1"/>
              <a:t>meusanah</a:t>
            </a:r>
            <a:r>
              <a:rPr lang="en-US" dirty="0"/>
              <a:t>, </a:t>
            </a:r>
            <a:r>
              <a:rPr lang="en-US" dirty="0" err="1"/>
              <a:t>huta</a:t>
            </a:r>
            <a:r>
              <a:rPr lang="en-US" dirty="0"/>
              <a:t>, </a:t>
            </a:r>
            <a:r>
              <a:rPr lang="en-US" dirty="0" err="1" smtClean="0"/>
              <a:t>negorij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  <a:p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UU No. 5 </a:t>
            </a:r>
            <a:r>
              <a:rPr lang="en-US" dirty="0" err="1"/>
              <a:t>Tahun</a:t>
            </a:r>
            <a:r>
              <a:rPr lang="en-US" dirty="0"/>
              <a:t> 1979 </a:t>
            </a:r>
            <a:r>
              <a:rPr lang="en-US" dirty="0" err="1"/>
              <a:t>dan</a:t>
            </a:r>
            <a:r>
              <a:rPr lang="en-US" dirty="0"/>
              <a:t> UU No. 19 </a:t>
            </a:r>
            <a:r>
              <a:rPr lang="en-US" dirty="0" err="1"/>
              <a:t>Tahun</a:t>
            </a:r>
            <a:r>
              <a:rPr lang="en-US" dirty="0"/>
              <a:t> 1965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Praja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err="1" smtClean="0"/>
              <a:t>Pemerintahan</a:t>
            </a:r>
            <a:r>
              <a:rPr lang="en-US" sz="4500" b="1" dirty="0" smtClean="0"/>
              <a:t> Daerah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err="1" smtClean="0"/>
              <a:t>Pokok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Bahasan</a:t>
            </a:r>
            <a:r>
              <a:rPr lang="en-US" sz="3200" b="1" dirty="0" smtClean="0"/>
              <a:t>:</a:t>
            </a:r>
          </a:p>
          <a:p>
            <a:pPr lvl="0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engaturan</a:t>
            </a:r>
            <a:r>
              <a:rPr lang="en-US" dirty="0" smtClean="0"/>
              <a:t> </a:t>
            </a:r>
            <a:r>
              <a:rPr lang="en-US" dirty="0" err="1"/>
              <a:t>Pemerintahan</a:t>
            </a:r>
            <a:r>
              <a:rPr lang="en-US" dirty="0"/>
              <a:t> Daerah</a:t>
            </a:r>
          </a:p>
          <a:p>
            <a:pPr lvl="0"/>
            <a:r>
              <a:rPr lang="en-US" dirty="0" err="1"/>
              <a:t>Peristilahan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Pemerintahan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Daerah</a:t>
            </a:r>
          </a:p>
          <a:p>
            <a:pPr lvl="0"/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smtClean="0"/>
              <a:t>Daerah </a:t>
            </a:r>
            <a:r>
              <a:rPr lang="en-US" dirty="0" err="1"/>
              <a:t>Provinsi</a:t>
            </a:r>
            <a:endParaRPr lang="en-US" dirty="0"/>
          </a:p>
          <a:p>
            <a:pPr lvl="0"/>
            <a:r>
              <a:rPr lang="en-US" dirty="0" err="1"/>
              <a:t>Pemerintahan</a:t>
            </a:r>
            <a:r>
              <a:rPr lang="en-US" dirty="0"/>
              <a:t> Daerah </a:t>
            </a:r>
            <a:r>
              <a:rPr lang="en-US" dirty="0" err="1"/>
              <a:t>Kabupaten</a:t>
            </a:r>
            <a:r>
              <a:rPr lang="en-US" dirty="0"/>
              <a:t>/Kota</a:t>
            </a:r>
          </a:p>
          <a:p>
            <a:pPr lvl="0"/>
            <a:r>
              <a:rPr lang="en-US" dirty="0" err="1"/>
              <a:t>Pemerintahan</a:t>
            </a:r>
            <a:r>
              <a:rPr lang="en-US" dirty="0"/>
              <a:t> Daerah </a:t>
            </a:r>
            <a:r>
              <a:rPr lang="en-US" dirty="0" err="1"/>
              <a:t>Khusus</a:t>
            </a:r>
            <a:r>
              <a:rPr lang="en-US" dirty="0"/>
              <a:t>/Istimewa</a:t>
            </a:r>
          </a:p>
          <a:p>
            <a:pPr lvl="0"/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lvl="0"/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 smtClean="0"/>
          </a:p>
          <a:p>
            <a:pPr lvl="0"/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Daerah</a:t>
            </a:r>
          </a:p>
          <a:p>
            <a:pPr lvl="0"/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smtClean="0"/>
              <a:t> Negara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Urusan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b="1" dirty="0" smtClean="0"/>
              <a:t> </a:t>
            </a:r>
            <a:r>
              <a:rPr lang="en-US" b="1" dirty="0" err="1" smtClean="0"/>
              <a:t>Pusat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10 </a:t>
            </a:r>
            <a:r>
              <a:rPr lang="en-US" dirty="0" err="1" smtClean="0"/>
              <a:t>ayat</a:t>
            </a:r>
            <a:r>
              <a:rPr lang="en-US" dirty="0" smtClean="0"/>
              <a:t> (3) UU No. 32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menentukan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834390" lvl="1" indent="-514350">
              <a:buAutoNum type="arabicPeriod"/>
            </a:pP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834390" lvl="1" indent="-514350">
              <a:buAutoNum type="arabicPeriod"/>
            </a:pPr>
            <a:r>
              <a:rPr lang="en-US" dirty="0" err="1" smtClean="0"/>
              <a:t>Pertahanan</a:t>
            </a:r>
            <a:endParaRPr lang="en-US" dirty="0" smtClean="0"/>
          </a:p>
          <a:p>
            <a:pPr marL="834390" lvl="1" indent="-514350">
              <a:buAutoNum type="arabicPeriod"/>
            </a:pPr>
            <a:r>
              <a:rPr lang="en-US" dirty="0" err="1" smtClean="0"/>
              <a:t>Keamanan</a:t>
            </a:r>
            <a:endParaRPr lang="en-US" dirty="0" smtClean="0"/>
          </a:p>
          <a:p>
            <a:pPr marL="834390" lvl="1" indent="-514350">
              <a:buAutoNum type="arabicPeriod"/>
            </a:pPr>
            <a:r>
              <a:rPr lang="en-US" dirty="0" err="1" smtClean="0"/>
              <a:t>Peradilan</a:t>
            </a:r>
            <a:endParaRPr lang="en-US" dirty="0" smtClean="0"/>
          </a:p>
          <a:p>
            <a:pPr marL="834390" lvl="1" indent="-514350">
              <a:buAutoNum type="arabicPeriod"/>
            </a:pP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834390" lvl="1" indent="-514350">
              <a:buAutoNum type="arabicPeriod"/>
            </a:pPr>
            <a:r>
              <a:rPr lang="en-US" dirty="0" smtClean="0"/>
              <a:t>Agama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Asas</a:t>
            </a:r>
            <a:r>
              <a:rPr lang="en-US" b="1" dirty="0" smtClean="0"/>
              <a:t> </a:t>
            </a:r>
            <a:r>
              <a:rPr lang="en-US" b="1" dirty="0" err="1"/>
              <a:t>P</a:t>
            </a:r>
            <a:r>
              <a:rPr lang="en-US" b="1" dirty="0" err="1" smtClean="0"/>
              <a:t>emerintahan</a:t>
            </a:r>
            <a:r>
              <a:rPr lang="en-US" b="1" dirty="0" smtClean="0"/>
              <a:t> Daerah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76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wewenang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rumah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tangganya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Dekonsentrasi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pelimpahan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kewenangan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alat-alat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Perbantuan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ikut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urusan-urusan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rumah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atasannya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terbatas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penyelengaraan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saja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/>
              <a:t>Asas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Penyelenggaraan</a:t>
            </a:r>
            <a:r>
              <a:rPr lang="en-US" sz="3600" b="1" dirty="0" smtClean="0"/>
              <a:t> Negara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proporsionalitas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profesionalitas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akuntabilitas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Pustaka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/>
              <a:t>Asshiddiqie</a:t>
            </a:r>
            <a:r>
              <a:rPr lang="en-US" dirty="0"/>
              <a:t>, </a:t>
            </a:r>
            <a:r>
              <a:rPr lang="en-US" i="1" dirty="0" err="1"/>
              <a:t>Pokok-Pokok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 Indonesia </a:t>
            </a:r>
            <a:r>
              <a:rPr lang="en-US" i="1" dirty="0" err="1"/>
              <a:t>Pasca</a:t>
            </a:r>
            <a:r>
              <a:rPr lang="en-US" i="1" dirty="0"/>
              <a:t> </a:t>
            </a:r>
            <a:r>
              <a:rPr lang="en-US" i="1" dirty="0" err="1"/>
              <a:t>Reformasi</a:t>
            </a:r>
            <a:r>
              <a:rPr lang="en-US" dirty="0"/>
              <a:t> (PT. </a:t>
            </a:r>
            <a:r>
              <a:rPr lang="en-US" dirty="0" err="1"/>
              <a:t>Bhuana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: Jakarta, 2007).</a:t>
            </a:r>
          </a:p>
          <a:p>
            <a:r>
              <a:rPr lang="en-US" dirty="0" err="1"/>
              <a:t>Ni’matul</a:t>
            </a:r>
            <a:r>
              <a:rPr lang="en-US" dirty="0"/>
              <a:t> Huda, </a:t>
            </a:r>
            <a:r>
              <a:rPr lang="en-US" i="1" dirty="0" err="1"/>
              <a:t>Hukum</a:t>
            </a:r>
            <a:r>
              <a:rPr lang="en-US" i="1" dirty="0"/>
              <a:t> Tata Negara Indonesia</a:t>
            </a:r>
            <a:r>
              <a:rPr lang="en-US" dirty="0"/>
              <a:t> (PT. </a:t>
            </a:r>
            <a:r>
              <a:rPr lang="en-US" dirty="0" err="1"/>
              <a:t>RajaGrafindo</a:t>
            </a:r>
            <a:r>
              <a:rPr lang="en-US" dirty="0"/>
              <a:t> </a:t>
            </a:r>
            <a:r>
              <a:rPr lang="en-US" dirty="0" err="1"/>
              <a:t>Persada</a:t>
            </a:r>
            <a:r>
              <a:rPr lang="en-US" dirty="0"/>
              <a:t>: Jakarta, 2005).</a:t>
            </a:r>
          </a:p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3900" b="1" dirty="0" err="1" smtClean="0"/>
              <a:t>Perkembangan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Pengaturan</a:t>
            </a:r>
            <a:r>
              <a:rPr lang="en-US" sz="3900" b="1" dirty="0" smtClean="0"/>
              <a:t> </a:t>
            </a:r>
            <a:br>
              <a:rPr lang="en-US" sz="3900" b="1" dirty="0" smtClean="0"/>
            </a:br>
            <a:r>
              <a:rPr lang="en-US" sz="3900" b="1" dirty="0" err="1" smtClean="0"/>
              <a:t>Pemerintahan</a:t>
            </a:r>
            <a:r>
              <a:rPr lang="en-US" sz="3900" b="1" dirty="0" smtClean="0"/>
              <a:t> </a:t>
            </a:r>
            <a:r>
              <a:rPr lang="en-US" sz="3900" b="1" dirty="0"/>
              <a:t>Daerah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BPUPKI.</a:t>
            </a:r>
          </a:p>
          <a:p>
            <a:r>
              <a:rPr lang="en-US" dirty="0" err="1" smtClean="0"/>
              <a:t>Muh</a:t>
            </a:r>
            <a:r>
              <a:rPr lang="en-US" dirty="0" smtClean="0"/>
              <a:t>. </a:t>
            </a:r>
            <a:r>
              <a:rPr lang="en-US" dirty="0" err="1" smtClean="0"/>
              <a:t>Yamin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susunan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tengah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Soepomo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bingkai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r>
              <a:rPr lang="en-US" dirty="0" smtClean="0">
                <a:sym typeface="Wingdings" pitchFamily="2" charset="2"/>
              </a:rPr>
              <a:t>, di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lagi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Bab VI </a:t>
            </a:r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18 UUD 1945 :</a:t>
            </a:r>
          </a:p>
          <a:p>
            <a:pPr marL="320040" lvl="1" indent="0">
              <a:buNone/>
            </a:pPr>
            <a:r>
              <a:rPr lang="en-US" i="1" dirty="0" err="1" smtClean="0">
                <a:sym typeface="Wingdings" pitchFamily="2" charset="2"/>
              </a:rPr>
              <a:t>Pembagian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daerah</a:t>
            </a:r>
            <a:r>
              <a:rPr lang="en-US" i="1" dirty="0" smtClean="0">
                <a:sym typeface="Wingdings" pitchFamily="2" charset="2"/>
              </a:rPr>
              <a:t> Indonesia </a:t>
            </a:r>
            <a:r>
              <a:rPr lang="en-US" i="1" dirty="0" err="1" smtClean="0">
                <a:sym typeface="Wingdings" pitchFamily="2" charset="2"/>
              </a:rPr>
              <a:t>atas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daerah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besar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kecil</a:t>
            </a:r>
            <a:r>
              <a:rPr lang="en-US" i="1" dirty="0" smtClean="0">
                <a:sym typeface="Wingdings" pitchFamily="2" charset="2"/>
              </a:rPr>
              <a:t>, </a:t>
            </a:r>
            <a:r>
              <a:rPr lang="en-US" i="1" dirty="0" err="1" smtClean="0">
                <a:sym typeface="Wingdings" pitchFamily="2" charset="2"/>
              </a:rPr>
              <a:t>dengan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bentuk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susunan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pemerintahannya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ditetapkan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dengan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Undang-undang</a:t>
            </a:r>
            <a:r>
              <a:rPr lang="en-US" i="1" dirty="0" smtClean="0">
                <a:sym typeface="Wingdings" pitchFamily="2" charset="2"/>
              </a:rPr>
              <a:t>, </a:t>
            </a:r>
            <a:r>
              <a:rPr lang="en-US" i="1" dirty="0" err="1" smtClean="0">
                <a:sym typeface="Wingdings" pitchFamily="2" charset="2"/>
              </a:rPr>
              <a:t>dengan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memandang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mengingati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dasar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permusyawaratan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dalam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sistem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Pemerintahan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negara</a:t>
            </a:r>
            <a:r>
              <a:rPr lang="en-US" i="1" dirty="0" smtClean="0">
                <a:sym typeface="Wingdings" pitchFamily="2" charset="2"/>
              </a:rPr>
              <a:t>, </a:t>
            </a:r>
            <a:r>
              <a:rPr lang="en-US" i="1" dirty="0" err="1" smtClean="0">
                <a:sym typeface="Wingdings" pitchFamily="2" charset="2"/>
              </a:rPr>
              <a:t>dan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hak-hak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asal-usul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dalam</a:t>
            </a:r>
            <a:r>
              <a:rPr lang="en-US" i="1" dirty="0" smtClean="0">
                <a:sym typeface="Wingdings" pitchFamily="2" charset="2"/>
              </a:rPr>
              <a:t> Daerah-</a:t>
            </a:r>
            <a:r>
              <a:rPr lang="en-US" i="1" dirty="0" err="1" smtClean="0">
                <a:sym typeface="Wingdings" pitchFamily="2" charset="2"/>
              </a:rPr>
              <a:t>daerah</a:t>
            </a:r>
            <a:r>
              <a:rPr lang="en-US" i="1" dirty="0" smtClean="0">
                <a:sym typeface="Wingdings" pitchFamily="2" charset="2"/>
              </a:rPr>
              <a:t> yang </a:t>
            </a:r>
            <a:r>
              <a:rPr lang="en-US" i="1" dirty="0" err="1" smtClean="0">
                <a:sym typeface="Wingdings" pitchFamily="2" charset="2"/>
              </a:rPr>
              <a:t>bersifat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istimewa</a:t>
            </a:r>
            <a:r>
              <a:rPr lang="en-US" i="1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lanjut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Penjelasan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18 UUD 1945.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18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 UUD 1945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detail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UUD 1945.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err="1" smtClean="0"/>
              <a:t>Sejak</a:t>
            </a:r>
            <a:r>
              <a:rPr lang="en-US" sz="3100" dirty="0" smtClean="0"/>
              <a:t> </a:t>
            </a:r>
            <a:r>
              <a:rPr lang="en-US" sz="3100" dirty="0" err="1" smtClean="0"/>
              <a:t>masa</a:t>
            </a:r>
            <a:r>
              <a:rPr lang="en-US" sz="3100" dirty="0" smtClean="0"/>
              <a:t> </a:t>
            </a:r>
            <a:r>
              <a:rPr lang="en-US" sz="3100" dirty="0" err="1" smtClean="0"/>
              <a:t>tahun</a:t>
            </a:r>
            <a:r>
              <a:rPr lang="en-US" sz="3100" dirty="0" smtClean="0"/>
              <a:t> 1903 </a:t>
            </a:r>
            <a:r>
              <a:rPr lang="en-US" sz="3100" dirty="0" err="1" smtClean="0"/>
              <a:t>hingga</a:t>
            </a:r>
            <a:r>
              <a:rPr lang="en-US" sz="3100" dirty="0" smtClean="0"/>
              <a:t> </a:t>
            </a:r>
            <a:r>
              <a:rPr lang="en-US" sz="3100" dirty="0" err="1" smtClean="0"/>
              <a:t>saat</a:t>
            </a:r>
            <a:r>
              <a:rPr lang="en-US" sz="3100" dirty="0" smtClean="0"/>
              <a:t> </a:t>
            </a:r>
            <a:r>
              <a:rPr lang="en-US" sz="3100" dirty="0" err="1" smtClean="0"/>
              <a:t>ini</a:t>
            </a:r>
            <a:r>
              <a:rPr lang="en-US" sz="3100" dirty="0" smtClean="0"/>
              <a:t> </a:t>
            </a:r>
            <a:r>
              <a:rPr lang="en-US" sz="3100" dirty="0" err="1" smtClean="0"/>
              <a:t>terdapat</a:t>
            </a:r>
            <a:r>
              <a:rPr lang="en-US" sz="3100" dirty="0" smtClean="0"/>
              <a:t> </a:t>
            </a:r>
            <a:r>
              <a:rPr lang="en-US" sz="3100" dirty="0" err="1" smtClean="0"/>
              <a:t>berbagai</a:t>
            </a:r>
            <a:r>
              <a:rPr lang="en-US" sz="3100" dirty="0" smtClean="0"/>
              <a:t> </a:t>
            </a:r>
            <a:r>
              <a:rPr lang="en-US" sz="3100" dirty="0" err="1" smtClean="0"/>
              <a:t>peraturan</a:t>
            </a:r>
            <a:r>
              <a:rPr lang="en-US" sz="3100" dirty="0" smtClean="0"/>
              <a:t> </a:t>
            </a:r>
            <a:r>
              <a:rPr lang="en-US" sz="3100" dirty="0" err="1" smtClean="0"/>
              <a:t>tentang</a:t>
            </a:r>
            <a:r>
              <a:rPr lang="en-US" sz="3100" dirty="0" smtClean="0"/>
              <a:t> </a:t>
            </a:r>
            <a:r>
              <a:rPr lang="en-US" sz="3100" dirty="0" err="1" smtClean="0"/>
              <a:t>pemerintahan</a:t>
            </a:r>
            <a:r>
              <a:rPr lang="en-US" sz="3100" dirty="0" smtClean="0"/>
              <a:t> </a:t>
            </a:r>
            <a:r>
              <a:rPr lang="en-US" sz="3100" dirty="0" err="1" smtClean="0"/>
              <a:t>daerah</a:t>
            </a:r>
            <a:r>
              <a:rPr lang="en-US" sz="3100" dirty="0" smtClean="0"/>
              <a:t> :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i="1" dirty="0" err="1" smtClean="0"/>
              <a:t>Decentralisatie</a:t>
            </a:r>
            <a:r>
              <a:rPr lang="en-US" i="1" dirty="0" smtClean="0"/>
              <a:t> Wet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1903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i="1" dirty="0" err="1" smtClean="0"/>
              <a:t>Bestuurs</a:t>
            </a:r>
            <a:r>
              <a:rPr lang="en-US" i="1" dirty="0" smtClean="0"/>
              <a:t> </a:t>
            </a:r>
            <a:r>
              <a:rPr lang="en-US" i="1" dirty="0" err="1" smtClean="0"/>
              <a:t>Hervorming</a:t>
            </a:r>
            <a:r>
              <a:rPr lang="en-US" i="1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1922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UU No. 1 </a:t>
            </a:r>
            <a:r>
              <a:rPr lang="en-US" dirty="0" err="1" smtClean="0"/>
              <a:t>Tahun</a:t>
            </a:r>
            <a:r>
              <a:rPr lang="en-US" dirty="0" smtClean="0"/>
              <a:t> 1945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UU No. 22 </a:t>
            </a:r>
            <a:r>
              <a:rPr lang="en-US" dirty="0" err="1" smtClean="0"/>
              <a:t>Tahun</a:t>
            </a:r>
            <a:r>
              <a:rPr lang="en-US" dirty="0" smtClean="0"/>
              <a:t> 1948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di Daerah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UU No. 44 </a:t>
            </a:r>
            <a:r>
              <a:rPr lang="en-US" dirty="0" err="1" smtClean="0"/>
              <a:t>Tahun</a:t>
            </a:r>
            <a:r>
              <a:rPr lang="en-US" dirty="0" smtClean="0"/>
              <a:t> 1950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Daerah-</a:t>
            </a:r>
            <a:r>
              <a:rPr lang="en-US" dirty="0" err="1" smtClean="0"/>
              <a:t>daerah</a:t>
            </a:r>
            <a:r>
              <a:rPr lang="en-US" dirty="0" smtClean="0"/>
              <a:t> Indonesia </a:t>
            </a:r>
            <a:r>
              <a:rPr lang="en-US" dirty="0" err="1" smtClean="0"/>
              <a:t>Timur</a:t>
            </a:r>
            <a:endParaRPr lang="en-US" dirty="0" smtClean="0"/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UU No. 1 </a:t>
            </a:r>
            <a:r>
              <a:rPr lang="en-US" dirty="0" err="1" smtClean="0"/>
              <a:t>Tahun</a:t>
            </a:r>
            <a:r>
              <a:rPr lang="en-US" dirty="0" smtClean="0"/>
              <a:t> 1957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Pokok-Pokok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Daerah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No. 6 </a:t>
            </a:r>
            <a:r>
              <a:rPr lang="en-US" dirty="0" err="1" smtClean="0"/>
              <a:t>Tahun</a:t>
            </a:r>
            <a:r>
              <a:rPr lang="en-US" dirty="0" smtClean="0"/>
              <a:t> 1959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No. 5 </a:t>
            </a:r>
            <a:r>
              <a:rPr lang="en-US" dirty="0" err="1" smtClean="0"/>
              <a:t>Tahun</a:t>
            </a:r>
            <a:r>
              <a:rPr lang="en-US" dirty="0" smtClean="0"/>
              <a:t> 1960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UU No. 18 </a:t>
            </a:r>
            <a:r>
              <a:rPr lang="en-US" dirty="0" err="1" smtClean="0"/>
              <a:t>Tahun</a:t>
            </a:r>
            <a:r>
              <a:rPr lang="en-US" dirty="0" smtClean="0"/>
              <a:t> 1965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Pokok-Pokok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di Daerah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UU No. 5 </a:t>
            </a:r>
            <a:r>
              <a:rPr lang="en-US" dirty="0" err="1" smtClean="0"/>
              <a:t>Tahun</a:t>
            </a:r>
            <a:r>
              <a:rPr lang="en-US" dirty="0" smtClean="0"/>
              <a:t> 1979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UU No. 22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Daerah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UU. No. 25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Perimbangan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Daerah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UU. No. 32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Daerah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UUD 1945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 UUD 1945.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1945,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18, </a:t>
            </a:r>
            <a:r>
              <a:rPr lang="en-US" dirty="0" err="1" smtClean="0"/>
              <a:t>Pasal</a:t>
            </a:r>
            <a:r>
              <a:rPr lang="en-US" dirty="0" smtClean="0"/>
              <a:t> 18A,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18B.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“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” (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federalisme</a:t>
            </a:r>
            <a:r>
              <a:rPr lang="en-US" dirty="0" smtClean="0"/>
              <a:t>)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” (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Peristilahan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UU No. 32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Daerah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/>
              <a:t> 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RI.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keseluruhan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mekanisme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penyelenggaraan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sym typeface="Wingdings" pitchFamily="2" charset="2"/>
              </a:rPr>
              <a:t>Pemerintah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daerah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gubernur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bupati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walikota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perangkat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daerah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unsur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penyelenggara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pemerintahan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Pemerintahan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daerah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penyelenggaraan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urusan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pemerintahan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pemerintah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daerah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DPRD </a:t>
            </a:r>
            <a:r>
              <a:rPr lang="en-US" dirty="0" err="1">
                <a:sym typeface="Wingdings" pitchFamily="2" charset="2"/>
              </a:rPr>
              <a:t>menurut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otonomi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seluas-luasanya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sistem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prinsip</a:t>
            </a:r>
            <a:r>
              <a:rPr lang="en-US" dirty="0">
                <a:sym typeface="Wingdings" pitchFamily="2" charset="2"/>
              </a:rPr>
              <a:t> NKRI.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239</TotalTime>
  <Words>1265</Words>
  <Application>Microsoft Office PowerPoint</Application>
  <PresentationFormat>On-screen Show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HUKUM TATA NEGARA</vt:lpstr>
      <vt:lpstr>Pemerintahan Daerah</vt:lpstr>
      <vt:lpstr> Perkembangan Pengaturan  Pemerintahan Daerah </vt:lpstr>
      <vt:lpstr>Lanjutan…</vt:lpstr>
      <vt:lpstr>Lanjutan…</vt:lpstr>
      <vt:lpstr>Lanjutan…</vt:lpstr>
      <vt:lpstr>Lanjutan…</vt:lpstr>
      <vt:lpstr>Peristilahan</vt:lpstr>
      <vt:lpstr>Lanjutan…</vt:lpstr>
      <vt:lpstr>Pemerintahan Daerah Provinsi </vt:lpstr>
      <vt:lpstr>Lanjutan…</vt:lpstr>
      <vt:lpstr> Pemerintahan Daerah Kabupaten/Kota </vt:lpstr>
      <vt:lpstr>Lanjutan…</vt:lpstr>
      <vt:lpstr>Lanjutan…</vt:lpstr>
      <vt:lpstr> Pemerintahan Daerah Khusus/Istimewa </vt:lpstr>
      <vt:lpstr>Lanjutan…</vt:lpstr>
      <vt:lpstr>Lanjutan…</vt:lpstr>
      <vt:lpstr>Pemerintahan Desa </vt:lpstr>
      <vt:lpstr>Lanjutan…</vt:lpstr>
      <vt:lpstr>Urusan Pemerintah Pusat</vt:lpstr>
      <vt:lpstr>Asas Pemerintahan Daerah</vt:lpstr>
      <vt:lpstr>Asas Umum Penyelenggaraan Negara</vt:lpstr>
      <vt:lpstr>Sumber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TATA NEGARA</dc:title>
  <dc:creator>acer</dc:creator>
  <cp:lastModifiedBy>May</cp:lastModifiedBy>
  <cp:revision>25</cp:revision>
  <dcterms:created xsi:type="dcterms:W3CDTF">2013-02-08T08:23:49Z</dcterms:created>
  <dcterms:modified xsi:type="dcterms:W3CDTF">2015-03-05T06:53:05Z</dcterms:modified>
</cp:coreProperties>
</file>