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96" r:id="rId5"/>
    <p:sldId id="259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7" r:id="rId16"/>
    <p:sldId id="290" r:id="rId17"/>
    <p:sldId id="291" r:id="rId18"/>
    <p:sldId id="292" r:id="rId19"/>
    <p:sldId id="260" r:id="rId20"/>
    <p:sldId id="294" r:id="rId21"/>
    <p:sldId id="295" r:id="rId22"/>
    <p:sldId id="261" r:id="rId23"/>
    <p:sldId id="262" r:id="rId24"/>
    <p:sldId id="263" r:id="rId25"/>
    <p:sldId id="265" r:id="rId26"/>
    <p:sldId id="266" r:id="rId27"/>
    <p:sldId id="267" r:id="rId28"/>
    <p:sldId id="293" r:id="rId29"/>
    <p:sldId id="268" r:id="rId30"/>
    <p:sldId id="270" r:id="rId31"/>
    <p:sldId id="271" r:id="rId32"/>
    <p:sldId id="272" r:id="rId33"/>
    <p:sldId id="273" r:id="rId34"/>
    <p:sldId id="274" r:id="rId35"/>
    <p:sldId id="275" r:id="rId36"/>
    <p:sldId id="277" r:id="rId37"/>
    <p:sldId id="28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3757-3075-4FE2-8EFD-1C0F4C722EDD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F782-57C3-499B-9278-F78FB8EAFF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3757-3075-4FE2-8EFD-1C0F4C722EDD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F782-57C3-499B-9278-F78FB8EAF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3757-3075-4FE2-8EFD-1C0F4C722EDD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F782-57C3-499B-9278-F78FB8EAF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3757-3075-4FE2-8EFD-1C0F4C722EDD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F782-57C3-499B-9278-F78FB8EAF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3757-3075-4FE2-8EFD-1C0F4C722EDD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F782-57C3-499B-9278-F78FB8EAFF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3757-3075-4FE2-8EFD-1C0F4C722EDD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F782-57C3-499B-9278-F78FB8EAF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3757-3075-4FE2-8EFD-1C0F4C722EDD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F782-57C3-499B-9278-F78FB8EAF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3757-3075-4FE2-8EFD-1C0F4C722EDD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4EF782-57C3-499B-9278-F78FB8EAFF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3757-3075-4FE2-8EFD-1C0F4C722EDD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F782-57C3-499B-9278-F78FB8EAF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3757-3075-4FE2-8EFD-1C0F4C722EDD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44EF782-57C3-499B-9278-F78FB8EAF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1653757-3075-4FE2-8EFD-1C0F4C722EDD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F782-57C3-499B-9278-F78FB8EAF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1653757-3075-4FE2-8EFD-1C0F4C722EDD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44EF782-57C3-499B-9278-F78FB8EAFFB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500" b="1" dirty="0" smtClean="0"/>
              <a:t>HUKUM TATA NEGARA</a:t>
            </a:r>
            <a:endParaRPr lang="en-US" sz="4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0"/>
            <a:ext cx="8001000" cy="1066800"/>
          </a:xfrm>
        </p:spPr>
        <p:txBody>
          <a:bodyPr>
            <a:normAutofit/>
          </a:bodyPr>
          <a:lstStyle/>
          <a:p>
            <a:r>
              <a:rPr lang="en-US" sz="3000" b="1" dirty="0" err="1" smtClean="0"/>
              <a:t>Munafrizal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Manan</a:t>
            </a:r>
            <a:r>
              <a:rPr lang="en-US" sz="3000" b="1" dirty="0" smtClean="0"/>
              <a:t>, S.H., </a:t>
            </a:r>
            <a:r>
              <a:rPr lang="en-US" sz="3000" b="1" dirty="0" err="1" smtClean="0"/>
              <a:t>S.Sos</a:t>
            </a:r>
            <a:r>
              <a:rPr lang="en-US" sz="3000" b="1" dirty="0" smtClean="0"/>
              <a:t>., </a:t>
            </a:r>
            <a:r>
              <a:rPr lang="en-US" sz="3000" b="1" dirty="0" err="1" smtClean="0"/>
              <a:t>M.Si</a:t>
            </a:r>
            <a:r>
              <a:rPr lang="en-US" sz="3000" b="1" dirty="0" smtClean="0"/>
              <a:t>., M.IP.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33560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1054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b="1" dirty="0" err="1" smtClean="0">
                <a:solidFill>
                  <a:srgbClr val="00B0F0"/>
                </a:solidFill>
              </a:rPr>
              <a:t>Pengertian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Keempat</a:t>
            </a:r>
            <a:endParaRPr lang="en-US" b="1" dirty="0" smtClean="0">
              <a:solidFill>
                <a:srgbClr val="00B0F0"/>
              </a:solidFill>
            </a:endParaRPr>
          </a:p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sz="2500" dirty="0" err="1" smtClean="0"/>
              <a:t>Anggaran</a:t>
            </a:r>
            <a:r>
              <a:rPr lang="en-US" sz="2500" dirty="0" smtClean="0"/>
              <a:t> </a:t>
            </a:r>
            <a:r>
              <a:rPr lang="en-US" sz="2500" dirty="0" err="1" smtClean="0"/>
              <a:t>pendapatan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belanja</a:t>
            </a:r>
            <a:r>
              <a:rPr lang="en-US" sz="2500" dirty="0" smtClean="0"/>
              <a:t> </a:t>
            </a:r>
            <a:r>
              <a:rPr lang="en-US" sz="2500" dirty="0" err="1" smtClean="0"/>
              <a:t>negara</a:t>
            </a:r>
            <a:r>
              <a:rPr lang="en-US" sz="2500" dirty="0" smtClean="0"/>
              <a:t>, </a:t>
            </a:r>
            <a:r>
              <a:rPr lang="en-US" sz="2500" dirty="0" err="1" smtClean="0"/>
              <a:t>baik</a:t>
            </a:r>
            <a:r>
              <a:rPr lang="en-US" sz="2500" dirty="0" smtClean="0"/>
              <a:t> </a:t>
            </a:r>
            <a:r>
              <a:rPr lang="en-US" sz="2500" dirty="0" err="1" smtClean="0"/>
              <a:t>tingkat</a:t>
            </a:r>
            <a:r>
              <a:rPr lang="en-US" sz="2500" dirty="0" smtClean="0"/>
              <a:t> </a:t>
            </a:r>
            <a:r>
              <a:rPr lang="en-US" sz="2500" dirty="0" err="1" smtClean="0"/>
              <a:t>pusat</a:t>
            </a:r>
            <a:r>
              <a:rPr lang="en-US" sz="2500" dirty="0" smtClean="0"/>
              <a:t> (APBN) </a:t>
            </a:r>
            <a:r>
              <a:rPr lang="en-US" sz="2500" dirty="0" err="1" smtClean="0"/>
              <a:t>ataupun</a:t>
            </a:r>
            <a:r>
              <a:rPr lang="en-US" sz="2500" dirty="0" smtClean="0"/>
              <a:t> </a:t>
            </a:r>
            <a:r>
              <a:rPr lang="en-US" sz="2500" dirty="0" err="1" smtClean="0"/>
              <a:t>tingkat</a:t>
            </a:r>
            <a:r>
              <a:rPr lang="en-US" sz="2500" dirty="0" smtClean="0"/>
              <a:t> </a:t>
            </a:r>
            <a:r>
              <a:rPr lang="en-US" sz="2500" dirty="0" err="1" smtClean="0"/>
              <a:t>provinsi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kabupaten</a:t>
            </a:r>
            <a:r>
              <a:rPr lang="en-US" sz="2500" dirty="0" smtClean="0"/>
              <a:t>/</a:t>
            </a:r>
            <a:r>
              <a:rPr lang="en-US" sz="2500" dirty="0" err="1" smtClean="0"/>
              <a:t>kota</a:t>
            </a:r>
            <a:r>
              <a:rPr lang="en-US" sz="2500" dirty="0" smtClean="0"/>
              <a:t> (APBD)</a:t>
            </a:r>
          </a:p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b="1" dirty="0" err="1" smtClean="0">
                <a:solidFill>
                  <a:srgbClr val="00B0F0"/>
                </a:solidFill>
              </a:rPr>
              <a:t>Pengertian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Kelima</a:t>
            </a:r>
            <a:endParaRPr lang="en-US" b="1" dirty="0" smtClean="0">
              <a:solidFill>
                <a:srgbClr val="00B0F0"/>
              </a:solidFill>
            </a:endParaRPr>
          </a:p>
          <a:p>
            <a:pPr marL="36576" indent="0">
              <a:buNone/>
            </a:pPr>
            <a:endParaRPr lang="en-US" dirty="0" smtClean="0"/>
          </a:p>
          <a:p>
            <a:pPr marL="36576" indent="0">
              <a:buNone/>
            </a:pPr>
            <a:r>
              <a:rPr lang="en-US" sz="2500" dirty="0" err="1" smtClean="0"/>
              <a:t>Anggaran</a:t>
            </a:r>
            <a:r>
              <a:rPr lang="en-US" sz="2500" dirty="0" smtClean="0"/>
              <a:t> </a:t>
            </a:r>
            <a:r>
              <a:rPr lang="en-US" sz="2500" dirty="0" err="1" smtClean="0"/>
              <a:t>Pendapatan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Belanja</a:t>
            </a:r>
            <a:r>
              <a:rPr lang="en-US" sz="2500" dirty="0" smtClean="0"/>
              <a:t> Negara (APBN) </a:t>
            </a:r>
            <a:r>
              <a:rPr lang="en-US" sz="2500" dirty="0" err="1" smtClean="0"/>
              <a:t>tingkat</a:t>
            </a:r>
            <a:r>
              <a:rPr lang="en-US" sz="2500" dirty="0" smtClean="0"/>
              <a:t> </a:t>
            </a:r>
            <a:r>
              <a:rPr lang="en-US" sz="2500" dirty="0" err="1" smtClean="0"/>
              <a:t>pusat</a:t>
            </a:r>
            <a:r>
              <a:rPr lang="en-US" sz="2500" dirty="0" smtClean="0"/>
              <a:t> </a:t>
            </a:r>
            <a:r>
              <a:rPr lang="en-US" sz="2500" dirty="0" err="1" smtClean="0"/>
              <a:t>saja</a:t>
            </a:r>
            <a:r>
              <a:rPr lang="en-US" sz="2500" dirty="0" smtClean="0"/>
              <a:t>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931657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UUD 1945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elima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bersifat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sempit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36576" indent="0"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Setelah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Perubahan</a:t>
            </a:r>
            <a:r>
              <a:rPr lang="en-US" dirty="0" smtClean="0">
                <a:sym typeface="Wingdings" pitchFamily="2" charset="2"/>
              </a:rPr>
              <a:t> UUD 1945  </a:t>
            </a:r>
            <a:r>
              <a:rPr lang="en-US" dirty="0" err="1" smtClean="0">
                <a:sym typeface="Wingdings" pitchFamily="2" charset="2"/>
              </a:rPr>
              <a:t>keuangan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Pengertian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Ketiga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bersifat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sangat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luas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229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Pasal</a:t>
            </a:r>
            <a:r>
              <a:rPr lang="en-US" dirty="0" smtClean="0"/>
              <a:t> 1 </a:t>
            </a:r>
            <a:r>
              <a:rPr lang="en-US" dirty="0" err="1" smtClean="0"/>
              <a:t>butir</a:t>
            </a:r>
            <a:r>
              <a:rPr lang="en-US" dirty="0" smtClean="0"/>
              <a:t> 1 UU No. 17 </a:t>
            </a:r>
            <a:r>
              <a:rPr lang="en-US" dirty="0" err="1" smtClean="0"/>
              <a:t>Tahun</a:t>
            </a:r>
            <a:r>
              <a:rPr lang="en-US" dirty="0" smtClean="0"/>
              <a:t> 2003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Negara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:</a:t>
            </a:r>
          </a:p>
          <a:p>
            <a:pPr marL="36576" indent="0">
              <a:buNone/>
            </a:pPr>
            <a:endParaRPr lang="en-US" dirty="0"/>
          </a:p>
          <a:p>
            <a:pPr marL="338328" lvl="1" indent="0">
              <a:buNone/>
            </a:pPr>
            <a:r>
              <a:rPr lang="en-US" sz="2100" dirty="0" err="1" smtClean="0"/>
              <a:t>Semua</a:t>
            </a:r>
            <a:r>
              <a:rPr lang="en-US" sz="2100" dirty="0" smtClean="0"/>
              <a:t> </a:t>
            </a:r>
            <a:r>
              <a:rPr lang="en-US" sz="2100" dirty="0" err="1" smtClean="0"/>
              <a:t>hak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kewajiban</a:t>
            </a:r>
            <a:r>
              <a:rPr lang="en-US" sz="2100" dirty="0" smtClean="0"/>
              <a:t> </a:t>
            </a:r>
            <a:r>
              <a:rPr lang="en-US" sz="2100" dirty="0" err="1" smtClean="0"/>
              <a:t>negara</a:t>
            </a:r>
            <a:r>
              <a:rPr lang="en-US" sz="2100" dirty="0" smtClean="0"/>
              <a:t> yang </a:t>
            </a:r>
            <a:r>
              <a:rPr lang="en-US" sz="2100" dirty="0" err="1" smtClean="0"/>
              <a:t>dapat</a:t>
            </a:r>
            <a:r>
              <a:rPr lang="en-US" sz="2100" dirty="0" smtClean="0"/>
              <a:t> </a:t>
            </a:r>
            <a:r>
              <a:rPr lang="en-US" sz="2100" dirty="0" err="1" smtClean="0"/>
              <a:t>dinilai</a:t>
            </a:r>
            <a:r>
              <a:rPr lang="en-US" sz="2100" dirty="0" smtClean="0"/>
              <a:t>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dirty="0" err="1" smtClean="0"/>
              <a:t>uang</a:t>
            </a:r>
            <a:r>
              <a:rPr lang="en-US" sz="2100" dirty="0" smtClean="0"/>
              <a:t> </a:t>
            </a:r>
            <a:r>
              <a:rPr lang="en-US" sz="2100" dirty="0" err="1" smtClean="0"/>
              <a:t>serta</a:t>
            </a:r>
            <a:r>
              <a:rPr lang="en-US" sz="2100" dirty="0" smtClean="0"/>
              <a:t> </a:t>
            </a:r>
            <a:r>
              <a:rPr lang="en-US" sz="2100" dirty="0" err="1" smtClean="0"/>
              <a:t>segala</a:t>
            </a:r>
            <a:r>
              <a:rPr lang="en-US" sz="2100" dirty="0" smtClean="0"/>
              <a:t> </a:t>
            </a:r>
            <a:r>
              <a:rPr lang="en-US" sz="2100" dirty="0" err="1" smtClean="0"/>
              <a:t>sesuatu</a:t>
            </a:r>
            <a:r>
              <a:rPr lang="en-US" sz="2100" dirty="0" smtClean="0"/>
              <a:t>, </a:t>
            </a:r>
            <a:r>
              <a:rPr lang="en-US" sz="2100" dirty="0" err="1" smtClean="0"/>
              <a:t>baik</a:t>
            </a:r>
            <a:r>
              <a:rPr lang="en-US" sz="2100" dirty="0" smtClean="0"/>
              <a:t> </a:t>
            </a:r>
            <a:r>
              <a:rPr lang="en-US" sz="2100" dirty="0" err="1" smtClean="0"/>
              <a:t>berupa</a:t>
            </a:r>
            <a:r>
              <a:rPr lang="en-US" sz="2100" dirty="0" smtClean="0"/>
              <a:t> </a:t>
            </a:r>
            <a:r>
              <a:rPr lang="en-US" sz="2100" dirty="0" err="1" smtClean="0"/>
              <a:t>uang</a:t>
            </a:r>
            <a:r>
              <a:rPr lang="en-US" sz="2100" dirty="0" smtClean="0"/>
              <a:t> </a:t>
            </a:r>
            <a:r>
              <a:rPr lang="en-US" sz="2100" dirty="0" err="1" smtClean="0"/>
              <a:t>maupun</a:t>
            </a:r>
            <a:r>
              <a:rPr lang="en-US" sz="2100" dirty="0" smtClean="0"/>
              <a:t> </a:t>
            </a:r>
            <a:r>
              <a:rPr lang="en-US" sz="2100" dirty="0" err="1" smtClean="0"/>
              <a:t>berupa</a:t>
            </a:r>
            <a:r>
              <a:rPr lang="en-US" sz="2100" dirty="0" smtClean="0"/>
              <a:t> </a:t>
            </a:r>
            <a:r>
              <a:rPr lang="en-US" sz="2100" dirty="0" err="1" smtClean="0"/>
              <a:t>barang</a:t>
            </a:r>
            <a:r>
              <a:rPr lang="en-US" sz="2100" dirty="0" smtClean="0"/>
              <a:t> yang </a:t>
            </a:r>
            <a:r>
              <a:rPr lang="en-US" sz="2100" dirty="0" err="1" smtClean="0"/>
              <a:t>dapat</a:t>
            </a:r>
            <a:r>
              <a:rPr lang="en-US" sz="2100" dirty="0" smtClean="0"/>
              <a:t> </a:t>
            </a:r>
            <a:r>
              <a:rPr lang="en-US" sz="2100" dirty="0" err="1" smtClean="0"/>
              <a:t>dijadikan</a:t>
            </a:r>
            <a:r>
              <a:rPr lang="en-US" sz="2100" dirty="0" smtClean="0"/>
              <a:t> </a:t>
            </a:r>
            <a:r>
              <a:rPr lang="en-US" sz="2100" dirty="0" err="1" smtClean="0"/>
              <a:t>milik</a:t>
            </a:r>
            <a:r>
              <a:rPr lang="en-US" sz="2100" dirty="0" smtClean="0"/>
              <a:t> </a:t>
            </a:r>
            <a:r>
              <a:rPr lang="en-US" sz="2100" dirty="0" err="1" smtClean="0"/>
              <a:t>negara</a:t>
            </a:r>
            <a:r>
              <a:rPr lang="en-US" sz="2100" dirty="0" smtClean="0"/>
              <a:t> </a:t>
            </a:r>
            <a:r>
              <a:rPr lang="en-US" sz="2100" dirty="0" err="1" smtClean="0"/>
              <a:t>berhubungan</a:t>
            </a:r>
            <a:r>
              <a:rPr lang="en-US" sz="2100" dirty="0" smtClean="0"/>
              <a:t>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dirty="0" err="1" smtClean="0"/>
              <a:t>pelaksanaan</a:t>
            </a:r>
            <a:r>
              <a:rPr lang="en-US" sz="2100" dirty="0" smtClean="0"/>
              <a:t> </a:t>
            </a:r>
            <a:r>
              <a:rPr lang="en-US" sz="2100" dirty="0" err="1" smtClean="0"/>
              <a:t>hak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kewajiban</a:t>
            </a:r>
            <a:r>
              <a:rPr lang="en-US" sz="2100" dirty="0" smtClean="0"/>
              <a:t> </a:t>
            </a:r>
            <a:r>
              <a:rPr lang="en-US" sz="2100" dirty="0" err="1" smtClean="0"/>
              <a:t>tersebut</a:t>
            </a:r>
            <a:r>
              <a:rPr lang="en-US" sz="2100" dirty="0" smtClean="0"/>
              <a:t> </a:t>
            </a:r>
            <a:r>
              <a:rPr lang="en-US" sz="2100" dirty="0" err="1" smtClean="0"/>
              <a:t>termasuk</a:t>
            </a:r>
            <a:r>
              <a:rPr lang="en-US" sz="2100" dirty="0" smtClean="0"/>
              <a:t> </a:t>
            </a:r>
            <a:r>
              <a:rPr lang="en-US" sz="2100" dirty="0" err="1" smtClean="0"/>
              <a:t>ke</a:t>
            </a:r>
            <a:r>
              <a:rPr lang="en-US" sz="2100" dirty="0" smtClean="0"/>
              <a:t> </a:t>
            </a:r>
            <a:r>
              <a:rPr lang="en-US" sz="2100" dirty="0" err="1" smtClean="0"/>
              <a:t>dalam</a:t>
            </a:r>
            <a:r>
              <a:rPr lang="en-US" sz="2100" dirty="0" smtClean="0"/>
              <a:t> </a:t>
            </a:r>
            <a:r>
              <a:rPr lang="en-US" sz="2100" dirty="0" err="1" smtClean="0"/>
              <a:t>pengertian</a:t>
            </a:r>
            <a:r>
              <a:rPr lang="en-US" sz="2100" dirty="0" smtClean="0"/>
              <a:t> </a:t>
            </a:r>
            <a:r>
              <a:rPr lang="en-US" sz="2100" dirty="0" err="1" smtClean="0"/>
              <a:t>keuangan</a:t>
            </a:r>
            <a:r>
              <a:rPr lang="en-US" sz="2100" dirty="0" smtClean="0"/>
              <a:t> </a:t>
            </a:r>
            <a:r>
              <a:rPr lang="en-US" sz="2100" dirty="0" err="1" smtClean="0"/>
              <a:t>negara</a:t>
            </a:r>
            <a:r>
              <a:rPr lang="en-US" sz="2100" dirty="0" smtClean="0"/>
              <a:t>.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551327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sempit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keuangan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hanyalah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merupakan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pengertian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kekayaan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err="1" smtClean="0">
                <a:sym typeface="Wingdings" pitchFamily="2" charset="2"/>
              </a:rPr>
              <a:t>Kekayaan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mengandung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pengertian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luas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keuangan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meliputi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aspek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abstrak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potensial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serta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aktual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konkrit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012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err="1" smtClean="0"/>
              <a:t>Dasar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Hukum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Keuangan</a:t>
            </a:r>
            <a:r>
              <a:rPr lang="en-US" sz="4000" b="1" dirty="0" smtClean="0"/>
              <a:t> Negara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UUD 1945,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23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5 </a:t>
            </a:r>
            <a:r>
              <a:rPr lang="en-US" dirty="0" err="1" smtClean="0"/>
              <a:t>ayat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UUD 1945,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bab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Bab VIII </a:t>
            </a:r>
            <a:r>
              <a:rPr lang="en-US" dirty="0" err="1" smtClean="0"/>
              <a:t>berjudul</a:t>
            </a:r>
            <a:r>
              <a:rPr lang="en-US" dirty="0" smtClean="0"/>
              <a:t> </a:t>
            </a:r>
            <a:r>
              <a:rPr lang="en-US" dirty="0"/>
              <a:t>Hal </a:t>
            </a:r>
            <a:r>
              <a:rPr lang="en-US" dirty="0" err="1" smtClean="0"/>
              <a:t>Keuangan</a:t>
            </a:r>
            <a:r>
              <a:rPr lang="en-US" dirty="0" smtClean="0"/>
              <a:t> (</a:t>
            </a:r>
            <a:r>
              <a:rPr lang="en-US" dirty="0" err="1" smtClean="0"/>
              <a:t>Psl</a:t>
            </a:r>
            <a:r>
              <a:rPr lang="en-US" dirty="0" smtClean="0"/>
              <a:t> 23, 23A, 23B, 23C, 23D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bab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/>
              <a:t>Bab VIIIA </a:t>
            </a:r>
            <a:r>
              <a:rPr lang="en-US" dirty="0" err="1" smtClean="0"/>
              <a:t>berjudul</a:t>
            </a:r>
            <a:r>
              <a:rPr lang="en-US" dirty="0" smtClean="0"/>
              <a:t> BPK (</a:t>
            </a:r>
            <a:r>
              <a:rPr lang="en-US" dirty="0" err="1" smtClean="0"/>
              <a:t>Psl</a:t>
            </a:r>
            <a:r>
              <a:rPr lang="en-US" dirty="0" smtClean="0"/>
              <a:t> 23E, 23F, 23G).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667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UUD 1945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menata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RI 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Sangat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mempengaruhi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kewenangan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rezim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keuangan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akibat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perubahan</a:t>
            </a:r>
            <a:r>
              <a:rPr lang="en-US" dirty="0" smtClean="0">
                <a:sym typeface="Wingdings" pitchFamily="2" charset="2"/>
              </a:rPr>
              <a:t> format </a:t>
            </a:r>
            <a:r>
              <a:rPr lang="en-US" dirty="0" err="1" smtClean="0">
                <a:sym typeface="Wingdings" pitchFamily="2" charset="2"/>
              </a:rPr>
              <a:t>kelembagaan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hubungan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kewenangan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pemerintahan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927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Bab VIII UUD 1945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:</a:t>
            </a:r>
          </a:p>
          <a:p>
            <a:pPr marL="964692" lvl="2" indent="-342900">
              <a:buFont typeface="Wingdings" pitchFamily="2" charset="2"/>
              <a:buChar char="Ø"/>
            </a:pPr>
            <a:r>
              <a:rPr lang="en-US" dirty="0" smtClean="0"/>
              <a:t>APBN</a:t>
            </a:r>
          </a:p>
          <a:p>
            <a:pPr marL="964692" lvl="2" indent="-342900">
              <a:buFont typeface="Wingdings" pitchFamily="2" charset="2"/>
              <a:buChar char="Ø"/>
            </a:pP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pungutan</a:t>
            </a:r>
            <a:r>
              <a:rPr lang="en-US" dirty="0" smtClean="0"/>
              <a:t> lain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memaksa</a:t>
            </a:r>
            <a:endParaRPr lang="en-US" dirty="0" smtClean="0"/>
          </a:p>
          <a:p>
            <a:pPr marL="964692" lvl="2" indent="-342900">
              <a:buFont typeface="Wingdings" pitchFamily="2" charset="2"/>
              <a:buChar char="Ø"/>
            </a:pPr>
            <a:r>
              <a:rPr lang="en-US" dirty="0" smtClean="0"/>
              <a:t>Mata </a:t>
            </a:r>
            <a:r>
              <a:rPr lang="en-US" dirty="0" err="1" smtClean="0"/>
              <a:t>uang</a:t>
            </a:r>
            <a:endParaRPr lang="en-US" dirty="0" smtClean="0"/>
          </a:p>
          <a:p>
            <a:pPr marL="964692" lvl="2" indent="-342900">
              <a:buFont typeface="Wingdings" pitchFamily="2" charset="2"/>
              <a:buChar char="Ø"/>
            </a:pPr>
            <a:r>
              <a:rPr lang="en-US" dirty="0" smtClean="0"/>
              <a:t>Bank </a:t>
            </a:r>
            <a:r>
              <a:rPr lang="en-US" dirty="0" err="1" smtClean="0"/>
              <a:t>sentral</a:t>
            </a:r>
            <a:endParaRPr lang="en-US" dirty="0" smtClean="0"/>
          </a:p>
          <a:p>
            <a:pPr marL="964692" lvl="2" indent="-342900">
              <a:buFont typeface="Wingdings" pitchFamily="2" charset="2"/>
              <a:buChar char="Ø"/>
            </a:pPr>
            <a:r>
              <a:rPr lang="en-US" dirty="0" err="1" smtClean="0"/>
              <a:t>Delegasi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UU.</a:t>
            </a:r>
          </a:p>
          <a:p>
            <a:r>
              <a:rPr lang="en-US" dirty="0" smtClean="0"/>
              <a:t>Bab VIIIA UUD 1945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BPK.</a:t>
            </a:r>
          </a:p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rinci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UUD 1945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aturannya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didelegasikan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UU.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841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Pasal-pasal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UUD 1945 </a:t>
            </a:r>
            <a:r>
              <a:rPr lang="en-US" dirty="0" err="1" smtClean="0"/>
              <a:t>memerintahkan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4 UU </a:t>
            </a:r>
            <a:r>
              <a:rPr lang="en-US" dirty="0" err="1" smtClean="0"/>
              <a:t>organik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marL="36576" indent="0">
              <a:buNone/>
            </a:pPr>
            <a:endParaRPr lang="en-US" dirty="0" smtClean="0"/>
          </a:p>
          <a:p>
            <a:pPr marL="550926" indent="-514350">
              <a:buAutoNum type="arabicPeriod"/>
            </a:pPr>
            <a:r>
              <a:rPr lang="en-US" dirty="0" smtClean="0"/>
              <a:t>UU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en-US" dirty="0" smtClean="0"/>
          </a:p>
          <a:p>
            <a:pPr marL="550926" indent="-514350">
              <a:buAutoNum type="arabicPeriod"/>
            </a:pPr>
            <a:r>
              <a:rPr lang="en-US" dirty="0" smtClean="0"/>
              <a:t>UU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Negara</a:t>
            </a:r>
          </a:p>
          <a:p>
            <a:pPr marL="550926" indent="-514350">
              <a:buAutoNum type="arabicPeriod"/>
            </a:pPr>
            <a:r>
              <a:rPr lang="en-US" dirty="0" smtClean="0"/>
              <a:t>UU </a:t>
            </a:r>
            <a:r>
              <a:rPr lang="en-US" dirty="0" err="1" smtClean="0"/>
              <a:t>tentang</a:t>
            </a:r>
            <a:r>
              <a:rPr lang="en-US" dirty="0" smtClean="0"/>
              <a:t> Bank </a:t>
            </a:r>
            <a:r>
              <a:rPr lang="en-US" dirty="0" err="1" smtClean="0"/>
              <a:t>Sentral</a:t>
            </a:r>
            <a:endParaRPr lang="en-US" dirty="0" smtClean="0"/>
          </a:p>
          <a:p>
            <a:pPr marL="550926" indent="-514350">
              <a:buAutoNum type="arabicPeriod"/>
            </a:pPr>
            <a:r>
              <a:rPr lang="en-US" dirty="0" smtClean="0"/>
              <a:t>UU </a:t>
            </a:r>
            <a:r>
              <a:rPr lang="en-US" dirty="0" err="1" smtClean="0"/>
              <a:t>tentang</a:t>
            </a:r>
            <a:r>
              <a:rPr lang="en-US" dirty="0" smtClean="0"/>
              <a:t> BPK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612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838200"/>
          </a:xfrm>
        </p:spPr>
        <p:txBody>
          <a:bodyPr/>
          <a:lstStyle/>
          <a:p>
            <a:pPr algn="ctr"/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4102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UU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erubahan</a:t>
            </a:r>
            <a:r>
              <a:rPr lang="en-US" dirty="0" smtClean="0"/>
              <a:t> UUD 1945, </a:t>
            </a:r>
            <a:r>
              <a:rPr lang="en-US" dirty="0" err="1" smtClean="0"/>
              <a:t>yaitu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marL="36576" indent="0">
              <a:buNone/>
            </a:pPr>
            <a:endParaRPr lang="en-US" dirty="0" smtClean="0"/>
          </a:p>
          <a:p>
            <a:pPr marL="550926" indent="-514350">
              <a:buAutoNum type="arabicPeriod"/>
            </a:pPr>
            <a:r>
              <a:rPr lang="en-US" dirty="0" smtClean="0"/>
              <a:t>UU No. 17 </a:t>
            </a:r>
            <a:r>
              <a:rPr lang="en-US" dirty="0" err="1" smtClean="0"/>
              <a:t>Tahun</a:t>
            </a:r>
            <a:r>
              <a:rPr lang="en-US" dirty="0" smtClean="0"/>
              <a:t> 2003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Negara.</a:t>
            </a:r>
          </a:p>
          <a:p>
            <a:pPr marL="550926" indent="-514350">
              <a:buAutoNum type="arabicPeriod"/>
            </a:pPr>
            <a:r>
              <a:rPr lang="en-US" dirty="0" smtClean="0"/>
              <a:t>UU No. 1 </a:t>
            </a:r>
            <a:r>
              <a:rPr lang="en-US" dirty="0" err="1" smtClean="0"/>
              <a:t>Tahun</a:t>
            </a:r>
            <a:r>
              <a:rPr lang="en-US" dirty="0" smtClean="0"/>
              <a:t> 2004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Perbendaharaan</a:t>
            </a:r>
            <a:r>
              <a:rPr lang="en-US" dirty="0" smtClean="0"/>
              <a:t> Negara.</a:t>
            </a:r>
          </a:p>
          <a:p>
            <a:pPr marL="550926" indent="-514350">
              <a:buAutoNum type="arabicPeriod"/>
            </a:pPr>
            <a:r>
              <a:rPr lang="en-US" dirty="0" smtClean="0"/>
              <a:t>UU No. 15 </a:t>
            </a:r>
            <a:r>
              <a:rPr lang="en-US" dirty="0" err="1" smtClean="0"/>
              <a:t>Tahun</a:t>
            </a:r>
            <a:r>
              <a:rPr lang="en-US" dirty="0" smtClean="0"/>
              <a:t> 2004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, </a:t>
            </a:r>
            <a:r>
              <a:rPr lang="en-US" dirty="0" err="1" smtClean="0"/>
              <a:t>Pengelolaan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Negara.</a:t>
            </a:r>
          </a:p>
          <a:p>
            <a:pPr marL="550926" indent="-514350">
              <a:buAutoNum type="arabicPeriod"/>
            </a:pPr>
            <a:r>
              <a:rPr lang="en-US" dirty="0" smtClean="0"/>
              <a:t>UU No. 25 </a:t>
            </a:r>
            <a:r>
              <a:rPr lang="en-US" dirty="0" err="1" smtClean="0"/>
              <a:t>Tahun</a:t>
            </a:r>
            <a:r>
              <a:rPr lang="en-US" dirty="0" smtClean="0"/>
              <a:t> 2004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Pembangunan </a:t>
            </a:r>
            <a:r>
              <a:rPr lang="en-US" dirty="0" err="1" smtClean="0"/>
              <a:t>Nasional</a:t>
            </a:r>
            <a:r>
              <a:rPr lang="en-US" dirty="0" smtClean="0"/>
              <a:t>.</a:t>
            </a:r>
          </a:p>
          <a:p>
            <a:pPr marL="550926" indent="-514350">
              <a:buAutoNum type="arabicPeriod"/>
            </a:pPr>
            <a:r>
              <a:rPr lang="en-US" dirty="0" err="1" smtClean="0"/>
              <a:t>Berbagai</a:t>
            </a:r>
            <a:r>
              <a:rPr lang="en-US" dirty="0" smtClean="0"/>
              <a:t> UU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Perpajakan</a:t>
            </a:r>
            <a:r>
              <a:rPr lang="en-US" dirty="0" smtClean="0"/>
              <a:t>.</a:t>
            </a:r>
          </a:p>
          <a:p>
            <a:pPr marL="550926" indent="-514350">
              <a:buAutoNum type="arabicPeriod"/>
            </a:pPr>
            <a:r>
              <a:rPr lang="en-US" dirty="0" smtClean="0"/>
              <a:t>UU No. 19 </a:t>
            </a:r>
            <a:r>
              <a:rPr lang="en-US" dirty="0" err="1" smtClean="0"/>
              <a:t>Tahun</a:t>
            </a:r>
            <a:r>
              <a:rPr lang="en-US" dirty="0" smtClean="0"/>
              <a:t> 2000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UU No. 19 </a:t>
            </a:r>
            <a:r>
              <a:rPr lang="en-US" dirty="0" err="1" smtClean="0"/>
              <a:t>Tahun</a:t>
            </a:r>
            <a:r>
              <a:rPr lang="en-US" dirty="0" smtClean="0"/>
              <a:t> 1997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Penagihan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Paksa</a:t>
            </a:r>
            <a:r>
              <a:rPr lang="en-US" dirty="0" smtClean="0"/>
              <a:t>.</a:t>
            </a:r>
          </a:p>
          <a:p>
            <a:pPr marL="550926" indent="-514350">
              <a:buAutoNum type="arabicPeriod"/>
            </a:pPr>
            <a:r>
              <a:rPr lang="en-US" dirty="0" smtClean="0"/>
              <a:t>UU No. 20 </a:t>
            </a:r>
            <a:r>
              <a:rPr lang="en-US" dirty="0" err="1" smtClean="0"/>
              <a:t>Tahun</a:t>
            </a:r>
            <a:r>
              <a:rPr lang="en-US" dirty="0" smtClean="0"/>
              <a:t> 2000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UU No. 21 </a:t>
            </a:r>
            <a:r>
              <a:rPr lang="en-US" dirty="0" err="1" smtClean="0"/>
              <a:t>Tahun</a:t>
            </a:r>
            <a:r>
              <a:rPr lang="en-US" dirty="0" smtClean="0"/>
              <a:t> 1997 </a:t>
            </a:r>
            <a:r>
              <a:rPr lang="en-US" dirty="0" err="1" smtClean="0"/>
              <a:t>tentang</a:t>
            </a:r>
            <a:r>
              <a:rPr lang="en-US" dirty="0" smtClean="0"/>
              <a:t> Bea </a:t>
            </a: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Tas</a:t>
            </a:r>
            <a:r>
              <a:rPr lang="en-US" dirty="0" smtClean="0"/>
              <a:t> Tanah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.</a:t>
            </a:r>
          </a:p>
          <a:p>
            <a:pPr marL="550926" indent="-514350">
              <a:buAutoNum type="arabicPeriod"/>
            </a:pPr>
            <a:r>
              <a:rPr lang="en-US" dirty="0" smtClean="0"/>
              <a:t>UU No. 34 </a:t>
            </a:r>
            <a:r>
              <a:rPr lang="en-US" dirty="0" err="1" smtClean="0"/>
              <a:t>Tahun</a:t>
            </a:r>
            <a:r>
              <a:rPr lang="en-US" dirty="0" smtClean="0"/>
              <a:t> 2002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UU No. 18 </a:t>
            </a:r>
            <a:r>
              <a:rPr lang="en-US" dirty="0" err="1" smtClean="0"/>
              <a:t>Tahun</a:t>
            </a:r>
            <a:r>
              <a:rPr lang="en-US" dirty="0" smtClean="0"/>
              <a:t> 1997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Retribusi</a:t>
            </a:r>
            <a:r>
              <a:rPr lang="en-US" dirty="0" smtClean="0"/>
              <a:t> Daerah.</a:t>
            </a:r>
          </a:p>
          <a:p>
            <a:pPr marL="550926" indent="-514350">
              <a:buAutoNum type="arabicPeriod"/>
            </a:pPr>
            <a:r>
              <a:rPr lang="en-US" dirty="0" smtClean="0"/>
              <a:t>UU No. 14 </a:t>
            </a:r>
            <a:r>
              <a:rPr lang="en-US" dirty="0" err="1" smtClean="0"/>
              <a:t>Tahun</a:t>
            </a:r>
            <a:r>
              <a:rPr lang="en-US" dirty="0" smtClean="0"/>
              <a:t> 2002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.</a:t>
            </a:r>
          </a:p>
          <a:p>
            <a:pPr marL="550926" indent="-514350">
              <a:buAutoNum type="arabicPeriod"/>
            </a:pPr>
            <a:r>
              <a:rPr lang="en-US" dirty="0" smtClean="0"/>
              <a:t>UU No. 23 </a:t>
            </a:r>
            <a:r>
              <a:rPr lang="en-US" dirty="0" err="1" smtClean="0"/>
              <a:t>Tahun</a:t>
            </a:r>
            <a:r>
              <a:rPr lang="en-US" dirty="0" smtClean="0"/>
              <a:t> 1999 </a:t>
            </a:r>
            <a:r>
              <a:rPr lang="en-US" dirty="0" err="1" smtClean="0"/>
              <a:t>tentang</a:t>
            </a:r>
            <a:r>
              <a:rPr lang="en-US" dirty="0" smtClean="0"/>
              <a:t> Bank Indonesia </a:t>
            </a:r>
            <a:r>
              <a:rPr lang="en-US" dirty="0" err="1" smtClean="0"/>
              <a:t>dan</a:t>
            </a:r>
            <a:r>
              <a:rPr lang="en-US" dirty="0" smtClean="0"/>
              <a:t> UU No. 3 </a:t>
            </a:r>
            <a:r>
              <a:rPr lang="en-US" dirty="0" err="1" smtClean="0"/>
              <a:t>Tahun</a:t>
            </a:r>
            <a:r>
              <a:rPr lang="en-US" dirty="0" smtClean="0"/>
              <a:t> 2004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UU No. 23 </a:t>
            </a:r>
            <a:r>
              <a:rPr lang="en-US" dirty="0" err="1" smtClean="0"/>
              <a:t>Tahun</a:t>
            </a:r>
            <a:r>
              <a:rPr lang="en-US" dirty="0" smtClean="0"/>
              <a:t> 1999 </a:t>
            </a:r>
            <a:r>
              <a:rPr lang="en-US" dirty="0" err="1" smtClean="0"/>
              <a:t>tentang</a:t>
            </a:r>
            <a:r>
              <a:rPr lang="en-US" dirty="0" smtClean="0"/>
              <a:t> BI.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184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err="1" smtClean="0"/>
              <a:t>Anggaran</a:t>
            </a:r>
            <a:r>
              <a:rPr lang="en-US" sz="4000" b="1" dirty="0" smtClean="0"/>
              <a:t> </a:t>
            </a:r>
            <a:r>
              <a:rPr lang="en-US" sz="4000" b="1" dirty="0"/>
              <a:t>Negara </a:t>
            </a:r>
            <a:r>
              <a:rPr lang="en-US" sz="4000" b="1" dirty="0" smtClean="0"/>
              <a:t>&amp; </a:t>
            </a:r>
            <a:r>
              <a:rPr lang="en-US" sz="4000" b="1" dirty="0" err="1" smtClean="0"/>
              <a:t>Anggaran</a:t>
            </a:r>
            <a:r>
              <a:rPr lang="en-US" sz="4000" b="1" dirty="0" smtClean="0"/>
              <a:t> </a:t>
            </a:r>
            <a:r>
              <a:rPr lang="en-US" sz="4000" b="1" dirty="0"/>
              <a:t>Daerah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yang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aktifitas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perbelanjaan</a:t>
            </a:r>
            <a:r>
              <a:rPr lang="en-US" dirty="0" smtClean="0"/>
              <a:t> yang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direncanakan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(</a:t>
            </a:r>
            <a:r>
              <a:rPr lang="en-US" dirty="0" err="1" smtClean="0"/>
              <a:t>sempit</a:t>
            </a:r>
            <a:r>
              <a:rPr lang="en-US" dirty="0" smtClean="0"/>
              <a:t>),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kata-kata (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dibeli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angka-angka</a:t>
            </a:r>
            <a:r>
              <a:rPr lang="en-US" dirty="0" smtClean="0"/>
              <a:t> (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596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err="1" smtClean="0"/>
              <a:t>Keuangan</a:t>
            </a:r>
            <a:r>
              <a:rPr lang="en-US" sz="4400" b="1" dirty="0" smtClean="0"/>
              <a:t> Negara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sz="3200" b="1" dirty="0" err="1" smtClean="0"/>
              <a:t>Pokok</a:t>
            </a:r>
            <a:r>
              <a:rPr lang="en-US" sz="3200" b="1" dirty="0" smtClean="0"/>
              <a:t> </a:t>
            </a:r>
            <a:r>
              <a:rPr lang="en-US" sz="3200" b="1" dirty="0" err="1"/>
              <a:t>B</a:t>
            </a:r>
            <a:r>
              <a:rPr lang="en-US" sz="3200" b="1" dirty="0" err="1" smtClean="0"/>
              <a:t>ahasan</a:t>
            </a:r>
            <a:r>
              <a:rPr lang="en-US" sz="3200" b="1" dirty="0" smtClean="0"/>
              <a:t>:</a:t>
            </a:r>
          </a:p>
          <a:p>
            <a:pPr marL="36576" indent="0">
              <a:buNone/>
            </a:pPr>
            <a:endParaRPr lang="en-US" b="1" dirty="0" smtClean="0"/>
          </a:p>
          <a:p>
            <a:pPr lvl="0"/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smtClean="0"/>
              <a:t>Negara</a:t>
            </a:r>
          </a:p>
          <a:p>
            <a:pPr lvl="0"/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Negara</a:t>
            </a:r>
            <a:endParaRPr lang="en-US" dirty="0"/>
          </a:p>
          <a:p>
            <a:pPr lvl="0"/>
            <a:r>
              <a:rPr lang="en-US" dirty="0" err="1"/>
              <a:t>Anggaran</a:t>
            </a:r>
            <a:r>
              <a:rPr lang="en-US" dirty="0"/>
              <a:t> Negara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Daerah</a:t>
            </a:r>
          </a:p>
          <a:p>
            <a:pPr lvl="0"/>
            <a:r>
              <a:rPr lang="en-US" dirty="0" err="1"/>
              <a:t>Perbendaharaan</a:t>
            </a:r>
            <a:r>
              <a:rPr lang="en-US" dirty="0"/>
              <a:t> Negara</a:t>
            </a:r>
          </a:p>
          <a:p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Negara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10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r>
              <a:rPr lang="en-US" dirty="0" smtClean="0"/>
              <a:t> (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angka-angka</a:t>
            </a:r>
            <a:r>
              <a:rPr lang="en-US" dirty="0" smtClean="0"/>
              <a:t> di </a:t>
            </a:r>
            <a:r>
              <a:rPr lang="en-US" dirty="0" err="1" smtClean="0"/>
              <a:t>antaranya</a:t>
            </a:r>
            <a:r>
              <a:rPr lang="en-US" dirty="0" smtClean="0"/>
              <a:t> </a:t>
            </a:r>
            <a:r>
              <a:rPr lang="en-US" dirty="0" err="1" smtClean="0"/>
              <a:t>diwujudkan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),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mendatang</a:t>
            </a:r>
            <a:r>
              <a:rPr lang="en-US" dirty="0" smtClean="0"/>
              <a:t> </a:t>
            </a:r>
            <a:r>
              <a:rPr lang="en-US" dirty="0" err="1" smtClean="0"/>
              <a:t>lazimnya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1669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3 </a:t>
            </a:r>
            <a:r>
              <a:rPr lang="en-US" dirty="0" err="1" smtClean="0"/>
              <a:t>fungsi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marL="36576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1. </a:t>
            </a:r>
            <a:r>
              <a:rPr lang="en-US" dirty="0" err="1" smtClean="0">
                <a:solidFill>
                  <a:srgbClr val="FF0000"/>
                </a:solidFill>
              </a:rPr>
              <a:t>Fungsi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hukum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Anggaran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diwujudkan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bentuk</a:t>
            </a:r>
            <a:r>
              <a:rPr lang="en-US" dirty="0" smtClean="0">
                <a:sym typeface="Wingdings" pitchFamily="2" charset="2"/>
              </a:rPr>
              <a:t> UU APBN.</a:t>
            </a:r>
          </a:p>
          <a:p>
            <a:pPr marL="36576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2. </a:t>
            </a:r>
            <a:r>
              <a:rPr lang="en-US" dirty="0" err="1" smtClean="0">
                <a:solidFill>
                  <a:srgbClr val="FF0000"/>
                </a:solidFill>
              </a:rPr>
              <a:t>Fungsi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Materiil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Anggaran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rencana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diwujudkan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nilai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uang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36576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3. </a:t>
            </a:r>
            <a:r>
              <a:rPr lang="en-US" dirty="0" err="1" smtClean="0">
                <a:solidFill>
                  <a:srgbClr val="FF0000"/>
                </a:solidFill>
              </a:rPr>
              <a:t>Fungsi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Kebijaksanaan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Anggaran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menggambarkan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kebijaksanaan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dijalankan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tahun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mendatang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4308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prinsipnya</a:t>
            </a:r>
            <a:r>
              <a:rPr lang="en-US" dirty="0" smtClean="0"/>
              <a:t>,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pengeluarannya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pungutan</a:t>
            </a:r>
            <a:r>
              <a:rPr lang="en-US" dirty="0" smtClean="0"/>
              <a:t> lain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memaksa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UU,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926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APBN </a:t>
            </a:r>
            <a:r>
              <a:rPr lang="en-US" dirty="0" err="1" smtClean="0"/>
              <a:t>memiliki</a:t>
            </a:r>
            <a:r>
              <a:rPr lang="en-US" dirty="0" smtClean="0"/>
              <a:t> 2 </a:t>
            </a:r>
            <a:r>
              <a:rPr lang="en-US" dirty="0" err="1" smtClean="0"/>
              <a:t>aspek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belanja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yang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lampiran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perhitungannya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APBN </a:t>
            </a:r>
            <a:r>
              <a:rPr lang="en-US" dirty="0" err="1" smtClean="0"/>
              <a:t>dituangkan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UU.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6023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,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,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terintegrasi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,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APBD.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APBD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: Dana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(DAU), Dana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(DAK),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perimbangan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,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PAD,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9363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sz="4400" b="1" dirty="0" err="1"/>
              <a:t>Perbendaharaan</a:t>
            </a:r>
            <a:r>
              <a:rPr lang="en-US" sz="4400" b="1" dirty="0"/>
              <a:t> Negara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UU No. 1 </a:t>
            </a:r>
            <a:r>
              <a:rPr lang="en-US" dirty="0" err="1" smtClean="0"/>
              <a:t>Tahun</a:t>
            </a:r>
            <a:r>
              <a:rPr lang="en-US" dirty="0" smtClean="0"/>
              <a:t> 2004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Perbendaharaan</a:t>
            </a:r>
            <a:r>
              <a:rPr lang="en-US" dirty="0" smtClean="0"/>
              <a:t> Negara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perbendaharaan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marL="36576" indent="0">
              <a:buNone/>
            </a:pPr>
            <a:endParaRPr lang="en-US" dirty="0"/>
          </a:p>
          <a:p>
            <a:pPr marL="621792" lvl="2" indent="0">
              <a:buNone/>
            </a:pP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pertanggungjawaban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yang </a:t>
            </a:r>
            <a:r>
              <a:rPr lang="en-US" dirty="0" err="1" smtClean="0"/>
              <a:t>dipisahkan</a:t>
            </a:r>
            <a:r>
              <a:rPr lang="en-US" dirty="0" smtClean="0"/>
              <a:t>, 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APBN </a:t>
            </a:r>
            <a:r>
              <a:rPr lang="en-US" dirty="0" err="1" smtClean="0"/>
              <a:t>dan</a:t>
            </a:r>
            <a:r>
              <a:rPr lang="en-US" dirty="0" smtClean="0"/>
              <a:t> APBD.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7119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pPr algn="ctr"/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/>
              <a:t>UU </a:t>
            </a:r>
            <a:r>
              <a:rPr lang="en-US" sz="3400" dirty="0" err="1" smtClean="0"/>
              <a:t>Perbendaharaan</a:t>
            </a:r>
            <a:r>
              <a:rPr lang="en-US" sz="3400" dirty="0" smtClean="0"/>
              <a:t> Negara </a:t>
            </a:r>
            <a:r>
              <a:rPr lang="en-US" sz="3400" dirty="0" err="1" smtClean="0"/>
              <a:t>merupakan</a:t>
            </a:r>
            <a:r>
              <a:rPr lang="en-US" sz="3400" dirty="0" smtClean="0"/>
              <a:t> </a:t>
            </a:r>
            <a:r>
              <a:rPr lang="en-US" sz="3400" dirty="0" err="1" smtClean="0"/>
              <a:t>landasan</a:t>
            </a:r>
            <a:r>
              <a:rPr lang="en-US" sz="3400" dirty="0" smtClean="0"/>
              <a:t> </a:t>
            </a:r>
            <a:r>
              <a:rPr lang="en-US" sz="3400" dirty="0" err="1" smtClean="0"/>
              <a:t>hukum</a:t>
            </a:r>
            <a:r>
              <a:rPr lang="en-US" sz="3400" dirty="0" smtClean="0"/>
              <a:t> </a:t>
            </a:r>
            <a:r>
              <a:rPr lang="en-US" sz="3400" dirty="0" err="1" smtClean="0"/>
              <a:t>mengenai</a:t>
            </a:r>
            <a:r>
              <a:rPr lang="en-US" sz="3400" dirty="0" smtClean="0"/>
              <a:t> </a:t>
            </a:r>
            <a:r>
              <a:rPr lang="en-US" sz="3400" dirty="0" err="1" smtClean="0"/>
              <a:t>administrasi</a:t>
            </a:r>
            <a:r>
              <a:rPr lang="en-US" sz="3400" dirty="0" smtClean="0"/>
              <a:t> </a:t>
            </a:r>
            <a:r>
              <a:rPr lang="en-US" sz="3400" dirty="0" err="1" smtClean="0"/>
              <a:t>keuangan</a:t>
            </a:r>
            <a:r>
              <a:rPr lang="en-US" sz="3400" dirty="0" smtClean="0"/>
              <a:t> </a:t>
            </a:r>
            <a:r>
              <a:rPr lang="en-US" sz="3400" dirty="0" err="1" smtClean="0"/>
              <a:t>negara</a:t>
            </a:r>
            <a:r>
              <a:rPr lang="en-US" sz="3400" dirty="0" smtClean="0"/>
              <a:t> yang </a:t>
            </a:r>
            <a:r>
              <a:rPr lang="en-US" sz="3400" dirty="0" err="1" smtClean="0"/>
              <a:t>mengatur</a:t>
            </a:r>
            <a:r>
              <a:rPr lang="en-US" sz="3400" dirty="0" smtClean="0"/>
              <a:t> </a:t>
            </a:r>
            <a:r>
              <a:rPr lang="en-US" sz="3400" dirty="0" err="1" smtClean="0"/>
              <a:t>tentang</a:t>
            </a:r>
            <a:r>
              <a:rPr lang="en-US" sz="3400" dirty="0" smtClean="0"/>
              <a:t> :</a:t>
            </a:r>
          </a:p>
          <a:p>
            <a:pPr marL="36576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3100" dirty="0" err="1" smtClean="0"/>
              <a:t>Kewenangan</a:t>
            </a:r>
            <a:r>
              <a:rPr lang="en-US" sz="3100" dirty="0" smtClean="0"/>
              <a:t> </a:t>
            </a:r>
            <a:r>
              <a:rPr lang="en-US" sz="3100" dirty="0" err="1" smtClean="0"/>
              <a:t>pejabat</a:t>
            </a:r>
            <a:r>
              <a:rPr lang="en-US" sz="3100" dirty="0" smtClean="0"/>
              <a:t> </a:t>
            </a:r>
            <a:r>
              <a:rPr lang="en-US" sz="3100" dirty="0" err="1" smtClean="0"/>
              <a:t>perbendaharaan</a:t>
            </a:r>
            <a:r>
              <a:rPr lang="en-US" sz="3100" dirty="0" smtClean="0"/>
              <a:t> </a:t>
            </a:r>
            <a:r>
              <a:rPr lang="en-US" sz="3100" dirty="0" err="1" smtClean="0"/>
              <a:t>negara</a:t>
            </a:r>
            <a:r>
              <a:rPr lang="en-US" sz="31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3100" dirty="0" err="1" smtClean="0"/>
              <a:t>Pelaksanaan</a:t>
            </a:r>
            <a:r>
              <a:rPr lang="en-US" sz="3100" dirty="0" smtClean="0"/>
              <a:t> </a:t>
            </a:r>
            <a:r>
              <a:rPr lang="en-US" sz="3100" dirty="0" err="1" smtClean="0"/>
              <a:t>pendapatan</a:t>
            </a:r>
            <a:r>
              <a:rPr lang="en-US" sz="3100" dirty="0" smtClean="0"/>
              <a:t> </a:t>
            </a:r>
            <a:r>
              <a:rPr lang="en-US" sz="3100" dirty="0" err="1" smtClean="0"/>
              <a:t>dan</a:t>
            </a:r>
            <a:r>
              <a:rPr lang="en-US" sz="3100" dirty="0" smtClean="0"/>
              <a:t> </a:t>
            </a:r>
            <a:r>
              <a:rPr lang="en-US" sz="3100" dirty="0" err="1" smtClean="0"/>
              <a:t>belanja</a:t>
            </a:r>
            <a:r>
              <a:rPr lang="en-US" sz="3100" dirty="0" smtClean="0"/>
              <a:t> </a:t>
            </a:r>
            <a:r>
              <a:rPr lang="en-US" sz="3100" dirty="0" err="1" smtClean="0"/>
              <a:t>negara</a:t>
            </a:r>
            <a:r>
              <a:rPr lang="en-US" sz="3100" dirty="0" smtClean="0"/>
              <a:t>/</a:t>
            </a:r>
            <a:r>
              <a:rPr lang="en-US" sz="3100" dirty="0" err="1" smtClean="0"/>
              <a:t>daerah</a:t>
            </a:r>
            <a:r>
              <a:rPr lang="en-US" sz="31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3100" dirty="0" err="1" smtClean="0"/>
              <a:t>Pengelolaan</a:t>
            </a:r>
            <a:r>
              <a:rPr lang="en-US" sz="3100" dirty="0" smtClean="0"/>
              <a:t> </a:t>
            </a:r>
            <a:r>
              <a:rPr lang="en-US" sz="3100" dirty="0" err="1" smtClean="0"/>
              <a:t>uang</a:t>
            </a:r>
            <a:r>
              <a:rPr lang="en-US" sz="3100" dirty="0" smtClean="0"/>
              <a:t> </a:t>
            </a:r>
            <a:r>
              <a:rPr lang="en-US" sz="3100" dirty="0" err="1" smtClean="0"/>
              <a:t>negara</a:t>
            </a:r>
            <a:r>
              <a:rPr lang="en-US" sz="3100" dirty="0" smtClean="0"/>
              <a:t>/</a:t>
            </a:r>
            <a:r>
              <a:rPr lang="en-US" sz="3100" dirty="0" err="1" smtClean="0"/>
              <a:t>daerah</a:t>
            </a:r>
            <a:r>
              <a:rPr lang="en-US" sz="31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3100" dirty="0" err="1" smtClean="0"/>
              <a:t>Pengelolaan</a:t>
            </a:r>
            <a:r>
              <a:rPr lang="en-US" sz="3100" dirty="0" smtClean="0"/>
              <a:t> </a:t>
            </a:r>
            <a:r>
              <a:rPr lang="en-US" sz="3100" dirty="0" err="1" smtClean="0"/>
              <a:t>piutang</a:t>
            </a:r>
            <a:r>
              <a:rPr lang="en-US" sz="3100" dirty="0" smtClean="0"/>
              <a:t> </a:t>
            </a:r>
            <a:r>
              <a:rPr lang="en-US" sz="3100" dirty="0" err="1" smtClean="0"/>
              <a:t>dan</a:t>
            </a:r>
            <a:r>
              <a:rPr lang="en-US" sz="3100" dirty="0" smtClean="0"/>
              <a:t> </a:t>
            </a:r>
            <a:r>
              <a:rPr lang="en-US" sz="3100" dirty="0" err="1" smtClean="0"/>
              <a:t>utang</a:t>
            </a:r>
            <a:r>
              <a:rPr lang="en-US" sz="3100" dirty="0" smtClean="0"/>
              <a:t> </a:t>
            </a:r>
            <a:r>
              <a:rPr lang="en-US" sz="3100" dirty="0" err="1" smtClean="0"/>
              <a:t>negara</a:t>
            </a:r>
            <a:r>
              <a:rPr lang="en-US" sz="3100" dirty="0" smtClean="0"/>
              <a:t>/</a:t>
            </a:r>
            <a:r>
              <a:rPr lang="en-US" sz="3100" dirty="0" err="1" smtClean="0"/>
              <a:t>daerah</a:t>
            </a:r>
            <a:r>
              <a:rPr lang="en-US" sz="31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3100" dirty="0" err="1" smtClean="0"/>
              <a:t>Pengelolaan</a:t>
            </a:r>
            <a:r>
              <a:rPr lang="en-US" sz="3100" dirty="0" smtClean="0"/>
              <a:t> </a:t>
            </a:r>
            <a:r>
              <a:rPr lang="en-US" sz="3100" dirty="0" err="1" smtClean="0"/>
              <a:t>investasi</a:t>
            </a:r>
            <a:r>
              <a:rPr lang="en-US" sz="3100" dirty="0" smtClean="0"/>
              <a:t> </a:t>
            </a:r>
            <a:r>
              <a:rPr lang="en-US" sz="3100" dirty="0" err="1" smtClean="0"/>
              <a:t>dan</a:t>
            </a:r>
            <a:r>
              <a:rPr lang="en-US" sz="3100" dirty="0" smtClean="0"/>
              <a:t> </a:t>
            </a:r>
            <a:r>
              <a:rPr lang="en-US" sz="3100" dirty="0" err="1" smtClean="0"/>
              <a:t>barang</a:t>
            </a:r>
            <a:r>
              <a:rPr lang="en-US" sz="3100" dirty="0" smtClean="0"/>
              <a:t> </a:t>
            </a:r>
            <a:r>
              <a:rPr lang="en-US" sz="3100" dirty="0" err="1" smtClean="0"/>
              <a:t>milik</a:t>
            </a:r>
            <a:r>
              <a:rPr lang="en-US" sz="3100" dirty="0" smtClean="0"/>
              <a:t> </a:t>
            </a:r>
            <a:r>
              <a:rPr lang="en-US" sz="3100" dirty="0" err="1" smtClean="0"/>
              <a:t>negara</a:t>
            </a:r>
            <a:r>
              <a:rPr lang="en-US" sz="3100" dirty="0" smtClean="0"/>
              <a:t>/</a:t>
            </a:r>
            <a:r>
              <a:rPr lang="en-US" sz="3100" dirty="0" err="1" smtClean="0"/>
              <a:t>daerah</a:t>
            </a:r>
            <a:r>
              <a:rPr lang="en-US" sz="31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3100" dirty="0" err="1" smtClean="0"/>
              <a:t>Soal</a:t>
            </a:r>
            <a:r>
              <a:rPr lang="en-US" sz="3100" dirty="0" smtClean="0"/>
              <a:t> </a:t>
            </a:r>
            <a:r>
              <a:rPr lang="en-US" sz="3100" dirty="0" err="1" smtClean="0"/>
              <a:t>penatausahaan</a:t>
            </a:r>
            <a:r>
              <a:rPr lang="en-US" sz="3100" dirty="0" smtClean="0"/>
              <a:t> </a:t>
            </a:r>
            <a:r>
              <a:rPr lang="en-US" sz="3100" dirty="0" err="1" smtClean="0"/>
              <a:t>dan</a:t>
            </a:r>
            <a:r>
              <a:rPr lang="en-US" sz="3100" dirty="0" smtClean="0"/>
              <a:t> </a:t>
            </a:r>
            <a:r>
              <a:rPr lang="en-US" sz="3100" dirty="0" err="1" smtClean="0"/>
              <a:t>pertanggungjawaban</a:t>
            </a:r>
            <a:r>
              <a:rPr lang="en-US" sz="3100" dirty="0" smtClean="0"/>
              <a:t> APBN/APBD.</a:t>
            </a:r>
          </a:p>
          <a:p>
            <a:pPr>
              <a:buFont typeface="Wingdings" pitchFamily="2" charset="2"/>
              <a:buChar char="Ø"/>
            </a:pPr>
            <a:r>
              <a:rPr lang="en-US" sz="3100" dirty="0" err="1" smtClean="0"/>
              <a:t>Pengendalian</a:t>
            </a:r>
            <a:r>
              <a:rPr lang="en-US" sz="3100" dirty="0" smtClean="0"/>
              <a:t> intern </a:t>
            </a:r>
            <a:r>
              <a:rPr lang="en-US" sz="3100" dirty="0" err="1" smtClean="0"/>
              <a:t>pemerintah</a:t>
            </a:r>
            <a:r>
              <a:rPr lang="en-US" sz="31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3100" dirty="0" err="1" smtClean="0"/>
              <a:t>Penyelesaian</a:t>
            </a:r>
            <a:r>
              <a:rPr lang="en-US" sz="3100" dirty="0" smtClean="0"/>
              <a:t> </a:t>
            </a:r>
            <a:r>
              <a:rPr lang="en-US" sz="3100" dirty="0" err="1" smtClean="0"/>
              <a:t>kerugian</a:t>
            </a:r>
            <a:r>
              <a:rPr lang="en-US" sz="3100" dirty="0" smtClean="0"/>
              <a:t> </a:t>
            </a:r>
            <a:r>
              <a:rPr lang="en-US" sz="3100" dirty="0" err="1" smtClean="0"/>
              <a:t>negara</a:t>
            </a:r>
            <a:r>
              <a:rPr lang="en-US" sz="3100" dirty="0" smtClean="0"/>
              <a:t>/</a:t>
            </a:r>
            <a:r>
              <a:rPr lang="en-US" sz="3100" dirty="0" err="1" smtClean="0"/>
              <a:t>daerah</a:t>
            </a:r>
            <a:r>
              <a:rPr lang="en-US" sz="31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3100" dirty="0" err="1" smtClean="0"/>
              <a:t>Pengelolaan</a:t>
            </a:r>
            <a:r>
              <a:rPr lang="en-US" sz="3100" dirty="0" smtClean="0"/>
              <a:t> </a:t>
            </a:r>
            <a:r>
              <a:rPr lang="en-US" sz="3100" dirty="0" err="1" smtClean="0"/>
              <a:t>keuangan</a:t>
            </a:r>
            <a:r>
              <a:rPr lang="en-US" sz="3100" dirty="0" smtClean="0"/>
              <a:t> </a:t>
            </a:r>
            <a:r>
              <a:rPr lang="en-US" sz="3100" dirty="0" err="1" smtClean="0"/>
              <a:t>badan</a:t>
            </a:r>
            <a:r>
              <a:rPr lang="en-US" sz="3100" dirty="0" smtClean="0"/>
              <a:t> </a:t>
            </a:r>
            <a:r>
              <a:rPr lang="en-US" sz="3100" dirty="0" err="1" smtClean="0"/>
              <a:t>layanan</a:t>
            </a:r>
            <a:r>
              <a:rPr lang="en-US" sz="3100" dirty="0" smtClean="0"/>
              <a:t> </a:t>
            </a:r>
            <a:r>
              <a:rPr lang="en-US" sz="3100" dirty="0" err="1" smtClean="0"/>
              <a:t>umum</a:t>
            </a:r>
            <a:r>
              <a:rPr lang="en-US" sz="3100" dirty="0" smtClean="0"/>
              <a:t>.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36583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pPr algn="ctr"/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534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UU </a:t>
            </a:r>
            <a:r>
              <a:rPr lang="en-US" dirty="0" err="1" smtClean="0"/>
              <a:t>Perbendaharaan</a:t>
            </a:r>
            <a:r>
              <a:rPr lang="en-US" dirty="0" smtClean="0"/>
              <a:t> Negara </a:t>
            </a:r>
            <a:r>
              <a:rPr lang="en-US" dirty="0" err="1" smtClean="0"/>
              <a:t>menganut</a:t>
            </a:r>
            <a:r>
              <a:rPr lang="en-US" dirty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36576" indent="0">
              <a:buNone/>
            </a:pPr>
            <a:endParaRPr lang="en-US" dirty="0" smtClean="0"/>
          </a:p>
          <a:p>
            <a:pPr marL="36576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1. </a:t>
            </a:r>
            <a:r>
              <a:rPr lang="en-US" b="1" dirty="0" err="1" smtClean="0">
                <a:solidFill>
                  <a:srgbClr val="00B0F0"/>
                </a:solidFill>
              </a:rPr>
              <a:t>Asas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kesatuan</a:t>
            </a:r>
            <a:endParaRPr lang="en-US" b="1" dirty="0" smtClean="0">
              <a:solidFill>
                <a:srgbClr val="00B0F0"/>
              </a:solidFill>
            </a:endParaRPr>
          </a:p>
          <a:p>
            <a:pPr>
              <a:buFont typeface="Wingdings"/>
              <a:buChar char="à"/>
            </a:pPr>
            <a:r>
              <a:rPr lang="en-US" sz="2800" dirty="0" err="1" smtClean="0">
                <a:sym typeface="Wingdings" pitchFamily="2" charset="2"/>
              </a:rPr>
              <a:t>Semua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pendapatan</a:t>
            </a:r>
            <a:r>
              <a:rPr lang="en-US" sz="2800" dirty="0" smtClean="0">
                <a:sym typeface="Wingdings" pitchFamily="2" charset="2"/>
              </a:rPr>
              <a:t> &amp; </a:t>
            </a:r>
            <a:r>
              <a:rPr lang="en-US" sz="2800" dirty="0" err="1" smtClean="0">
                <a:sym typeface="Wingdings" pitchFamily="2" charset="2"/>
              </a:rPr>
              <a:t>belanja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negara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daerah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disajikan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dalam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satu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dokumen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anggaran</a:t>
            </a:r>
            <a:r>
              <a:rPr lang="en-US" sz="2800" dirty="0" smtClean="0">
                <a:sym typeface="Wingdings" pitchFamily="2" charset="2"/>
              </a:rPr>
              <a:t>.</a:t>
            </a:r>
          </a:p>
          <a:p>
            <a:pPr marL="36576" indent="0">
              <a:buNone/>
            </a:pPr>
            <a:endParaRPr lang="en-US" sz="2800" dirty="0" smtClean="0">
              <a:sym typeface="Wingdings" pitchFamily="2" charset="2"/>
            </a:endParaRPr>
          </a:p>
          <a:p>
            <a:pPr marL="36576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2. </a:t>
            </a:r>
            <a:r>
              <a:rPr lang="en-US" b="1" dirty="0" err="1" smtClean="0">
                <a:solidFill>
                  <a:srgbClr val="00B0F0"/>
                </a:solidFill>
              </a:rPr>
              <a:t>Asas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universalitas</a:t>
            </a:r>
            <a:endParaRPr lang="en-US" b="1" dirty="0" smtClean="0">
              <a:solidFill>
                <a:srgbClr val="00B0F0"/>
              </a:solidFill>
            </a:endParaRPr>
          </a:p>
          <a:p>
            <a:pPr>
              <a:buFont typeface="Wingdings"/>
              <a:buChar char="à"/>
            </a:pPr>
            <a:r>
              <a:rPr lang="en-US" sz="2800" dirty="0" err="1" smtClean="0">
                <a:sym typeface="Wingdings" pitchFamily="2" charset="2"/>
              </a:rPr>
              <a:t>Setiap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transaksi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keuangan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ditampilkan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secara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utuh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dalam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dokumen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anggaran</a:t>
            </a:r>
            <a:r>
              <a:rPr lang="en-US" sz="2800" dirty="0" smtClean="0">
                <a:sym typeface="Wingdings" pitchFamily="2" charset="2"/>
              </a:rPr>
              <a:t>.</a:t>
            </a:r>
          </a:p>
          <a:p>
            <a:pPr marL="36576" indent="0">
              <a:buNone/>
            </a:pPr>
            <a:endParaRPr lang="en-US" dirty="0" smtClean="0"/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02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 marL="36576" indent="0">
              <a:buNone/>
            </a:pPr>
            <a:r>
              <a:rPr lang="en-US" b="1" dirty="0">
                <a:solidFill>
                  <a:srgbClr val="00B0F0"/>
                </a:solidFill>
              </a:rPr>
              <a:t>3. </a:t>
            </a:r>
            <a:r>
              <a:rPr lang="en-US" b="1" dirty="0" err="1">
                <a:solidFill>
                  <a:srgbClr val="00B0F0"/>
                </a:solidFill>
              </a:rPr>
              <a:t>Asas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tahunan</a:t>
            </a:r>
            <a:endParaRPr lang="en-US" b="1" dirty="0">
              <a:solidFill>
                <a:srgbClr val="00B0F0"/>
              </a:solidFill>
            </a:endParaRPr>
          </a:p>
          <a:p>
            <a:pPr>
              <a:buFont typeface="Wingdings"/>
              <a:buChar char="à"/>
            </a:pPr>
            <a:r>
              <a:rPr lang="en-US" sz="3200" dirty="0" err="1">
                <a:sym typeface="Wingdings" pitchFamily="2" charset="2"/>
              </a:rPr>
              <a:t>Masa</a:t>
            </a:r>
            <a:r>
              <a:rPr lang="en-US" sz="3200" dirty="0">
                <a:sym typeface="Wingdings" pitchFamily="2" charset="2"/>
              </a:rPr>
              <a:t> </a:t>
            </a:r>
            <a:r>
              <a:rPr lang="en-US" sz="3200" dirty="0" err="1">
                <a:sym typeface="Wingdings" pitchFamily="2" charset="2"/>
              </a:rPr>
              <a:t>berlaku</a:t>
            </a:r>
            <a:r>
              <a:rPr lang="en-US" sz="3200" dirty="0">
                <a:sym typeface="Wingdings" pitchFamily="2" charset="2"/>
              </a:rPr>
              <a:t> </a:t>
            </a:r>
            <a:r>
              <a:rPr lang="en-US" sz="3200" dirty="0" err="1">
                <a:sym typeface="Wingdings" pitchFamily="2" charset="2"/>
              </a:rPr>
              <a:t>anggaran</a:t>
            </a:r>
            <a:r>
              <a:rPr lang="en-US" sz="3200" dirty="0">
                <a:sym typeface="Wingdings" pitchFamily="2" charset="2"/>
              </a:rPr>
              <a:t> </a:t>
            </a:r>
            <a:r>
              <a:rPr lang="en-US" sz="3200" dirty="0" err="1">
                <a:sym typeface="Wingdings" pitchFamily="2" charset="2"/>
              </a:rPr>
              <a:t>untuk</a:t>
            </a:r>
            <a:r>
              <a:rPr lang="en-US" sz="3200" dirty="0">
                <a:sym typeface="Wingdings" pitchFamily="2" charset="2"/>
              </a:rPr>
              <a:t> </a:t>
            </a:r>
            <a:r>
              <a:rPr lang="en-US" sz="3200" dirty="0" err="1">
                <a:sym typeface="Wingdings" pitchFamily="2" charset="2"/>
              </a:rPr>
              <a:t>periode</a:t>
            </a:r>
            <a:r>
              <a:rPr lang="en-US" sz="3200" dirty="0">
                <a:sym typeface="Wingdings" pitchFamily="2" charset="2"/>
              </a:rPr>
              <a:t> </a:t>
            </a:r>
            <a:r>
              <a:rPr lang="en-US" sz="3200" dirty="0" err="1">
                <a:sym typeface="Wingdings" pitchFamily="2" charset="2"/>
              </a:rPr>
              <a:t>atau</a:t>
            </a:r>
            <a:r>
              <a:rPr lang="en-US" sz="3200" dirty="0">
                <a:sym typeface="Wingdings" pitchFamily="2" charset="2"/>
              </a:rPr>
              <a:t> </a:t>
            </a:r>
            <a:r>
              <a:rPr lang="en-US" sz="3200" dirty="0" err="1">
                <a:sym typeface="Wingdings" pitchFamily="2" charset="2"/>
              </a:rPr>
              <a:t>kurun</a:t>
            </a:r>
            <a:r>
              <a:rPr lang="en-US" sz="3200" dirty="0">
                <a:sym typeface="Wingdings" pitchFamily="2" charset="2"/>
              </a:rPr>
              <a:t> </a:t>
            </a:r>
            <a:r>
              <a:rPr lang="en-US" sz="3200" dirty="0" err="1">
                <a:sym typeface="Wingdings" pitchFamily="2" charset="2"/>
              </a:rPr>
              <a:t>tahun</a:t>
            </a:r>
            <a:r>
              <a:rPr lang="en-US" sz="3200" dirty="0">
                <a:sym typeface="Wingdings" pitchFamily="2" charset="2"/>
              </a:rPr>
              <a:t> </a:t>
            </a:r>
            <a:r>
              <a:rPr lang="en-US" sz="3200" dirty="0" err="1">
                <a:sym typeface="Wingdings" pitchFamily="2" charset="2"/>
              </a:rPr>
              <a:t>tertentu</a:t>
            </a:r>
            <a:r>
              <a:rPr lang="en-US" sz="3200" dirty="0" smtClean="0">
                <a:sym typeface="Wingdings" pitchFamily="2" charset="2"/>
              </a:rPr>
              <a:t>.</a:t>
            </a:r>
          </a:p>
          <a:p>
            <a:pPr marL="36576" indent="0">
              <a:buNone/>
            </a:pPr>
            <a:endParaRPr lang="en-US" sz="3200" dirty="0">
              <a:sym typeface="Wingdings" pitchFamily="2" charset="2"/>
            </a:endParaRPr>
          </a:p>
          <a:p>
            <a:pPr marL="36576" indent="0">
              <a:buNone/>
            </a:pPr>
            <a:r>
              <a:rPr lang="en-US" b="1" dirty="0">
                <a:solidFill>
                  <a:srgbClr val="00B0F0"/>
                </a:solidFill>
              </a:rPr>
              <a:t>4. </a:t>
            </a:r>
            <a:r>
              <a:rPr lang="en-US" b="1" dirty="0" err="1">
                <a:solidFill>
                  <a:srgbClr val="00B0F0"/>
                </a:solidFill>
              </a:rPr>
              <a:t>Asas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spesialitas</a:t>
            </a:r>
            <a:endParaRPr lang="en-US" b="1" dirty="0">
              <a:solidFill>
                <a:srgbClr val="00B0F0"/>
              </a:solidFill>
            </a:endParaRPr>
          </a:p>
          <a:p>
            <a:pPr>
              <a:buFont typeface="Wingdings"/>
              <a:buChar char="à"/>
            </a:pPr>
            <a:r>
              <a:rPr lang="en-US" sz="3200" dirty="0" err="1">
                <a:sym typeface="Wingdings" pitchFamily="2" charset="2"/>
              </a:rPr>
              <a:t>Mengharuskan</a:t>
            </a:r>
            <a:r>
              <a:rPr lang="en-US" sz="3200" dirty="0">
                <a:sym typeface="Wingdings" pitchFamily="2" charset="2"/>
              </a:rPr>
              <a:t> </a:t>
            </a:r>
            <a:r>
              <a:rPr lang="en-US" sz="3200" dirty="0" err="1">
                <a:sym typeface="Wingdings" pitchFamily="2" charset="2"/>
              </a:rPr>
              <a:t>kredit</a:t>
            </a:r>
            <a:r>
              <a:rPr lang="en-US" sz="3200" dirty="0">
                <a:sym typeface="Wingdings" pitchFamily="2" charset="2"/>
              </a:rPr>
              <a:t> </a:t>
            </a:r>
            <a:r>
              <a:rPr lang="en-US" sz="3200" dirty="0" err="1">
                <a:sym typeface="Wingdings" pitchFamily="2" charset="2"/>
              </a:rPr>
              <a:t>anggaran</a:t>
            </a:r>
            <a:r>
              <a:rPr lang="en-US" sz="3200" dirty="0">
                <a:sym typeface="Wingdings" pitchFamily="2" charset="2"/>
              </a:rPr>
              <a:t> yang </a:t>
            </a:r>
            <a:r>
              <a:rPr lang="en-US" sz="3200" dirty="0" err="1">
                <a:sym typeface="Wingdings" pitchFamily="2" charset="2"/>
              </a:rPr>
              <a:t>disediakan</a:t>
            </a:r>
            <a:r>
              <a:rPr lang="en-US" sz="3200" dirty="0">
                <a:sym typeface="Wingdings" pitchFamily="2" charset="2"/>
              </a:rPr>
              <a:t> </a:t>
            </a:r>
            <a:r>
              <a:rPr lang="en-US" sz="3200" dirty="0" err="1">
                <a:sym typeface="Wingdings" pitchFamily="2" charset="2"/>
              </a:rPr>
              <a:t>secara</a:t>
            </a:r>
            <a:r>
              <a:rPr lang="en-US" sz="3200" dirty="0">
                <a:sym typeface="Wingdings" pitchFamily="2" charset="2"/>
              </a:rPr>
              <a:t> </a:t>
            </a:r>
            <a:r>
              <a:rPr lang="en-US" sz="3200" dirty="0" err="1">
                <a:sym typeface="Wingdings" pitchFamily="2" charset="2"/>
              </a:rPr>
              <a:t>terinci</a:t>
            </a:r>
            <a:r>
              <a:rPr lang="en-US" sz="3200" dirty="0">
                <a:sym typeface="Wingdings" pitchFamily="2" charset="2"/>
              </a:rPr>
              <a:t> </a:t>
            </a:r>
            <a:r>
              <a:rPr lang="en-US" sz="3200" dirty="0" err="1">
                <a:sym typeface="Wingdings" pitchFamily="2" charset="2"/>
              </a:rPr>
              <a:t>secara</a:t>
            </a:r>
            <a:r>
              <a:rPr lang="en-US" sz="3200" dirty="0">
                <a:sym typeface="Wingdings" pitchFamily="2" charset="2"/>
              </a:rPr>
              <a:t> </a:t>
            </a:r>
            <a:r>
              <a:rPr lang="en-US" sz="3200" dirty="0" err="1">
                <a:sym typeface="Wingdings" pitchFamily="2" charset="2"/>
              </a:rPr>
              <a:t>jelas</a:t>
            </a:r>
            <a:r>
              <a:rPr lang="en-US" sz="3200" dirty="0">
                <a:sym typeface="Wingdings" pitchFamily="2" charset="2"/>
              </a:rPr>
              <a:t> </a:t>
            </a:r>
            <a:r>
              <a:rPr lang="en-US" sz="3200" dirty="0" err="1">
                <a:sym typeface="Wingdings" pitchFamily="2" charset="2"/>
              </a:rPr>
              <a:t>peruntukannya</a:t>
            </a:r>
            <a:r>
              <a:rPr lang="en-US" sz="3200" dirty="0">
                <a:sym typeface="Wingdings" pitchFamily="2" charset="2"/>
              </a:rPr>
              <a:t>.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6520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selaku</a:t>
            </a:r>
            <a:r>
              <a:rPr lang="en-US" dirty="0" smtClean="0"/>
              <a:t> </a:t>
            </a:r>
            <a:r>
              <a:rPr lang="en-US" dirty="0" err="1" smtClean="0"/>
              <a:t>Bendahara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Negara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pengelola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seutuhnya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kasir</a:t>
            </a:r>
            <a:r>
              <a:rPr lang="en-US" dirty="0" smtClean="0"/>
              <a:t>,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31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sz="4400" b="1" dirty="0" err="1"/>
              <a:t>Pengertian</a:t>
            </a:r>
            <a:r>
              <a:rPr lang="en-US" sz="4400" b="1" dirty="0"/>
              <a:t> </a:t>
            </a:r>
            <a:r>
              <a:rPr lang="en-US" sz="4400" b="1" dirty="0" err="1"/>
              <a:t>Keuangan</a:t>
            </a:r>
            <a:r>
              <a:rPr lang="en-US" sz="4400" b="1" dirty="0"/>
              <a:t> Negara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5029200"/>
          </a:xfrm>
        </p:spPr>
        <p:txBody>
          <a:bodyPr>
            <a:normAutofit/>
          </a:bodyPr>
          <a:lstStyle/>
          <a:p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HAN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.</a:t>
            </a:r>
          </a:p>
          <a:p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sebetulnya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pembahasan</a:t>
            </a:r>
            <a:r>
              <a:rPr lang="en-US" dirty="0" smtClean="0"/>
              <a:t> HTN,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r>
              <a:rPr lang="en-US" dirty="0" smtClean="0"/>
              <a:t> HTN </a:t>
            </a:r>
            <a:r>
              <a:rPr lang="en-US" dirty="0" err="1" smtClean="0"/>
              <a:t>membahasnya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Kaitan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HTN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,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216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err="1" smtClean="0"/>
              <a:t>Pemeriksaan</a:t>
            </a:r>
            <a:r>
              <a:rPr lang="en-US" sz="4000" b="1" dirty="0" smtClean="0"/>
              <a:t> &amp; </a:t>
            </a:r>
            <a:r>
              <a:rPr lang="en-US" sz="4000" b="1" dirty="0" err="1" smtClean="0"/>
              <a:t>Tanggung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Jawab</a:t>
            </a:r>
            <a:r>
              <a:rPr lang="en-US" sz="4000" b="1" dirty="0" smtClean="0"/>
              <a:t> </a:t>
            </a:r>
            <a:br>
              <a:rPr lang="en-US" sz="4000" b="1" dirty="0" smtClean="0"/>
            </a:br>
            <a:r>
              <a:rPr lang="en-US" sz="4000" b="1" dirty="0" err="1" smtClean="0"/>
              <a:t>Keuangan</a:t>
            </a:r>
            <a:r>
              <a:rPr lang="en-US" sz="4000" b="1" dirty="0" smtClean="0"/>
              <a:t> Negara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74676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tanggungjawab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Pemeriksa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(BPK).</a:t>
            </a:r>
          </a:p>
          <a:p>
            <a:r>
              <a:rPr lang="en-US" dirty="0" smtClean="0"/>
              <a:t>BPK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tanggungjawab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05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UUD 1945, </a:t>
            </a:r>
            <a:r>
              <a:rPr lang="en-US" dirty="0" err="1" smtClean="0"/>
              <a:t>kewenangan</a:t>
            </a:r>
            <a:r>
              <a:rPr lang="en-US" dirty="0" smtClean="0"/>
              <a:t> BPK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pertanggungjawaban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perluasan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BPK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2 UU No. 17 </a:t>
            </a:r>
            <a:r>
              <a:rPr lang="en-US" dirty="0" err="1" smtClean="0"/>
              <a:t>Tahun</a:t>
            </a:r>
            <a:r>
              <a:rPr lang="en-US" dirty="0" smtClean="0"/>
              <a:t> 2003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Negara).</a:t>
            </a:r>
          </a:p>
          <a:p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BPK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Era </a:t>
            </a:r>
            <a:r>
              <a:rPr lang="en-US" dirty="0" err="1"/>
              <a:t>Reformasi</a:t>
            </a:r>
            <a:r>
              <a:rPr lang="en-US" dirty="0"/>
              <a:t> (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APBN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084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BPK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tanggungjawab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pPr marL="681228" lvl="1" indent="-342900">
              <a:buFont typeface="Wingdings" pitchFamily="2" charset="2"/>
              <a:buChar char="Ø"/>
            </a:pP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endParaRPr lang="en-US" dirty="0" smtClean="0"/>
          </a:p>
          <a:p>
            <a:pPr marL="681228" lvl="1" indent="-342900">
              <a:buFont typeface="Wingdings" pitchFamily="2" charset="2"/>
              <a:buChar char="Ø"/>
            </a:pPr>
            <a:r>
              <a:rPr lang="en-US" dirty="0" err="1" smtClean="0"/>
              <a:t>Pemerintah</a:t>
            </a:r>
            <a:r>
              <a:rPr lang="en-US" dirty="0" smtClean="0"/>
              <a:t> Daerah</a:t>
            </a:r>
          </a:p>
          <a:p>
            <a:pPr marL="681228" lvl="1" indent="-342900">
              <a:buFont typeface="Wingdings" pitchFamily="2" charset="2"/>
              <a:buChar char="Ø"/>
            </a:pPr>
            <a:r>
              <a:rPr lang="en-US" dirty="0" err="1" smtClean="0"/>
              <a:t>Lembaga</a:t>
            </a:r>
            <a:r>
              <a:rPr lang="en-US" dirty="0" smtClean="0"/>
              <a:t> Negara </a:t>
            </a:r>
            <a:r>
              <a:rPr lang="en-US" dirty="0" err="1" smtClean="0"/>
              <a:t>lainnya</a:t>
            </a:r>
            <a:endParaRPr lang="en-US" dirty="0" smtClean="0"/>
          </a:p>
          <a:p>
            <a:pPr marL="681228" lvl="1" indent="-342900">
              <a:buFont typeface="Wingdings" pitchFamily="2" charset="2"/>
              <a:buChar char="Ø"/>
            </a:pPr>
            <a:r>
              <a:rPr lang="en-US" dirty="0" smtClean="0"/>
              <a:t>Bank Indonesia</a:t>
            </a:r>
          </a:p>
          <a:p>
            <a:pPr marL="681228" lvl="1" indent="-342900">
              <a:buFont typeface="Wingdings" pitchFamily="2" charset="2"/>
              <a:buChar char="Ø"/>
            </a:pPr>
            <a:r>
              <a:rPr lang="en-US" dirty="0" err="1" smtClean="0"/>
              <a:t>Badan</a:t>
            </a:r>
            <a:r>
              <a:rPr lang="en-US" dirty="0" smtClean="0"/>
              <a:t> Usaha </a:t>
            </a:r>
            <a:r>
              <a:rPr lang="en-US" dirty="0" err="1" smtClean="0"/>
              <a:t>Milik</a:t>
            </a:r>
            <a:r>
              <a:rPr lang="en-US" dirty="0" smtClean="0"/>
              <a:t> Negara</a:t>
            </a:r>
          </a:p>
          <a:p>
            <a:pPr marL="681228" lvl="1" indent="-342900">
              <a:buFont typeface="Wingdings" pitchFamily="2" charset="2"/>
              <a:buChar char="Ø"/>
            </a:pP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pPr marL="681228" lvl="1" indent="-342900">
              <a:buFont typeface="Wingdings" pitchFamily="2" charset="2"/>
              <a:buChar char="Ø"/>
            </a:pPr>
            <a:r>
              <a:rPr lang="en-US" dirty="0" err="1" smtClean="0"/>
              <a:t>Badan</a:t>
            </a:r>
            <a:r>
              <a:rPr lang="en-US" dirty="0" smtClean="0"/>
              <a:t> Usaha </a:t>
            </a:r>
            <a:r>
              <a:rPr lang="en-US" dirty="0" err="1" smtClean="0"/>
              <a:t>Milik</a:t>
            </a:r>
            <a:r>
              <a:rPr lang="en-US" dirty="0" smtClean="0"/>
              <a:t> Daerah</a:t>
            </a:r>
          </a:p>
          <a:p>
            <a:pPr marL="681228" lvl="1" indent="-342900">
              <a:buFont typeface="Wingdings" pitchFamily="2" charset="2"/>
              <a:buChar char="Ø"/>
            </a:pP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lain yang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878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L</a:t>
            </a:r>
            <a:r>
              <a:rPr lang="en-US" b="1" dirty="0" err="1" smtClean="0"/>
              <a:t>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BPK </a:t>
            </a:r>
            <a:r>
              <a:rPr lang="en-US" dirty="0" err="1" smtClean="0"/>
              <a:t>memiliki</a:t>
            </a:r>
            <a:r>
              <a:rPr lang="en-US" dirty="0" smtClean="0"/>
              <a:t> 3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endParaRPr lang="en-US" dirty="0" smtClean="0"/>
          </a:p>
          <a:p>
            <a:pPr marL="550926" indent="-514350">
              <a:buAutoNum type="arabicPeriod"/>
            </a:pP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laporan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keuangan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pusat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daerah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50926" indent="-514350">
              <a:buAutoNum type="arabicPeriod"/>
            </a:pPr>
            <a:r>
              <a:rPr lang="en-US" dirty="0" err="1" smtClean="0">
                <a:sym typeface="Wingdings" pitchFamily="2" charset="2"/>
              </a:rPr>
              <a:t>Pemeriksaan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kinerja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aspek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ekonomi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efisiensi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efektivitas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50926" indent="-514350">
              <a:buAutoNum type="arabicPeriod"/>
            </a:pPr>
            <a:r>
              <a:rPr lang="en-US" dirty="0" err="1" smtClean="0">
                <a:sym typeface="Wingdings" pitchFamily="2" charset="2"/>
              </a:rPr>
              <a:t>Pemeriksaan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tujuan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tertentu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bertujuan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khusus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investigatif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berkaitan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keuangan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4952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Era </a:t>
            </a:r>
            <a:r>
              <a:rPr lang="en-US" dirty="0" err="1" smtClean="0"/>
              <a:t>Reformasi</a:t>
            </a:r>
            <a:r>
              <a:rPr lang="en-US" dirty="0" smtClean="0"/>
              <a:t>, BPK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:</a:t>
            </a:r>
          </a:p>
          <a:p>
            <a:pPr marL="795528" lvl="1" indent="-457200">
              <a:buFont typeface="Wingdings" pitchFamily="2" charset="2"/>
              <a:buChar char="Ø"/>
            </a:pPr>
            <a:r>
              <a:rPr lang="en-US" dirty="0" err="1" smtClean="0"/>
              <a:t>Pengaturan</a:t>
            </a:r>
            <a:r>
              <a:rPr lang="en-US" dirty="0" smtClean="0"/>
              <a:t> (</a:t>
            </a:r>
            <a:r>
              <a:rPr lang="en-US" dirty="0" err="1" smtClean="0"/>
              <a:t>legislatif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membuat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Peraturan</a:t>
            </a:r>
            <a:r>
              <a:rPr lang="en-US" dirty="0" smtClean="0">
                <a:sym typeface="Wingdings" pitchFamily="2" charset="2"/>
              </a:rPr>
              <a:t> BPK</a:t>
            </a:r>
            <a:endParaRPr lang="en-US" dirty="0" smtClean="0"/>
          </a:p>
          <a:p>
            <a:pPr marL="795528" lvl="1" indent="-457200">
              <a:buFont typeface="Wingdings" pitchFamily="2" charset="2"/>
              <a:buChar char="Ø"/>
            </a:pPr>
            <a:r>
              <a:rPr lang="en-US" dirty="0" err="1"/>
              <a:t>P</a:t>
            </a:r>
            <a:r>
              <a:rPr lang="en-US" dirty="0" err="1" smtClean="0"/>
              <a:t>elaksanaan</a:t>
            </a:r>
            <a:r>
              <a:rPr lang="en-US" dirty="0" smtClean="0"/>
              <a:t> (</a:t>
            </a:r>
            <a:r>
              <a:rPr lang="en-US" dirty="0" err="1" smtClean="0"/>
              <a:t>eksekutif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pemeriksaan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keuangan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 smtClean="0"/>
          </a:p>
          <a:p>
            <a:pPr marL="795528" lvl="1" indent="-457200">
              <a:buFont typeface="Wingdings" pitchFamily="2" charset="2"/>
              <a:buChar char="Ø"/>
            </a:pPr>
            <a:r>
              <a:rPr lang="en-US" dirty="0" err="1"/>
              <a:t>P</a:t>
            </a:r>
            <a:r>
              <a:rPr lang="en-US" dirty="0" err="1" smtClean="0"/>
              <a:t>enjatuhan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(</a:t>
            </a:r>
            <a:r>
              <a:rPr lang="en-US" dirty="0" err="1" smtClean="0"/>
              <a:t>yudikatif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sanksi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kerugian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8601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BPK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&amp; </a:t>
            </a:r>
            <a:r>
              <a:rPr lang="en-US" dirty="0" err="1" smtClean="0"/>
              <a:t>tanggungjawab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DPR, DPD, </a:t>
            </a:r>
            <a:r>
              <a:rPr lang="en-US" dirty="0" err="1" smtClean="0"/>
              <a:t>dan</a:t>
            </a:r>
            <a:r>
              <a:rPr lang="en-US" dirty="0" smtClean="0"/>
              <a:t> DPRD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kewenangannya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kerperluan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, BPK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, </a:t>
            </a:r>
            <a:r>
              <a:rPr lang="en-US" dirty="0" err="1" smtClean="0"/>
              <a:t>Gubernur</a:t>
            </a:r>
            <a:r>
              <a:rPr lang="en-US" dirty="0" smtClean="0"/>
              <a:t>, </a:t>
            </a:r>
            <a:r>
              <a:rPr lang="en-US" dirty="0" err="1" smtClean="0"/>
              <a:t>Bupati</a:t>
            </a:r>
            <a:r>
              <a:rPr lang="en-US" dirty="0" smtClean="0"/>
              <a:t>/</a:t>
            </a:r>
            <a:r>
              <a:rPr lang="en-US" dirty="0" err="1" smtClean="0"/>
              <a:t>Walikota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kewenangannya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, BPK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1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650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BPK </a:t>
            </a:r>
            <a:r>
              <a:rPr lang="en-US" dirty="0" err="1" smtClean="0"/>
              <a:t>punya</a:t>
            </a:r>
            <a:r>
              <a:rPr lang="en-US" dirty="0" smtClean="0"/>
              <a:t> 9 orang </a:t>
            </a:r>
            <a:r>
              <a:rPr lang="en-US" dirty="0" err="1" smtClean="0"/>
              <a:t>anggota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BPK </a:t>
            </a:r>
            <a:r>
              <a:rPr lang="en-US" dirty="0" err="1" smtClean="0"/>
              <a:t>yaitu</a:t>
            </a:r>
            <a:r>
              <a:rPr lang="en-US" dirty="0" smtClean="0"/>
              <a:t> 5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erikutnya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Pimpinan</a:t>
            </a:r>
            <a:r>
              <a:rPr lang="en-US" dirty="0" smtClean="0"/>
              <a:t> BPK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BPK.</a:t>
            </a:r>
          </a:p>
          <a:p>
            <a:r>
              <a:rPr lang="en-US" dirty="0" smtClean="0"/>
              <a:t>BPK </a:t>
            </a:r>
            <a:r>
              <a:rPr lang="en-US" dirty="0" err="1" smtClean="0"/>
              <a:t>berkedudukan</a:t>
            </a:r>
            <a:r>
              <a:rPr lang="en-US" dirty="0" smtClean="0"/>
              <a:t> di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di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3902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err="1" smtClean="0"/>
              <a:t>Sumber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Pustaka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Edi </a:t>
            </a:r>
            <a:r>
              <a:rPr lang="en-US" dirty="0" err="1" smtClean="0"/>
              <a:t>Soepangat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Haposan</a:t>
            </a:r>
            <a:r>
              <a:rPr lang="en-US" dirty="0" smtClean="0"/>
              <a:t> </a:t>
            </a:r>
            <a:r>
              <a:rPr lang="en-US" dirty="0" err="1" smtClean="0"/>
              <a:t>Lumban</a:t>
            </a:r>
            <a:r>
              <a:rPr lang="en-US" dirty="0" smtClean="0"/>
              <a:t> </a:t>
            </a:r>
            <a:r>
              <a:rPr lang="en-US" dirty="0" err="1" smtClean="0"/>
              <a:t>Gaol</a:t>
            </a:r>
            <a:r>
              <a:rPr lang="en-US" dirty="0" smtClean="0"/>
              <a:t>, </a:t>
            </a:r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Negara (</a:t>
            </a:r>
            <a:r>
              <a:rPr lang="en-US" dirty="0" err="1" smtClean="0"/>
              <a:t>Gramedia</a:t>
            </a:r>
            <a:r>
              <a:rPr lang="en-US" dirty="0" smtClean="0"/>
              <a:t>: Jakarta, 1991).</a:t>
            </a:r>
          </a:p>
          <a:p>
            <a:r>
              <a:rPr lang="en-US" dirty="0" err="1" smtClean="0"/>
              <a:t>Jimly</a:t>
            </a:r>
            <a:r>
              <a:rPr lang="en-US" dirty="0" smtClean="0"/>
              <a:t> </a:t>
            </a:r>
            <a:r>
              <a:rPr lang="en-US" dirty="0" err="1"/>
              <a:t>Asshiddiqie</a:t>
            </a:r>
            <a:r>
              <a:rPr lang="en-US" dirty="0"/>
              <a:t>, </a:t>
            </a:r>
            <a:r>
              <a:rPr lang="en-US" i="1" dirty="0" err="1"/>
              <a:t>Pokok-Pokok</a:t>
            </a:r>
            <a:r>
              <a:rPr lang="en-US" i="1" dirty="0"/>
              <a:t> </a:t>
            </a:r>
            <a:r>
              <a:rPr lang="en-US" i="1" dirty="0" err="1"/>
              <a:t>Hukum</a:t>
            </a:r>
            <a:r>
              <a:rPr lang="en-US" i="1" dirty="0"/>
              <a:t> Tata Negara Indonesia </a:t>
            </a:r>
            <a:r>
              <a:rPr lang="en-US" i="1" dirty="0" err="1"/>
              <a:t>Pasca</a:t>
            </a:r>
            <a:r>
              <a:rPr lang="en-US" i="1" dirty="0"/>
              <a:t> </a:t>
            </a:r>
            <a:r>
              <a:rPr lang="en-US" i="1" dirty="0" err="1"/>
              <a:t>Reformasi</a:t>
            </a:r>
            <a:r>
              <a:rPr lang="en-US" dirty="0"/>
              <a:t> (PT. </a:t>
            </a:r>
            <a:r>
              <a:rPr lang="en-US" dirty="0" err="1"/>
              <a:t>Bhuana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Populer</a:t>
            </a:r>
            <a:r>
              <a:rPr lang="en-US" dirty="0"/>
              <a:t>: Jakarta, 2007</a:t>
            </a:r>
            <a:r>
              <a:rPr lang="en-US" dirty="0" smtClean="0"/>
              <a:t>).</a:t>
            </a:r>
          </a:p>
          <a:p>
            <a:r>
              <a:rPr lang="en-US" dirty="0" smtClean="0"/>
              <a:t>M. </a:t>
            </a:r>
            <a:r>
              <a:rPr lang="en-US" dirty="0" err="1" smtClean="0"/>
              <a:t>Ichwan</a:t>
            </a:r>
            <a:r>
              <a:rPr lang="en-US" dirty="0" smtClean="0"/>
              <a:t>, </a:t>
            </a:r>
            <a:r>
              <a:rPr lang="en-US" i="1" dirty="0" err="1" smtClean="0"/>
              <a:t>Administrasi</a:t>
            </a:r>
            <a:r>
              <a:rPr lang="en-US" i="1" dirty="0" smtClean="0"/>
              <a:t> </a:t>
            </a:r>
            <a:r>
              <a:rPr lang="en-US" i="1" dirty="0" err="1" smtClean="0"/>
              <a:t>Keuangan</a:t>
            </a:r>
            <a:r>
              <a:rPr lang="en-US" i="1" dirty="0" smtClean="0"/>
              <a:t> Negara, </a:t>
            </a:r>
            <a:r>
              <a:rPr lang="en-US" i="1" dirty="0" err="1" smtClean="0"/>
              <a:t>Suatu</a:t>
            </a:r>
            <a:r>
              <a:rPr lang="en-US" i="1" dirty="0" smtClean="0"/>
              <a:t> </a:t>
            </a:r>
            <a:r>
              <a:rPr lang="en-US" i="1" dirty="0" err="1" smtClean="0"/>
              <a:t>Pengantar</a:t>
            </a:r>
            <a:r>
              <a:rPr lang="en-US" i="1" dirty="0" smtClean="0"/>
              <a:t> </a:t>
            </a:r>
            <a:r>
              <a:rPr lang="en-US" i="1" dirty="0" err="1" smtClean="0"/>
              <a:t>Pengelolaan</a:t>
            </a:r>
            <a:r>
              <a:rPr lang="en-US" i="1" dirty="0" smtClean="0"/>
              <a:t> APBN</a:t>
            </a:r>
            <a:r>
              <a:rPr lang="en-US" dirty="0" smtClean="0"/>
              <a:t> (Liberty: Yogyakarta, 1989).</a:t>
            </a:r>
          </a:p>
          <a:p>
            <a:r>
              <a:rPr lang="en-US" dirty="0" smtClean="0"/>
              <a:t>W. </a:t>
            </a:r>
            <a:r>
              <a:rPr lang="en-US" dirty="0" err="1" smtClean="0"/>
              <a:t>Riawan</a:t>
            </a:r>
            <a:r>
              <a:rPr lang="en-US" dirty="0" smtClean="0"/>
              <a:t> </a:t>
            </a:r>
            <a:r>
              <a:rPr lang="en-US" dirty="0" err="1" smtClean="0"/>
              <a:t>Tjandra</a:t>
            </a:r>
            <a:r>
              <a:rPr lang="en-US" dirty="0" smtClean="0"/>
              <a:t>, </a:t>
            </a:r>
            <a:r>
              <a:rPr lang="en-US" i="1" dirty="0" err="1" smtClean="0"/>
              <a:t>Hukum</a:t>
            </a:r>
            <a:r>
              <a:rPr lang="en-US" i="1" dirty="0" smtClean="0"/>
              <a:t> </a:t>
            </a:r>
            <a:r>
              <a:rPr lang="en-US" i="1" dirty="0" err="1" smtClean="0"/>
              <a:t>Keuangan</a:t>
            </a:r>
            <a:r>
              <a:rPr lang="en-US" i="1" dirty="0" smtClean="0"/>
              <a:t> Negara</a:t>
            </a:r>
            <a:r>
              <a:rPr lang="en-US" dirty="0" smtClean="0"/>
              <a:t> (</a:t>
            </a:r>
            <a:r>
              <a:rPr lang="en-US" dirty="0" err="1" smtClean="0"/>
              <a:t>Grasindo</a:t>
            </a:r>
            <a:r>
              <a:rPr lang="en-US" dirty="0" smtClean="0"/>
              <a:t>: Jakarta, 2006)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602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:</a:t>
            </a:r>
          </a:p>
          <a:p>
            <a:pPr marL="36576" indent="0">
              <a:buNone/>
            </a:pPr>
            <a:endParaRPr lang="en-US" dirty="0" smtClean="0"/>
          </a:p>
          <a:p>
            <a:pPr marL="550926" indent="-514350">
              <a:buAutoNum type="arabicPeriod"/>
            </a:pP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pPr marL="550926" indent="-514350">
              <a:buAutoNum type="arabicPeriod"/>
            </a:pP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pPr marL="550926" indent="-514350">
              <a:buAutoNum type="arabicPeriod"/>
            </a:pP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pPr marL="550926" indent="-514350">
              <a:buAutoNum type="arabicPeriod"/>
            </a:pPr>
            <a:r>
              <a:rPr lang="en-US" dirty="0" err="1" smtClean="0"/>
              <a:t>Stabilisasi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081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UUD 1945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</a:t>
            </a:r>
          </a:p>
          <a:p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pengelolaannya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UUD 1945.</a:t>
            </a:r>
          </a:p>
          <a:p>
            <a:r>
              <a:rPr lang="en-US" dirty="0" err="1" smtClean="0"/>
              <a:t>Lembaga-lembaga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lain: BPK, BI, </a:t>
            </a:r>
            <a:r>
              <a:rPr lang="en-US" dirty="0" err="1" smtClean="0"/>
              <a:t>Kementerian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Negara, </a:t>
            </a:r>
            <a:r>
              <a:rPr lang="en-US" dirty="0" err="1" smtClean="0"/>
              <a:t>dan</a:t>
            </a:r>
            <a:r>
              <a:rPr lang="en-US" dirty="0" smtClean="0"/>
              <a:t> BUMN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184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r>
              <a:rPr lang="en-US" dirty="0" smtClean="0"/>
              <a:t> HTN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r>
              <a:rPr lang="en-US" dirty="0" smtClean="0">
                <a:sym typeface="Wingdings" pitchFamily="2" charset="2"/>
              </a:rPr>
              <a:t>Prof</a:t>
            </a:r>
            <a:r>
              <a:rPr lang="en-US" dirty="0">
                <a:sym typeface="Wingdings" pitchFamily="2" charset="2"/>
              </a:rPr>
              <a:t>. Dr. </a:t>
            </a:r>
            <a:r>
              <a:rPr lang="en-US" dirty="0" err="1">
                <a:sym typeface="Wingdings" pitchFamily="2" charset="2"/>
              </a:rPr>
              <a:t>Wirjono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Prodjodikoro</a:t>
            </a:r>
            <a:r>
              <a:rPr lang="en-US" dirty="0">
                <a:sym typeface="Wingdings" pitchFamily="2" charset="2"/>
              </a:rPr>
              <a:t>, Prof Dr. </a:t>
            </a:r>
            <a:r>
              <a:rPr lang="en-US" dirty="0" err="1">
                <a:sym typeface="Wingdings" pitchFamily="2" charset="2"/>
              </a:rPr>
              <a:t>Harun</a:t>
            </a:r>
            <a:r>
              <a:rPr lang="en-US" dirty="0">
                <a:sym typeface="Wingdings" pitchFamily="2" charset="2"/>
              </a:rPr>
              <a:t> Al </a:t>
            </a:r>
            <a:r>
              <a:rPr lang="en-US" dirty="0" err="1" smtClean="0">
                <a:sym typeface="Wingdings" pitchFamily="2" charset="2"/>
              </a:rPr>
              <a:t>Rasid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>
                <a:sym typeface="Wingdings" pitchFamily="2" charset="2"/>
              </a:rPr>
              <a:t>k</a:t>
            </a:r>
            <a:r>
              <a:rPr lang="en-US" dirty="0" err="1" smtClean="0"/>
              <a:t>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=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(APBN </a:t>
            </a:r>
            <a:r>
              <a:rPr lang="en-US" dirty="0" err="1" smtClean="0"/>
              <a:t>saja</a:t>
            </a:r>
            <a:r>
              <a:rPr lang="en-US" dirty="0" smtClean="0"/>
              <a:t>)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smtClean="0">
                <a:sym typeface="Wingdings" pitchFamily="2" charset="2"/>
              </a:rPr>
              <a:t>Prof. </a:t>
            </a:r>
            <a:r>
              <a:rPr lang="en-US" dirty="0" err="1" smtClean="0">
                <a:sym typeface="Wingdings" pitchFamily="2" charset="2"/>
              </a:rPr>
              <a:t>Hamied</a:t>
            </a:r>
            <a:r>
              <a:rPr lang="en-US" dirty="0" smtClean="0">
                <a:sym typeface="Wingdings" pitchFamily="2" charset="2"/>
              </a:rPr>
              <a:t> S. </a:t>
            </a:r>
            <a:r>
              <a:rPr lang="en-US" dirty="0" err="1" smtClean="0">
                <a:sym typeface="Wingdings" pitchFamily="2" charset="2"/>
              </a:rPr>
              <a:t>Attamimi</a:t>
            </a:r>
            <a:r>
              <a:rPr lang="en-US" dirty="0" smtClean="0">
                <a:sym typeface="Wingdings" pitchFamily="2" charset="2"/>
              </a:rPr>
              <a:t>, Prof. </a:t>
            </a:r>
            <a:r>
              <a:rPr lang="en-US" dirty="0" err="1" smtClean="0">
                <a:sym typeface="Wingdings" pitchFamily="2" charset="2"/>
              </a:rPr>
              <a:t>Padmo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Wahyono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keuangan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= APBN, APBD, BUMN, BUMD (APBN “plus”).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56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Prof. Dr. </a:t>
            </a:r>
            <a:r>
              <a:rPr lang="en-US" dirty="0" err="1" smtClean="0"/>
              <a:t>Jimly</a:t>
            </a:r>
            <a:r>
              <a:rPr lang="en-US" dirty="0" smtClean="0"/>
              <a:t> </a:t>
            </a:r>
            <a:r>
              <a:rPr lang="en-US" dirty="0" err="1" smtClean="0"/>
              <a:t>Asshiddiqie</a:t>
            </a:r>
            <a:r>
              <a:rPr lang="en-US" dirty="0" smtClean="0"/>
              <a:t> (2007: 819-820),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5 </a:t>
            </a:r>
            <a:r>
              <a:rPr lang="en-US" dirty="0" err="1" smtClean="0"/>
              <a:t>pengertian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marL="36576" indent="0">
              <a:buNone/>
            </a:pPr>
            <a:endParaRPr lang="en-US" dirty="0" smtClean="0"/>
          </a:p>
          <a:p>
            <a:pPr marL="36576" indent="0">
              <a:buNone/>
            </a:pPr>
            <a:r>
              <a:rPr lang="en-US" b="1" dirty="0" err="1" smtClean="0">
                <a:solidFill>
                  <a:srgbClr val="00B0F0"/>
                </a:solidFill>
              </a:rPr>
              <a:t>Pengertian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Pertama</a:t>
            </a:r>
            <a:endParaRPr lang="en-US" b="1" dirty="0" smtClean="0">
              <a:solidFill>
                <a:srgbClr val="00B0F0"/>
              </a:solidFill>
            </a:endParaRPr>
          </a:p>
          <a:p>
            <a:pPr marL="36576" indent="0">
              <a:buNone/>
            </a:pPr>
            <a:endParaRPr lang="en-US" dirty="0" smtClean="0"/>
          </a:p>
          <a:p>
            <a:pPr marL="36576" indent="0">
              <a:buNone/>
            </a:pPr>
            <a:r>
              <a:rPr lang="en-US" sz="2700" dirty="0" err="1" smtClean="0"/>
              <a:t>Semua</a:t>
            </a:r>
            <a:r>
              <a:rPr lang="en-US" sz="2700" dirty="0" smtClean="0"/>
              <a:t> </a:t>
            </a:r>
            <a:r>
              <a:rPr lang="en-US" sz="2700" dirty="0" err="1" smtClean="0"/>
              <a:t>hak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kewajiban</a:t>
            </a:r>
            <a:r>
              <a:rPr lang="en-US" sz="2700" dirty="0" smtClean="0"/>
              <a:t> yang </a:t>
            </a:r>
            <a:r>
              <a:rPr lang="en-US" sz="2700" dirty="0" err="1" smtClean="0"/>
              <a:t>menyangkut</a:t>
            </a:r>
            <a:r>
              <a:rPr lang="en-US" sz="2700" dirty="0" smtClean="0"/>
              <a:t> </a:t>
            </a:r>
            <a:r>
              <a:rPr lang="en-US" sz="2700" dirty="0" err="1" smtClean="0"/>
              <a:t>kekayaan</a:t>
            </a:r>
            <a:r>
              <a:rPr lang="en-US" sz="2700" dirty="0" smtClean="0"/>
              <a:t> </a:t>
            </a:r>
            <a:r>
              <a:rPr lang="en-US" sz="2700" dirty="0" err="1" smtClean="0"/>
              <a:t>milik</a:t>
            </a:r>
            <a:r>
              <a:rPr lang="en-US" sz="2700" dirty="0" smtClean="0"/>
              <a:t> </a:t>
            </a:r>
            <a:r>
              <a:rPr lang="en-US" sz="2700" dirty="0" err="1" smtClean="0"/>
              <a:t>negara</a:t>
            </a:r>
            <a:r>
              <a:rPr lang="en-US" sz="2700" dirty="0" smtClean="0"/>
              <a:t> </a:t>
            </a:r>
            <a:r>
              <a:rPr lang="en-US" sz="2700" dirty="0" err="1" smtClean="0"/>
              <a:t>atau</a:t>
            </a:r>
            <a:r>
              <a:rPr lang="en-US" sz="2700" dirty="0" smtClean="0"/>
              <a:t> </a:t>
            </a:r>
            <a:r>
              <a:rPr lang="en-US" sz="2700" dirty="0" err="1" smtClean="0"/>
              <a:t>dikuasai</a:t>
            </a:r>
            <a:r>
              <a:rPr lang="en-US" sz="2700" dirty="0" smtClean="0"/>
              <a:t> </a:t>
            </a:r>
            <a:r>
              <a:rPr lang="en-US" sz="2700" dirty="0" err="1" smtClean="0"/>
              <a:t>oleh</a:t>
            </a:r>
            <a:r>
              <a:rPr lang="en-US" sz="2700" dirty="0" smtClean="0"/>
              <a:t> </a:t>
            </a:r>
            <a:r>
              <a:rPr lang="en-US" sz="2700" dirty="0" err="1" smtClean="0"/>
              <a:t>negara</a:t>
            </a:r>
            <a:r>
              <a:rPr lang="en-US" sz="2700" dirty="0" smtClean="0"/>
              <a:t> </a:t>
            </a:r>
            <a:r>
              <a:rPr lang="en-US" sz="2700" dirty="0" err="1" smtClean="0"/>
              <a:t>baik</a:t>
            </a:r>
            <a:r>
              <a:rPr lang="en-US" sz="2700" dirty="0" smtClean="0"/>
              <a:t> yang </a:t>
            </a:r>
            <a:r>
              <a:rPr lang="en-US" sz="2700" dirty="0" err="1" smtClean="0"/>
              <a:t>berupa</a:t>
            </a:r>
            <a:r>
              <a:rPr lang="en-US" sz="2700" dirty="0" smtClean="0"/>
              <a:t> </a:t>
            </a:r>
            <a:r>
              <a:rPr lang="en-US" sz="2700" dirty="0" err="1" smtClean="0"/>
              <a:t>uang</a:t>
            </a:r>
            <a:r>
              <a:rPr lang="en-US" sz="2700" dirty="0" smtClean="0"/>
              <a:t>, </a:t>
            </a:r>
            <a:r>
              <a:rPr lang="en-US" sz="2700" dirty="0" err="1" smtClean="0"/>
              <a:t>barang</a:t>
            </a:r>
            <a:r>
              <a:rPr lang="en-US" sz="2700" dirty="0" smtClean="0"/>
              <a:t>, </a:t>
            </a:r>
            <a:r>
              <a:rPr lang="en-US" sz="2700" dirty="0" err="1" smtClean="0"/>
              <a:t>atau</a:t>
            </a:r>
            <a:r>
              <a:rPr lang="en-US" sz="2700" dirty="0" smtClean="0"/>
              <a:t> </a:t>
            </a:r>
            <a:r>
              <a:rPr lang="en-US" sz="2700" dirty="0" err="1" smtClean="0"/>
              <a:t>berupa</a:t>
            </a:r>
            <a:r>
              <a:rPr lang="en-US" sz="2700" dirty="0" smtClean="0"/>
              <a:t> </a:t>
            </a:r>
            <a:r>
              <a:rPr lang="en-US" sz="2700" dirty="0" err="1" smtClean="0"/>
              <a:t>apa</a:t>
            </a:r>
            <a:r>
              <a:rPr lang="en-US" sz="2700" dirty="0" smtClean="0"/>
              <a:t> </a:t>
            </a:r>
            <a:r>
              <a:rPr lang="en-US" sz="2700" dirty="0" err="1" smtClean="0"/>
              <a:t>saja</a:t>
            </a:r>
            <a:r>
              <a:rPr lang="en-US" sz="2700" dirty="0" smtClean="0"/>
              <a:t> yang </a:t>
            </a:r>
            <a:r>
              <a:rPr lang="en-US" sz="2700" dirty="0" err="1" smtClean="0"/>
              <a:t>bernilai</a:t>
            </a:r>
            <a:r>
              <a:rPr lang="en-US" sz="2700" dirty="0" smtClean="0"/>
              <a:t> </a:t>
            </a:r>
            <a:r>
              <a:rPr lang="en-US" sz="2700" dirty="0" err="1" smtClean="0"/>
              <a:t>ekonomis</a:t>
            </a:r>
            <a:r>
              <a:rPr lang="en-US" sz="2700" dirty="0" smtClean="0"/>
              <a:t> </a:t>
            </a:r>
            <a:r>
              <a:rPr lang="en-US" sz="2700" dirty="0" err="1" smtClean="0"/>
              <a:t>atau</a:t>
            </a:r>
            <a:r>
              <a:rPr lang="en-US" sz="2700" dirty="0" smtClean="0"/>
              <a:t> </a:t>
            </a:r>
            <a:r>
              <a:rPr lang="en-US" sz="2700" dirty="0" err="1" smtClean="0"/>
              <a:t>dapat</a:t>
            </a:r>
            <a:r>
              <a:rPr lang="en-US" sz="2700" dirty="0" smtClean="0"/>
              <a:t> </a:t>
            </a:r>
            <a:r>
              <a:rPr lang="en-US" sz="2700" dirty="0" err="1" smtClean="0"/>
              <a:t>dinilai</a:t>
            </a:r>
            <a:r>
              <a:rPr lang="en-US" sz="2700" dirty="0" smtClean="0"/>
              <a:t> </a:t>
            </a:r>
            <a:r>
              <a:rPr lang="en-US" sz="2700" dirty="0" err="1" smtClean="0"/>
              <a:t>dengan</a:t>
            </a:r>
            <a:r>
              <a:rPr lang="en-US" sz="2700" dirty="0" smtClean="0"/>
              <a:t> </a:t>
            </a:r>
            <a:r>
              <a:rPr lang="en-US" sz="2700" dirty="0" err="1" smtClean="0"/>
              <a:t>uang</a:t>
            </a:r>
            <a:r>
              <a:rPr lang="en-US" sz="2700" dirty="0" smtClean="0"/>
              <a:t>, </a:t>
            </a:r>
            <a:r>
              <a:rPr lang="en-US" sz="2700" dirty="0" err="1" smtClean="0"/>
              <a:t>baik</a:t>
            </a:r>
            <a:r>
              <a:rPr lang="en-US" sz="2700" dirty="0" smtClean="0"/>
              <a:t> yang </a:t>
            </a:r>
            <a:r>
              <a:rPr lang="en-US" sz="2700" dirty="0" err="1" smtClean="0"/>
              <a:t>bersifat</a:t>
            </a:r>
            <a:r>
              <a:rPr lang="en-US" sz="2700" dirty="0" smtClean="0"/>
              <a:t> </a:t>
            </a:r>
            <a:r>
              <a:rPr lang="en-US" sz="2700" dirty="0" err="1" smtClean="0"/>
              <a:t>nyata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konkrit</a:t>
            </a:r>
            <a:r>
              <a:rPr lang="en-US" sz="2700" dirty="0" smtClean="0"/>
              <a:t> </a:t>
            </a:r>
            <a:r>
              <a:rPr lang="en-US" sz="2700" dirty="0" err="1" smtClean="0"/>
              <a:t>atau</a:t>
            </a:r>
            <a:r>
              <a:rPr lang="en-US" sz="2700" dirty="0" smtClean="0"/>
              <a:t> </a:t>
            </a:r>
            <a:r>
              <a:rPr lang="en-US" sz="2700" dirty="0" err="1" smtClean="0"/>
              <a:t>masih</a:t>
            </a:r>
            <a:r>
              <a:rPr lang="en-US" sz="2700" dirty="0" smtClean="0"/>
              <a:t> </a:t>
            </a:r>
            <a:r>
              <a:rPr lang="en-US" sz="2700" dirty="0" err="1" smtClean="0"/>
              <a:t>bersifat</a:t>
            </a:r>
            <a:r>
              <a:rPr lang="en-US" sz="2700" dirty="0" smtClean="0"/>
              <a:t> </a:t>
            </a:r>
            <a:r>
              <a:rPr lang="en-US" sz="2700" dirty="0" err="1" smtClean="0"/>
              <a:t>potensial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abstrak</a:t>
            </a:r>
            <a:r>
              <a:rPr lang="en-US" sz="2700" dirty="0" smtClean="0"/>
              <a:t>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67081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b="1" dirty="0" err="1" smtClean="0">
                <a:solidFill>
                  <a:srgbClr val="00B0F0"/>
                </a:solidFill>
              </a:rPr>
              <a:t>Pengertian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Kedua</a:t>
            </a:r>
            <a:endParaRPr lang="en-US" b="1" dirty="0" smtClean="0">
              <a:solidFill>
                <a:srgbClr val="00B0F0"/>
              </a:solidFill>
            </a:endParaRPr>
          </a:p>
          <a:p>
            <a:pPr marL="36576" indent="0">
              <a:buNone/>
            </a:pPr>
            <a:endParaRPr lang="en-US" dirty="0" smtClean="0"/>
          </a:p>
          <a:p>
            <a:pPr marL="36576" indent="0">
              <a:buNone/>
            </a:pPr>
            <a:r>
              <a:rPr lang="en-US" sz="2500" dirty="0" err="1" smtClean="0"/>
              <a:t>Semua</a:t>
            </a:r>
            <a:r>
              <a:rPr lang="en-US" sz="2500" dirty="0" smtClean="0"/>
              <a:t> </a:t>
            </a:r>
            <a:r>
              <a:rPr lang="en-US" sz="2500" dirty="0" err="1" smtClean="0"/>
              <a:t>kekayaan</a:t>
            </a:r>
            <a:r>
              <a:rPr lang="en-US" sz="2500" dirty="0" smtClean="0"/>
              <a:t> </a:t>
            </a:r>
            <a:r>
              <a:rPr lang="en-US" sz="2500" dirty="0" err="1" smtClean="0"/>
              <a:t>milik</a:t>
            </a:r>
            <a:r>
              <a:rPr lang="en-US" sz="2500" dirty="0" smtClean="0"/>
              <a:t> </a:t>
            </a:r>
            <a:r>
              <a:rPr lang="en-US" sz="2500" dirty="0" err="1" smtClean="0"/>
              <a:t>negara</a:t>
            </a:r>
            <a:r>
              <a:rPr lang="en-US" sz="2500" dirty="0" smtClean="0"/>
              <a:t> yang </a:t>
            </a:r>
            <a:r>
              <a:rPr lang="en-US" sz="2500" dirty="0" err="1" smtClean="0"/>
              <a:t>dapat</a:t>
            </a:r>
            <a:r>
              <a:rPr lang="en-US" sz="2500" dirty="0" smtClean="0"/>
              <a:t> </a:t>
            </a:r>
            <a:r>
              <a:rPr lang="en-US" sz="2500" dirty="0" err="1" smtClean="0"/>
              <a:t>dinilai</a:t>
            </a:r>
            <a:r>
              <a:rPr lang="en-US" sz="2500" dirty="0" smtClean="0"/>
              <a:t>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</a:t>
            </a:r>
            <a:r>
              <a:rPr lang="en-US" sz="2500" dirty="0" err="1" smtClean="0"/>
              <a:t>uang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memiliki</a:t>
            </a:r>
            <a:r>
              <a:rPr lang="en-US" sz="2500" dirty="0" smtClean="0"/>
              <a:t> </a:t>
            </a:r>
            <a:r>
              <a:rPr lang="en-US" sz="2500" dirty="0" err="1" smtClean="0"/>
              <a:t>nilai</a:t>
            </a:r>
            <a:r>
              <a:rPr lang="en-US" sz="2500" dirty="0" smtClean="0"/>
              <a:t> </a:t>
            </a:r>
            <a:r>
              <a:rPr lang="en-US" sz="2500" dirty="0" err="1" smtClean="0"/>
              <a:t>buku</a:t>
            </a:r>
            <a:r>
              <a:rPr lang="en-US" sz="2500" dirty="0" smtClean="0"/>
              <a:t> </a:t>
            </a:r>
            <a:r>
              <a:rPr lang="en-US" sz="2500" dirty="0" err="1" smtClean="0"/>
              <a:t>atau</a:t>
            </a:r>
            <a:r>
              <a:rPr lang="en-US" sz="2500" dirty="0" smtClean="0"/>
              <a:t> yang </a:t>
            </a:r>
            <a:r>
              <a:rPr lang="en-US" sz="2500" dirty="0" err="1" smtClean="0"/>
              <a:t>termasuk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catatan</a:t>
            </a:r>
            <a:r>
              <a:rPr lang="en-US" sz="2500" dirty="0" smtClean="0"/>
              <a:t> </a:t>
            </a:r>
            <a:r>
              <a:rPr lang="en-US" sz="2500" dirty="0" err="1" smtClean="0"/>
              <a:t>kekayaan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akuntansi</a:t>
            </a:r>
            <a:r>
              <a:rPr lang="en-US" sz="2500" dirty="0" smtClean="0"/>
              <a:t> </a:t>
            </a:r>
            <a:r>
              <a:rPr lang="en-US" sz="2500" dirty="0" err="1" smtClean="0"/>
              <a:t>negara</a:t>
            </a:r>
            <a:r>
              <a:rPr lang="en-US" sz="2500" dirty="0" smtClean="0"/>
              <a:t>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07055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b="1" dirty="0" err="1" smtClean="0">
                <a:solidFill>
                  <a:srgbClr val="00B0F0"/>
                </a:solidFill>
              </a:rPr>
              <a:t>Pengertian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Ketiga</a:t>
            </a:r>
            <a:endParaRPr lang="en-US" b="1" dirty="0" smtClean="0">
              <a:solidFill>
                <a:srgbClr val="00B0F0"/>
              </a:solidFill>
            </a:endParaRPr>
          </a:p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sz="2500" dirty="0" err="1" smtClean="0"/>
              <a:t>Hak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kewajiban</a:t>
            </a:r>
            <a:r>
              <a:rPr lang="en-US" sz="2500" dirty="0" smtClean="0"/>
              <a:t> yang </a:t>
            </a:r>
            <a:r>
              <a:rPr lang="en-US" sz="2500" dirty="0" err="1" smtClean="0"/>
              <a:t>menyangkut</a:t>
            </a:r>
            <a:r>
              <a:rPr lang="en-US" sz="2500" dirty="0" smtClean="0"/>
              <a:t> </a:t>
            </a:r>
            <a:r>
              <a:rPr lang="en-US" sz="2500" dirty="0" err="1" smtClean="0"/>
              <a:t>keuangan</a:t>
            </a:r>
            <a:r>
              <a:rPr lang="en-US" sz="2500" dirty="0" smtClean="0"/>
              <a:t> </a:t>
            </a:r>
            <a:r>
              <a:rPr lang="en-US" sz="2500" dirty="0" err="1" smtClean="0"/>
              <a:t>atau</a:t>
            </a:r>
            <a:r>
              <a:rPr lang="en-US" sz="2500" dirty="0" smtClean="0"/>
              <a:t> </a:t>
            </a:r>
            <a:r>
              <a:rPr lang="en-US" sz="2500" dirty="0" err="1" smtClean="0"/>
              <a:t>dana</a:t>
            </a:r>
            <a:r>
              <a:rPr lang="en-US" sz="2500" dirty="0" smtClean="0"/>
              <a:t> </a:t>
            </a:r>
            <a:r>
              <a:rPr lang="en-US" sz="2500" dirty="0" err="1" smtClean="0"/>
              <a:t>milik</a:t>
            </a:r>
            <a:r>
              <a:rPr lang="en-US" sz="2500" dirty="0" smtClean="0"/>
              <a:t> </a:t>
            </a:r>
            <a:r>
              <a:rPr lang="en-US" sz="2500" dirty="0" err="1" smtClean="0"/>
              <a:t>negara</a:t>
            </a:r>
            <a:r>
              <a:rPr lang="en-US" sz="2500" dirty="0" smtClean="0"/>
              <a:t> yang </a:t>
            </a:r>
            <a:r>
              <a:rPr lang="en-US" sz="2500" dirty="0" err="1" smtClean="0"/>
              <a:t>pengelolaannya</a:t>
            </a:r>
            <a:r>
              <a:rPr lang="en-US" sz="2500" dirty="0" smtClean="0"/>
              <a:t> </a:t>
            </a:r>
            <a:r>
              <a:rPr lang="en-US" sz="2500" dirty="0" err="1" smtClean="0"/>
              <a:t>dilakukan</a:t>
            </a:r>
            <a:r>
              <a:rPr lang="en-US" sz="2500" dirty="0" smtClean="0"/>
              <a:t> </a:t>
            </a:r>
            <a:r>
              <a:rPr lang="en-US" sz="2500" dirty="0" err="1" smtClean="0"/>
              <a:t>melalui</a:t>
            </a:r>
            <a:r>
              <a:rPr lang="en-US" sz="2500" dirty="0" smtClean="0"/>
              <a:t> APBN, APBD, </a:t>
            </a:r>
            <a:r>
              <a:rPr lang="en-US" sz="2500" dirty="0" err="1" smtClean="0"/>
              <a:t>dan</a:t>
            </a:r>
            <a:r>
              <a:rPr lang="en-US" sz="2500" dirty="0" smtClean="0"/>
              <a:t>/</a:t>
            </a:r>
            <a:r>
              <a:rPr lang="en-US" sz="2500" dirty="0" err="1" smtClean="0"/>
              <a:t>atau</a:t>
            </a:r>
            <a:r>
              <a:rPr lang="en-US" sz="2500" dirty="0" smtClean="0"/>
              <a:t> </a:t>
            </a:r>
            <a:r>
              <a:rPr lang="en-US" sz="2500" dirty="0" err="1" smtClean="0"/>
              <a:t>melalui</a:t>
            </a:r>
            <a:r>
              <a:rPr lang="en-US" sz="2500" dirty="0" smtClean="0"/>
              <a:t> </a:t>
            </a:r>
            <a:r>
              <a:rPr lang="en-US" sz="2500" dirty="0" err="1" smtClean="0"/>
              <a:t>anggaran</a:t>
            </a:r>
            <a:r>
              <a:rPr lang="en-US" sz="2500" dirty="0" smtClean="0"/>
              <a:t> </a:t>
            </a:r>
            <a:r>
              <a:rPr lang="en-US" sz="2500" dirty="0" err="1" smtClean="0"/>
              <a:t>perusahaan</a:t>
            </a:r>
            <a:r>
              <a:rPr lang="en-US" sz="2500" dirty="0" smtClean="0"/>
              <a:t> </a:t>
            </a:r>
            <a:r>
              <a:rPr lang="en-US" sz="2500" dirty="0" err="1" smtClean="0"/>
              <a:t>negara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perusahaan</a:t>
            </a:r>
            <a:r>
              <a:rPr lang="en-US" sz="2500" dirty="0" smtClean="0"/>
              <a:t> </a:t>
            </a:r>
            <a:r>
              <a:rPr lang="en-US" sz="2500" dirty="0" err="1" smtClean="0"/>
              <a:t>daerah</a:t>
            </a:r>
            <a:r>
              <a:rPr lang="en-US" sz="2500" dirty="0" smtClean="0"/>
              <a:t>, </a:t>
            </a:r>
            <a:r>
              <a:rPr lang="en-US" sz="2500" dirty="0" err="1" smtClean="0"/>
              <a:t>serta</a:t>
            </a:r>
            <a:r>
              <a:rPr lang="en-US" sz="2500" dirty="0" smtClean="0"/>
              <a:t> </a:t>
            </a:r>
            <a:r>
              <a:rPr lang="en-US" sz="2500" dirty="0" err="1" smtClean="0"/>
              <a:t>badan-badan</a:t>
            </a:r>
            <a:r>
              <a:rPr lang="en-US" sz="2500" dirty="0" smtClean="0"/>
              <a:t> lain, </a:t>
            </a:r>
            <a:r>
              <a:rPr lang="en-US" sz="2500" dirty="0" err="1" smtClean="0"/>
              <a:t>termasuk</a:t>
            </a:r>
            <a:r>
              <a:rPr lang="en-US" sz="2500" dirty="0" smtClean="0"/>
              <a:t> </a:t>
            </a:r>
            <a:r>
              <a:rPr lang="en-US" sz="2500" dirty="0" err="1" smtClean="0"/>
              <a:t>badan</a:t>
            </a:r>
            <a:r>
              <a:rPr lang="en-US" sz="2500" dirty="0" smtClean="0"/>
              <a:t> </a:t>
            </a:r>
            <a:r>
              <a:rPr lang="en-US" sz="2500" dirty="0" err="1" smtClean="0"/>
              <a:t>swasta</a:t>
            </a:r>
            <a:r>
              <a:rPr lang="en-US" sz="2500" dirty="0" smtClean="0"/>
              <a:t>, yang </a:t>
            </a:r>
            <a:r>
              <a:rPr lang="en-US" sz="2500" dirty="0" err="1" smtClean="0"/>
              <a:t>mengelola</a:t>
            </a:r>
            <a:r>
              <a:rPr lang="en-US" sz="2500" dirty="0" smtClean="0"/>
              <a:t> </a:t>
            </a:r>
            <a:r>
              <a:rPr lang="en-US" sz="2500" dirty="0" err="1" smtClean="0"/>
              <a:t>uang</a:t>
            </a:r>
            <a:r>
              <a:rPr lang="en-US" sz="2500" dirty="0" smtClean="0"/>
              <a:t> </a:t>
            </a:r>
            <a:r>
              <a:rPr lang="en-US" sz="2500" dirty="0" err="1" smtClean="0"/>
              <a:t>negara</a:t>
            </a:r>
            <a:r>
              <a:rPr lang="en-US" sz="2500" dirty="0" smtClean="0"/>
              <a:t>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94015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591</TotalTime>
  <Words>1843</Words>
  <Application>Microsoft Office PowerPoint</Application>
  <PresentationFormat>On-screen Show (4:3)</PresentationFormat>
  <Paragraphs>203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Technic</vt:lpstr>
      <vt:lpstr>HUKUM TATA NEGARA</vt:lpstr>
      <vt:lpstr>Keuangan Negara</vt:lpstr>
      <vt:lpstr>Pengertian Keuangan Negara 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Dasar Hukum Keuangan Negara</vt:lpstr>
      <vt:lpstr>Lanjutan…</vt:lpstr>
      <vt:lpstr>Lanjutan…</vt:lpstr>
      <vt:lpstr>Lanjutan…</vt:lpstr>
      <vt:lpstr>Lanjutan…</vt:lpstr>
      <vt:lpstr> Anggaran Negara &amp; Anggaran Daerah </vt:lpstr>
      <vt:lpstr>Lanjutan…</vt:lpstr>
      <vt:lpstr>Lanjutan…</vt:lpstr>
      <vt:lpstr>Lanjutan…</vt:lpstr>
      <vt:lpstr>Lanjutan…</vt:lpstr>
      <vt:lpstr>Lanjutan…</vt:lpstr>
      <vt:lpstr>Perbendaharaan Negara </vt:lpstr>
      <vt:lpstr>Lanjutan…</vt:lpstr>
      <vt:lpstr>Lanjutan…</vt:lpstr>
      <vt:lpstr>Lanjutan…</vt:lpstr>
      <vt:lpstr>Lanjutan…</vt:lpstr>
      <vt:lpstr> Pemeriksaan &amp; Tanggung Jawab  Keuangan Negara </vt:lpstr>
      <vt:lpstr>Lanjutan…</vt:lpstr>
      <vt:lpstr>Lanjutan…</vt:lpstr>
      <vt:lpstr>Lanjutan…</vt:lpstr>
      <vt:lpstr>Lanjutan…</vt:lpstr>
      <vt:lpstr>Lanjutan…</vt:lpstr>
      <vt:lpstr>Lanjutan…</vt:lpstr>
      <vt:lpstr>Sumber Pustaka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TATA NEGARA</dc:title>
  <dc:creator>acer</dc:creator>
  <cp:lastModifiedBy>May</cp:lastModifiedBy>
  <cp:revision>25</cp:revision>
  <dcterms:created xsi:type="dcterms:W3CDTF">2013-02-08T08:31:55Z</dcterms:created>
  <dcterms:modified xsi:type="dcterms:W3CDTF">2015-03-05T06:54:14Z</dcterms:modified>
</cp:coreProperties>
</file>