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2" r:id="rId7"/>
    <p:sldId id="269" r:id="rId8"/>
    <p:sldId id="270" r:id="rId9"/>
    <p:sldId id="274" r:id="rId10"/>
    <p:sldId id="271" r:id="rId11"/>
    <p:sldId id="288" r:id="rId12"/>
    <p:sldId id="273" r:id="rId13"/>
    <p:sldId id="289" r:id="rId14"/>
    <p:sldId id="261" r:id="rId15"/>
    <p:sldId id="275" r:id="rId16"/>
    <p:sldId id="279" r:id="rId17"/>
    <p:sldId id="276" r:id="rId18"/>
    <p:sldId id="277" r:id="rId19"/>
    <p:sldId id="278" r:id="rId20"/>
    <p:sldId id="286" r:id="rId21"/>
    <p:sldId id="287" r:id="rId22"/>
    <p:sldId id="262" r:id="rId23"/>
    <p:sldId id="263" r:id="rId24"/>
    <p:sldId id="264" r:id="rId25"/>
    <p:sldId id="265" r:id="rId26"/>
    <p:sldId id="267" r:id="rId27"/>
    <p:sldId id="268" r:id="rId28"/>
    <p:sldId id="280" r:id="rId29"/>
    <p:sldId id="281" r:id="rId30"/>
    <p:sldId id="282"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p:scale>
          <a:sx n="46" d="100"/>
          <a:sy n="46" d="100"/>
        </p:scale>
        <p:origin x="-510"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8FDB31-7126-4E80-AA3A-FFEDEB5EB66D}"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DB31-7126-4E80-AA3A-FFEDEB5EB66D}"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E8FDB31-7126-4E80-AA3A-FFEDEB5EB66D}"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98F4B-8A20-4067-A0D5-BE3104E42AA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DB31-7126-4E80-AA3A-FFEDEB5EB66D}"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98F4B-8A20-4067-A0D5-BE3104E42AA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8FDB31-7126-4E80-AA3A-FFEDEB5EB66D}"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E8FDB31-7126-4E80-AA3A-FFEDEB5EB66D}"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98F4B-8A20-4067-A0D5-BE3104E42AA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8FDB31-7126-4E80-AA3A-FFEDEB5EB66D}"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8FDB31-7126-4E80-AA3A-FFEDEB5EB66D}"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E8FDB31-7126-4E80-AA3A-FFEDEB5EB66D}"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98F4B-8A20-4067-A0D5-BE3104E42A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E8FDB31-7126-4E80-AA3A-FFEDEB5EB66D}"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98F4B-8A20-4067-A0D5-BE3104E42AA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FDB31-7126-4E80-AA3A-FFEDEB5EB66D}"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98F4B-8A20-4067-A0D5-BE3104E42AA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E8FDB31-7126-4E80-AA3A-FFEDEB5EB66D}" type="datetimeFigureOut">
              <a:rPr lang="en-US" smtClean="0"/>
              <a:t>3/5/2015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0B98F4B-8A20-4067-A0D5-BE3104E42AA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2400"/>
            <a:ext cx="7772400" cy="1470025"/>
          </a:xfrm>
        </p:spPr>
        <p:txBody>
          <a:bodyPr>
            <a:normAutofit/>
          </a:bodyPr>
          <a:lstStyle/>
          <a:p>
            <a:r>
              <a:rPr lang="en-US" sz="4500" b="1" dirty="0" smtClean="0"/>
              <a:t>HUKUM TATA NEGARA</a:t>
            </a:r>
            <a:endParaRPr lang="en-US" sz="4500" b="1" dirty="0"/>
          </a:p>
        </p:txBody>
      </p:sp>
      <p:sp>
        <p:nvSpPr>
          <p:cNvPr id="7" name="Subtitle 6"/>
          <p:cNvSpPr>
            <a:spLocks noGrp="1"/>
          </p:cNvSpPr>
          <p:nvPr>
            <p:ph type="subTitle" idx="1"/>
          </p:nvPr>
        </p:nvSpPr>
        <p:spPr>
          <a:xfrm>
            <a:off x="914400" y="4343400"/>
            <a:ext cx="7467600" cy="1295400"/>
          </a:xfrm>
        </p:spPr>
        <p:txBody>
          <a:bodyPr>
            <a:normAutofit/>
          </a:bodyPr>
          <a:lstStyle/>
          <a:p>
            <a:r>
              <a:rPr lang="id-ID" sz="2800" b="1" noProof="1" smtClean="0"/>
              <a:t>Munafrizal Manan, S.H., S.Sos., M.Si., M.IP.</a:t>
            </a:r>
            <a:endParaRPr lang="id-ID" sz="2800" b="1" noProof="1"/>
          </a:p>
        </p:txBody>
      </p:sp>
    </p:spTree>
    <p:extLst>
      <p:ext uri="{BB962C8B-B14F-4D97-AF65-F5344CB8AC3E}">
        <p14:creationId xmlns:p14="http://schemas.microsoft.com/office/powerpoint/2010/main" val="3739738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14600"/>
            <a:ext cx="8534399" cy="4191000"/>
          </a:xfrm>
        </p:spPr>
        <p:txBody>
          <a:bodyPr>
            <a:normAutofit/>
          </a:bodyPr>
          <a:lstStyle/>
          <a:p>
            <a:r>
              <a:rPr lang="en-US" dirty="0" err="1" smtClean="0">
                <a:sym typeface="Wingdings" pitchFamily="2" charset="2"/>
              </a:rPr>
              <a:t>Nama</a:t>
            </a:r>
            <a:r>
              <a:rPr lang="en-US" dirty="0" smtClean="0">
                <a:sym typeface="Wingdings" pitchFamily="2" charset="2"/>
              </a:rPr>
              <a:t> </a:t>
            </a:r>
            <a:r>
              <a:rPr lang="en-US" dirty="0">
                <a:sym typeface="Wingdings" pitchFamily="2" charset="2"/>
              </a:rPr>
              <a:t>lain </a:t>
            </a:r>
            <a:r>
              <a:rPr lang="en-US" dirty="0" err="1" smtClean="0">
                <a:sym typeface="Wingdings" pitchFamily="2" charset="2"/>
              </a:rPr>
              <a:t>Hukum</a:t>
            </a:r>
            <a:r>
              <a:rPr lang="en-US" dirty="0" smtClean="0">
                <a:sym typeface="Wingdings" pitchFamily="2" charset="2"/>
              </a:rPr>
              <a:t> Tata Negara yang </a:t>
            </a:r>
            <a:r>
              <a:rPr lang="en-US" dirty="0" err="1" smtClean="0">
                <a:sym typeface="Wingdings" pitchFamily="2" charset="2"/>
              </a:rPr>
              <a:t>juga</a:t>
            </a:r>
            <a:r>
              <a:rPr lang="en-US" dirty="0" smtClean="0">
                <a:sym typeface="Wingdings" pitchFamily="2" charset="2"/>
              </a:rPr>
              <a:t> </a:t>
            </a:r>
            <a:r>
              <a:rPr lang="en-US" dirty="0" err="1" smtClean="0">
                <a:sym typeface="Wingdings" pitchFamily="2" charset="2"/>
              </a:rPr>
              <a:t>biasa</a:t>
            </a:r>
            <a:r>
              <a:rPr lang="en-US" dirty="0" smtClean="0">
                <a:sym typeface="Wingdings" pitchFamily="2" charset="2"/>
              </a:rPr>
              <a:t> </a:t>
            </a:r>
            <a:r>
              <a:rPr lang="en-US" dirty="0" err="1">
                <a:sym typeface="Wingdings" pitchFamily="2" charset="2"/>
              </a:rPr>
              <a:t>dipakai</a:t>
            </a:r>
            <a:r>
              <a:rPr lang="en-US" dirty="0">
                <a:sym typeface="Wingdings" pitchFamily="2" charset="2"/>
              </a:rPr>
              <a:t> </a:t>
            </a:r>
            <a:r>
              <a:rPr lang="en-US" dirty="0" err="1">
                <a:sym typeface="Wingdings" pitchFamily="2" charset="2"/>
              </a:rPr>
              <a:t>yaitu</a:t>
            </a:r>
            <a:r>
              <a:rPr lang="en-US" dirty="0">
                <a:sym typeface="Wingdings" pitchFamily="2" charset="2"/>
              </a:rPr>
              <a:t> : </a:t>
            </a:r>
            <a:endParaRPr lang="en-US" dirty="0" smtClean="0">
              <a:sym typeface="Wingdings" pitchFamily="2" charset="2"/>
            </a:endParaRPr>
          </a:p>
          <a:p>
            <a:pPr lvl="1">
              <a:buFont typeface="Wingdings" pitchFamily="2" charset="2"/>
              <a:buChar char="Ø"/>
            </a:pPr>
            <a:r>
              <a:rPr lang="en-US" dirty="0" err="1" smtClean="0">
                <a:sym typeface="Wingdings" pitchFamily="2" charset="2"/>
              </a:rPr>
              <a:t>Hukum</a:t>
            </a:r>
            <a:r>
              <a:rPr lang="en-US" dirty="0" smtClean="0">
                <a:sym typeface="Wingdings" pitchFamily="2" charset="2"/>
              </a:rPr>
              <a:t> Negara</a:t>
            </a:r>
          </a:p>
          <a:p>
            <a:pPr lvl="1">
              <a:buFont typeface="Wingdings" pitchFamily="2" charset="2"/>
              <a:buChar char="Ø"/>
            </a:pPr>
            <a:r>
              <a:rPr lang="en-US" dirty="0" err="1" smtClean="0">
                <a:sym typeface="Wingdings" pitchFamily="2" charset="2"/>
              </a:rPr>
              <a:t>Hukum</a:t>
            </a:r>
            <a:r>
              <a:rPr lang="en-US" dirty="0" smtClean="0">
                <a:sym typeface="Wingdings" pitchFamily="2" charset="2"/>
              </a:rPr>
              <a:t> </a:t>
            </a:r>
            <a:r>
              <a:rPr lang="en-US" dirty="0" err="1" smtClean="0">
                <a:sym typeface="Wingdings" pitchFamily="2" charset="2"/>
              </a:rPr>
              <a:t>Tatanegara</a:t>
            </a:r>
            <a:endParaRPr lang="en-US" dirty="0" smtClean="0">
              <a:sym typeface="Wingdings" pitchFamily="2" charset="2"/>
            </a:endParaRPr>
          </a:p>
          <a:p>
            <a:pPr lvl="1">
              <a:buFont typeface="Wingdings" pitchFamily="2" charset="2"/>
              <a:buChar char="Ø"/>
            </a:pPr>
            <a:r>
              <a:rPr lang="en-US" dirty="0" err="1" smtClean="0">
                <a:sym typeface="Wingdings" pitchFamily="2" charset="2"/>
              </a:rPr>
              <a:t>Hukum</a:t>
            </a:r>
            <a:r>
              <a:rPr lang="en-US" dirty="0" smtClean="0">
                <a:sym typeface="Wingdings" pitchFamily="2" charset="2"/>
              </a:rPr>
              <a:t> </a:t>
            </a:r>
            <a:r>
              <a:rPr lang="en-US" dirty="0" err="1" smtClean="0">
                <a:sym typeface="Wingdings" pitchFamily="2" charset="2"/>
              </a:rPr>
              <a:t>Konstitusi</a:t>
            </a:r>
            <a:endParaRPr lang="en-US" dirty="0">
              <a:sym typeface="Wingdings" pitchFamily="2" charset="2"/>
            </a:endParaRPr>
          </a:p>
          <a:p>
            <a:endParaRPr lang="en-US" noProof="1" smtClean="0"/>
          </a:p>
          <a:p>
            <a:r>
              <a:rPr lang="id-ID" noProof="1" smtClean="0"/>
              <a:t>Di </a:t>
            </a:r>
            <a:r>
              <a:rPr lang="id-ID" noProof="1"/>
              <a:t>Indonesia istilah Hukum Tata Negara </a:t>
            </a:r>
            <a:r>
              <a:rPr lang="en-US" noProof="1" smtClean="0"/>
              <a:t>lebih </a:t>
            </a:r>
            <a:r>
              <a:rPr lang="id-ID" noProof="1" smtClean="0"/>
              <a:t>populer di</a:t>
            </a:r>
            <a:r>
              <a:rPr lang="en-US" noProof="1" smtClean="0"/>
              <a:t>pakai.</a:t>
            </a:r>
          </a:p>
          <a:p>
            <a:endParaRPr lang="en-US" noProof="1" smtClean="0"/>
          </a:p>
          <a:p>
            <a:r>
              <a:rPr lang="en-US" noProof="1" smtClean="0"/>
              <a:t>Menurut Prof. Dr. Sri Soemantri, istilah hukum tata negara merupakan terjemahan dari kata </a:t>
            </a:r>
            <a:r>
              <a:rPr lang="en-US" i="1" noProof="1" smtClean="0"/>
              <a:t>staatsrechtsbeoefenaar</a:t>
            </a:r>
            <a:r>
              <a:rPr lang="en-US" noProof="1" smtClean="0"/>
              <a:t>.</a:t>
            </a:r>
          </a:p>
          <a:p>
            <a:endParaRPr lang="en-US" noProof="1"/>
          </a:p>
          <a:p>
            <a:endParaRPr lang="id-ID" noProof="1" smtClean="0"/>
          </a:p>
        </p:txBody>
      </p:sp>
      <p:sp>
        <p:nvSpPr>
          <p:cNvPr id="3" name="Title 2"/>
          <p:cNvSpPr>
            <a:spLocks noGrp="1"/>
          </p:cNvSpPr>
          <p:nvPr>
            <p:ph type="title"/>
          </p:nvPr>
        </p:nvSpPr>
        <p:spPr/>
        <p:txBody>
          <a:bodyPr>
            <a:normAutofit/>
          </a:bodyPr>
          <a:lstStyle/>
          <a:p>
            <a:r>
              <a:rPr lang="en-US" sz="4000" b="1" dirty="0" err="1" smtClean="0"/>
              <a:t>Lanjutan</a:t>
            </a:r>
            <a:r>
              <a:rPr lang="en-US" sz="4000" b="1" dirty="0" smtClean="0"/>
              <a:t>…</a:t>
            </a:r>
            <a:r>
              <a:rPr lang="en-US" sz="4000" b="1" dirty="0" err="1" smtClean="0"/>
              <a:t>Peristilahan</a:t>
            </a:r>
            <a:r>
              <a:rPr lang="en-US" sz="4000" b="1" dirty="0" smtClean="0"/>
              <a:t> HTN</a:t>
            </a:r>
            <a:endParaRPr lang="en-US" sz="4000" dirty="0"/>
          </a:p>
        </p:txBody>
      </p:sp>
    </p:spTree>
    <p:extLst>
      <p:ext uri="{BB962C8B-B14F-4D97-AF65-F5344CB8AC3E}">
        <p14:creationId xmlns:p14="http://schemas.microsoft.com/office/powerpoint/2010/main" val="1547982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839200" cy="4191000"/>
          </a:xfrm>
        </p:spPr>
        <p:txBody>
          <a:bodyPr>
            <a:normAutofit lnSpcReduction="10000"/>
          </a:bodyPr>
          <a:lstStyle/>
          <a:p>
            <a:r>
              <a:rPr lang="id-ID" noProof="1"/>
              <a:t>Istilah Hukum Konstitusi </a:t>
            </a:r>
            <a:r>
              <a:rPr lang="id-ID" noProof="1" smtClean="0"/>
              <a:t>dipakai </a:t>
            </a:r>
            <a:r>
              <a:rPr lang="id-ID" noProof="1"/>
              <a:t>sebagai </a:t>
            </a:r>
            <a:r>
              <a:rPr lang="id-ID" noProof="1" smtClean="0"/>
              <a:t>identik </a:t>
            </a:r>
            <a:r>
              <a:rPr lang="id-ID" noProof="1"/>
              <a:t>dengan HTN</a:t>
            </a:r>
            <a:r>
              <a:rPr lang="id-ID" noProof="1">
                <a:sym typeface="Wingdings" pitchFamily="2" charset="2"/>
              </a:rPr>
              <a:t> </a:t>
            </a:r>
            <a:endParaRPr lang="en-US" noProof="1" smtClean="0">
              <a:sym typeface="Wingdings" pitchFamily="2" charset="2"/>
            </a:endParaRPr>
          </a:p>
          <a:p>
            <a:r>
              <a:rPr lang="en-US" noProof="1" smtClean="0">
                <a:sym typeface="Wingdings" pitchFamily="2" charset="2"/>
              </a:rPr>
              <a:t>Hukum konstitusi terjemahan dari </a:t>
            </a:r>
            <a:r>
              <a:rPr lang="en-US" i="1" noProof="1" smtClean="0">
                <a:sym typeface="Wingdings" pitchFamily="2" charset="2"/>
              </a:rPr>
              <a:t>constitutioneelrecht, droit constitutionalle, grondwettelijk recht, law of constitution, constitutional law.</a:t>
            </a:r>
            <a:endParaRPr lang="id-ID" i="1" noProof="1">
              <a:sym typeface="Wingdings" pitchFamily="2" charset="2"/>
            </a:endParaRPr>
          </a:p>
          <a:p>
            <a:r>
              <a:rPr lang="id-ID" noProof="1">
                <a:sym typeface="Wingdings" pitchFamily="2" charset="2"/>
              </a:rPr>
              <a:t>Istilah HTN dianggap lebih luas cakupan pengertiannya daripada istilah Hukum Konstitusi</a:t>
            </a:r>
          </a:p>
          <a:p>
            <a:r>
              <a:rPr lang="id-ID" noProof="1">
                <a:sym typeface="Wingdings" pitchFamily="2" charset="2"/>
              </a:rPr>
              <a:t>Istilah Hukum Konstitusi dianggap hanya terbatas membahas undang-undang dasar  istilah HTN tidak hanya terbatas pada undang-undang dasar</a:t>
            </a:r>
          </a:p>
          <a:p>
            <a:r>
              <a:rPr lang="id-ID" noProof="1">
                <a:sym typeface="Wingdings" pitchFamily="2" charset="2"/>
              </a:rPr>
              <a:t>Prof. Dr. Bagir Manan membedakan isitilah Konstitusi (UUD) dengan Hukum Konstitusi (Hukum Tata Negara).</a:t>
            </a:r>
          </a:p>
          <a:p>
            <a:endParaRPr lang="en-US"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Peristilahan</a:t>
            </a:r>
            <a:r>
              <a:rPr lang="en-US" sz="4000" b="1" dirty="0"/>
              <a:t> HTN</a:t>
            </a:r>
            <a:endParaRPr lang="en-US" sz="4000" dirty="0"/>
          </a:p>
        </p:txBody>
      </p:sp>
    </p:spTree>
    <p:extLst>
      <p:ext uri="{BB962C8B-B14F-4D97-AF65-F5344CB8AC3E}">
        <p14:creationId xmlns:p14="http://schemas.microsoft.com/office/powerpoint/2010/main" val="2391238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90800"/>
            <a:ext cx="8534399" cy="4114800"/>
          </a:xfrm>
        </p:spPr>
        <p:txBody>
          <a:bodyPr>
            <a:normAutofit/>
          </a:bodyPr>
          <a:lstStyle/>
          <a:p>
            <a:r>
              <a:rPr lang="id-ID" sz="2500" noProof="1" smtClean="0"/>
              <a:t>Hukum Tata Negara merupakan gabung dari 3 kosakata, yaitu Hukum, Tata, dan Negara.</a:t>
            </a:r>
          </a:p>
          <a:p>
            <a:r>
              <a:rPr lang="id-ID" sz="2500" noProof="1" smtClean="0"/>
              <a:t>Istilah Hukum Tata Negara menunjukkan ruang lingkup pembahasannya yaitu mengenai urusan penataan negara dalam sudut pandang hukum.</a:t>
            </a:r>
          </a:p>
          <a:p>
            <a:r>
              <a:rPr lang="id-ID" sz="2500" noProof="1" smtClean="0"/>
              <a:t>Menurut Prof. Dr. Jimly Asshiddiqie, Tata Negara berarti sistem penataan negara, yang berisi ketentuan mengenai struktur kenegaraan dan substansi norma kenegaraan</a:t>
            </a:r>
            <a:endParaRPr lang="id-ID" sz="2500" noProof="1"/>
          </a:p>
        </p:txBody>
      </p:sp>
      <p:sp>
        <p:nvSpPr>
          <p:cNvPr id="3" name="Title 2"/>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smtClean="0"/>
              <a:t>Peristilahan</a:t>
            </a:r>
            <a:r>
              <a:rPr lang="en-US" sz="4000" b="1" dirty="0" smtClean="0"/>
              <a:t> HTN</a:t>
            </a:r>
            <a:endParaRPr lang="en-US" sz="4000" b="1" dirty="0"/>
          </a:p>
        </p:txBody>
      </p:sp>
    </p:spTree>
    <p:extLst>
      <p:ext uri="{BB962C8B-B14F-4D97-AF65-F5344CB8AC3E}">
        <p14:creationId xmlns:p14="http://schemas.microsoft.com/office/powerpoint/2010/main" val="3885543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2675466"/>
            <a:ext cx="7924799" cy="3801533"/>
          </a:xfrm>
        </p:spPr>
        <p:txBody>
          <a:bodyPr>
            <a:normAutofit/>
          </a:bodyPr>
          <a:lstStyle/>
          <a:p>
            <a:r>
              <a:rPr lang="en-US" sz="2500" dirty="0" err="1" smtClean="0"/>
              <a:t>Jika</a:t>
            </a:r>
            <a:r>
              <a:rPr lang="en-US" sz="2500" dirty="0" smtClean="0"/>
              <a:t> </a:t>
            </a:r>
            <a:r>
              <a:rPr lang="en-US" sz="2500" dirty="0" err="1" smtClean="0"/>
              <a:t>menimbang</a:t>
            </a:r>
            <a:r>
              <a:rPr lang="en-US" sz="2500" dirty="0" smtClean="0"/>
              <a:t> </a:t>
            </a:r>
            <a:r>
              <a:rPr lang="en-US" sz="2500" dirty="0" err="1" smtClean="0"/>
              <a:t>ruang</a:t>
            </a:r>
            <a:r>
              <a:rPr lang="en-US" sz="2500" dirty="0" smtClean="0"/>
              <a:t> </a:t>
            </a:r>
            <a:r>
              <a:rPr lang="en-US" sz="2500" dirty="0" err="1" smtClean="0"/>
              <a:t>lingkup</a:t>
            </a:r>
            <a:r>
              <a:rPr lang="en-US" sz="2500" dirty="0" smtClean="0"/>
              <a:t> </a:t>
            </a:r>
            <a:r>
              <a:rPr lang="en-US" sz="2500" dirty="0" err="1" smtClean="0"/>
              <a:t>pembahasan</a:t>
            </a:r>
            <a:r>
              <a:rPr lang="en-US" sz="2500" dirty="0" smtClean="0"/>
              <a:t> </a:t>
            </a:r>
            <a:r>
              <a:rPr lang="en-US" sz="2500" dirty="0" err="1" smtClean="0"/>
              <a:t>dalam</a:t>
            </a:r>
            <a:r>
              <a:rPr lang="en-US" sz="2500" dirty="0" smtClean="0"/>
              <a:t> HTN, </a:t>
            </a:r>
            <a:r>
              <a:rPr lang="en-US" sz="2500" dirty="0" err="1" smtClean="0"/>
              <a:t>maka</a:t>
            </a:r>
            <a:r>
              <a:rPr lang="en-US" sz="2500" dirty="0" smtClean="0"/>
              <a:t> </a:t>
            </a:r>
            <a:r>
              <a:rPr lang="en-US" sz="2500" dirty="0" err="1" smtClean="0"/>
              <a:t>istilah</a:t>
            </a:r>
            <a:r>
              <a:rPr lang="en-US" sz="2500" dirty="0" smtClean="0"/>
              <a:t> yang </a:t>
            </a:r>
            <a:r>
              <a:rPr lang="en-US" sz="2500" dirty="0" err="1" smtClean="0"/>
              <a:t>mungkin</a:t>
            </a:r>
            <a:r>
              <a:rPr lang="en-US" sz="2500" dirty="0" smtClean="0"/>
              <a:t> </a:t>
            </a:r>
            <a:r>
              <a:rPr lang="en-US" sz="2500" dirty="0" err="1" smtClean="0"/>
              <a:t>lebih</a:t>
            </a:r>
            <a:r>
              <a:rPr lang="en-US" sz="2500" dirty="0" smtClean="0"/>
              <a:t> </a:t>
            </a:r>
            <a:r>
              <a:rPr lang="en-US" sz="2500" dirty="0" err="1" smtClean="0"/>
              <a:t>tepat</a:t>
            </a:r>
            <a:r>
              <a:rPr lang="en-US" sz="2500" dirty="0" smtClean="0"/>
              <a:t> </a:t>
            </a:r>
            <a:r>
              <a:rPr lang="en-US" sz="2500" dirty="0" err="1" smtClean="0"/>
              <a:t>adalah</a:t>
            </a:r>
            <a:r>
              <a:rPr lang="en-US" sz="2500" dirty="0" smtClean="0"/>
              <a:t> </a:t>
            </a:r>
            <a:r>
              <a:rPr lang="en-US" sz="2500" dirty="0" err="1" smtClean="0"/>
              <a:t>Hukum</a:t>
            </a:r>
            <a:r>
              <a:rPr lang="en-US" sz="2500" dirty="0" smtClean="0"/>
              <a:t> Negara.</a:t>
            </a:r>
          </a:p>
          <a:p>
            <a:endParaRPr lang="en-US" sz="2500" dirty="0" smtClean="0"/>
          </a:p>
          <a:p>
            <a:r>
              <a:rPr lang="en-US" sz="2500" dirty="0" err="1" smtClean="0"/>
              <a:t>Istilah</a:t>
            </a:r>
            <a:r>
              <a:rPr lang="en-US" sz="2500" dirty="0" smtClean="0"/>
              <a:t> </a:t>
            </a:r>
            <a:r>
              <a:rPr lang="en-US" sz="2500" dirty="0" err="1" smtClean="0"/>
              <a:t>Hukum</a:t>
            </a:r>
            <a:r>
              <a:rPr lang="en-US" sz="2500" dirty="0" smtClean="0"/>
              <a:t> Negara </a:t>
            </a:r>
            <a:r>
              <a:rPr lang="en-US" sz="2500" dirty="0" err="1" smtClean="0"/>
              <a:t>dapat</a:t>
            </a:r>
            <a:r>
              <a:rPr lang="en-US" sz="2500" dirty="0" smtClean="0"/>
              <a:t> </a:t>
            </a:r>
            <a:r>
              <a:rPr lang="en-US" sz="2500" dirty="0" err="1" smtClean="0"/>
              <a:t>menampung</a:t>
            </a:r>
            <a:r>
              <a:rPr lang="en-US" sz="2500" dirty="0" smtClean="0"/>
              <a:t> </a:t>
            </a:r>
            <a:r>
              <a:rPr lang="en-US" sz="2500" dirty="0" err="1" smtClean="0"/>
              <a:t>pembahasan</a:t>
            </a:r>
            <a:r>
              <a:rPr lang="en-US" sz="2500" dirty="0" smtClean="0"/>
              <a:t> </a:t>
            </a:r>
            <a:r>
              <a:rPr lang="en-US" sz="2500" dirty="0" err="1" smtClean="0"/>
              <a:t>dalam</a:t>
            </a:r>
            <a:r>
              <a:rPr lang="en-US" sz="2500" dirty="0" smtClean="0"/>
              <a:t> </a:t>
            </a:r>
            <a:r>
              <a:rPr lang="en-US" sz="2500" dirty="0" err="1" smtClean="0"/>
              <a:t>istilah</a:t>
            </a:r>
            <a:r>
              <a:rPr lang="en-US" sz="2500" dirty="0" smtClean="0"/>
              <a:t> HTN (</a:t>
            </a:r>
            <a:r>
              <a:rPr lang="en-US" sz="2500" dirty="0" err="1" smtClean="0"/>
              <a:t>tentang</a:t>
            </a:r>
            <a:r>
              <a:rPr lang="en-US" sz="2500" dirty="0" smtClean="0"/>
              <a:t> organ </a:t>
            </a:r>
            <a:r>
              <a:rPr lang="en-US" sz="2500" dirty="0" err="1" smtClean="0"/>
              <a:t>dan</a:t>
            </a:r>
            <a:r>
              <a:rPr lang="en-US" sz="2500" dirty="0" smtClean="0"/>
              <a:t> </a:t>
            </a:r>
            <a:r>
              <a:rPr lang="en-US" sz="2500" dirty="0" err="1" smtClean="0"/>
              <a:t>struktur</a:t>
            </a:r>
            <a:r>
              <a:rPr lang="en-US" sz="2500" dirty="0" smtClean="0"/>
              <a:t> </a:t>
            </a:r>
            <a:r>
              <a:rPr lang="en-US" sz="2500" dirty="0" err="1" smtClean="0"/>
              <a:t>negara</a:t>
            </a:r>
            <a:r>
              <a:rPr lang="en-US" sz="2500" dirty="0" smtClean="0"/>
              <a:t>) </a:t>
            </a:r>
            <a:r>
              <a:rPr lang="en-US" sz="2500" dirty="0" err="1" smtClean="0"/>
              <a:t>dan</a:t>
            </a:r>
            <a:r>
              <a:rPr lang="en-US" sz="2500" dirty="0" smtClean="0"/>
              <a:t> </a:t>
            </a:r>
            <a:r>
              <a:rPr lang="en-US" sz="2500" dirty="0" err="1" smtClean="0"/>
              <a:t>pembahasan</a:t>
            </a:r>
            <a:r>
              <a:rPr lang="en-US" sz="2500" dirty="0" smtClean="0"/>
              <a:t> </a:t>
            </a:r>
            <a:r>
              <a:rPr lang="en-US" sz="2500" dirty="0" err="1" smtClean="0"/>
              <a:t>dalam</a:t>
            </a:r>
            <a:r>
              <a:rPr lang="en-US" sz="2500" dirty="0" smtClean="0"/>
              <a:t> </a:t>
            </a:r>
            <a:r>
              <a:rPr lang="en-US" sz="2500" dirty="0" err="1" smtClean="0"/>
              <a:t>Hukum</a:t>
            </a:r>
            <a:r>
              <a:rPr lang="en-US" sz="2500" dirty="0" smtClean="0"/>
              <a:t> </a:t>
            </a:r>
            <a:r>
              <a:rPr lang="en-US" sz="2500" dirty="0" err="1" smtClean="0"/>
              <a:t>Konstitusi</a:t>
            </a:r>
            <a:r>
              <a:rPr lang="en-US" sz="2500" dirty="0" smtClean="0"/>
              <a:t> (</a:t>
            </a:r>
            <a:r>
              <a:rPr lang="en-US" sz="2500" dirty="0" err="1" smtClean="0"/>
              <a:t>tentang</a:t>
            </a:r>
            <a:r>
              <a:rPr lang="en-US" sz="2500" dirty="0" smtClean="0"/>
              <a:t> UUD, </a:t>
            </a:r>
            <a:r>
              <a:rPr lang="en-US" sz="2500" dirty="0" err="1" smtClean="0"/>
              <a:t>konstitusi</a:t>
            </a:r>
            <a:r>
              <a:rPr lang="en-US" sz="2500" dirty="0" smtClean="0"/>
              <a:t>, </a:t>
            </a:r>
            <a:r>
              <a:rPr lang="en-US" sz="2500" dirty="0" err="1" smtClean="0"/>
              <a:t>dan</a:t>
            </a:r>
            <a:r>
              <a:rPr lang="en-US" sz="2500" dirty="0" smtClean="0"/>
              <a:t> </a:t>
            </a:r>
            <a:r>
              <a:rPr lang="en-US" sz="2500" dirty="0" err="1" smtClean="0"/>
              <a:t>konstitusionalisme</a:t>
            </a:r>
            <a:r>
              <a:rPr lang="en-US" sz="2500" dirty="0" smtClean="0"/>
              <a:t>).</a:t>
            </a:r>
            <a:endParaRPr lang="en-US" sz="2500"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Peristilahan</a:t>
            </a:r>
            <a:r>
              <a:rPr lang="en-US" sz="4000" b="1" dirty="0"/>
              <a:t> HTN</a:t>
            </a:r>
            <a:endParaRPr lang="en-US" sz="4000" dirty="0"/>
          </a:p>
        </p:txBody>
      </p:sp>
    </p:spTree>
    <p:extLst>
      <p:ext uri="{BB962C8B-B14F-4D97-AF65-F5344CB8AC3E}">
        <p14:creationId xmlns:p14="http://schemas.microsoft.com/office/powerpoint/2010/main" val="295010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6"/>
            <a:ext cx="8381999" cy="3877733"/>
          </a:xfrm>
        </p:spPr>
        <p:txBody>
          <a:bodyPr>
            <a:normAutofit lnSpcReduction="10000"/>
          </a:bodyPr>
          <a:lstStyle/>
          <a:p>
            <a:pPr marL="0" indent="0">
              <a:buNone/>
            </a:pPr>
            <a:r>
              <a:rPr lang="id-ID" sz="2800" b="1" noProof="1" smtClean="0"/>
              <a:t>Definisi HTN</a:t>
            </a:r>
          </a:p>
          <a:p>
            <a:endParaRPr lang="id-ID" noProof="1" smtClean="0"/>
          </a:p>
          <a:p>
            <a:r>
              <a:rPr lang="id-ID" noProof="1" smtClean="0"/>
              <a:t>Ada banyak definisi tentang HTN yang dikemukakan oleh para pakar HTN.</a:t>
            </a:r>
          </a:p>
          <a:p>
            <a:r>
              <a:rPr lang="id-ID" noProof="1" smtClean="0"/>
              <a:t>Beragam definisi HTN muncul karena : </a:t>
            </a:r>
          </a:p>
          <a:p>
            <a:pPr lvl="1">
              <a:buFont typeface="Wingdings" pitchFamily="2" charset="2"/>
              <a:buChar char="Ø"/>
            </a:pPr>
            <a:r>
              <a:rPr lang="id-ID" noProof="1" smtClean="0"/>
              <a:t>perbedaan tentang apa dianggap penting untuk merumuskan arti HTN</a:t>
            </a:r>
          </a:p>
          <a:p>
            <a:pPr lvl="1">
              <a:buFont typeface="Wingdings" pitchFamily="2" charset="2"/>
              <a:buChar char="Ø"/>
            </a:pPr>
            <a:r>
              <a:rPr lang="id-ID" noProof="1" smtClean="0"/>
              <a:t>perbedaan lingkungan dan dan pandang hidup</a:t>
            </a:r>
          </a:p>
          <a:p>
            <a:pPr lvl="1">
              <a:buFont typeface="Wingdings" pitchFamily="2" charset="2"/>
              <a:buChar char="Ø"/>
            </a:pPr>
            <a:r>
              <a:rPr lang="id-ID" noProof="1" smtClean="0"/>
              <a:t>perbedaan sistem hukum yang berlaku</a:t>
            </a:r>
          </a:p>
          <a:p>
            <a:pPr lvl="1">
              <a:buFont typeface="Wingdings" pitchFamily="2" charset="2"/>
              <a:buChar char="Ø"/>
            </a:pPr>
            <a:r>
              <a:rPr lang="id-ID" noProof="1" smtClean="0"/>
              <a:t>perbedaan sejarah hukum</a:t>
            </a:r>
          </a:p>
          <a:p>
            <a:endParaRPr lang="en-US" dirty="0"/>
          </a:p>
        </p:txBody>
      </p:sp>
      <p:sp>
        <p:nvSpPr>
          <p:cNvPr id="2" name="Title 1"/>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1355488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534400" cy="4343400"/>
          </a:xfrm>
        </p:spPr>
        <p:txBody>
          <a:bodyPr>
            <a:normAutofit fontScale="92500" lnSpcReduction="10000"/>
          </a:bodyPr>
          <a:lstStyle/>
          <a:p>
            <a:r>
              <a:rPr lang="id-ID" sz="2600" noProof="1" smtClean="0"/>
              <a:t>Moh. Kusnardi dan Harmaily Ibrahim mengumpulkan 10 definisi HTN dari para pakar, yaitu : </a:t>
            </a:r>
          </a:p>
          <a:p>
            <a:pPr lvl="1">
              <a:buFont typeface="Wingdings" pitchFamily="2" charset="2"/>
              <a:buChar char="Ø"/>
            </a:pPr>
            <a:r>
              <a:rPr lang="id-ID" noProof="1" smtClean="0"/>
              <a:t>Christian van Vollenhoven, </a:t>
            </a:r>
          </a:p>
          <a:p>
            <a:pPr lvl="1">
              <a:buFont typeface="Wingdings" pitchFamily="2" charset="2"/>
              <a:buChar char="Ø"/>
            </a:pPr>
            <a:r>
              <a:rPr lang="id-ID" noProof="1" smtClean="0"/>
              <a:t>Paul Scholten </a:t>
            </a:r>
          </a:p>
          <a:p>
            <a:pPr lvl="1">
              <a:buFont typeface="Wingdings" pitchFamily="2" charset="2"/>
              <a:buChar char="Ø"/>
            </a:pPr>
            <a:r>
              <a:rPr lang="id-ID" noProof="1" smtClean="0"/>
              <a:t>van der Pot</a:t>
            </a:r>
          </a:p>
          <a:p>
            <a:pPr lvl="1">
              <a:buFont typeface="Wingdings" pitchFamily="2" charset="2"/>
              <a:buChar char="Ø"/>
            </a:pPr>
            <a:r>
              <a:rPr lang="id-ID" noProof="1" smtClean="0"/>
              <a:t>J.H.A. Logemann </a:t>
            </a:r>
          </a:p>
          <a:p>
            <a:pPr lvl="1">
              <a:buFont typeface="Wingdings" pitchFamily="2" charset="2"/>
              <a:buChar char="Ø"/>
            </a:pPr>
            <a:r>
              <a:rPr lang="id-ID" noProof="1" smtClean="0"/>
              <a:t>van Apeldoorn</a:t>
            </a:r>
          </a:p>
          <a:p>
            <a:pPr lvl="1">
              <a:buFont typeface="Wingdings" pitchFamily="2" charset="2"/>
              <a:buChar char="Ø"/>
            </a:pPr>
            <a:r>
              <a:rPr lang="id-ID" noProof="1" smtClean="0"/>
              <a:t>Wade dan Phillips</a:t>
            </a:r>
          </a:p>
          <a:p>
            <a:pPr lvl="1">
              <a:buFont typeface="Wingdings" pitchFamily="2" charset="2"/>
              <a:buChar char="Ø"/>
            </a:pPr>
            <a:r>
              <a:rPr lang="id-ID" noProof="1" smtClean="0"/>
              <a:t>Paton George Whitecross </a:t>
            </a:r>
          </a:p>
          <a:p>
            <a:pPr lvl="1">
              <a:buFont typeface="Wingdings" pitchFamily="2" charset="2"/>
              <a:buChar char="Ø"/>
            </a:pPr>
            <a:r>
              <a:rPr lang="id-ID" noProof="1" smtClean="0"/>
              <a:t>A.V. Dicey</a:t>
            </a:r>
          </a:p>
          <a:p>
            <a:pPr lvl="1">
              <a:buFont typeface="Wingdings" pitchFamily="2" charset="2"/>
              <a:buChar char="Ø"/>
            </a:pPr>
            <a:r>
              <a:rPr lang="id-ID" noProof="1" smtClean="0"/>
              <a:t>Maurice Duverger</a:t>
            </a:r>
          </a:p>
          <a:p>
            <a:pPr lvl="1">
              <a:buFont typeface="Wingdings" pitchFamily="2" charset="2"/>
              <a:buChar char="Ø"/>
            </a:pPr>
            <a:r>
              <a:rPr lang="id-ID" noProof="1" smtClean="0"/>
              <a:t>Kusumadi Pudjosewojo</a:t>
            </a:r>
          </a:p>
        </p:txBody>
      </p:sp>
      <p:sp>
        <p:nvSpPr>
          <p:cNvPr id="3" name="Title 2"/>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smtClean="0"/>
              <a:t>Definisi</a:t>
            </a:r>
            <a:r>
              <a:rPr lang="en-US" sz="4000" b="1" dirty="0" smtClean="0"/>
              <a:t> HTN</a:t>
            </a:r>
            <a:endParaRPr lang="en-US" sz="4000" b="1" dirty="0"/>
          </a:p>
        </p:txBody>
      </p:sp>
    </p:spTree>
    <p:extLst>
      <p:ext uri="{BB962C8B-B14F-4D97-AF65-F5344CB8AC3E}">
        <p14:creationId xmlns:p14="http://schemas.microsoft.com/office/powerpoint/2010/main" val="1825694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675466"/>
            <a:ext cx="8610599" cy="3953933"/>
          </a:xfrm>
        </p:spPr>
        <p:txBody>
          <a:bodyPr/>
          <a:lstStyle/>
          <a:p>
            <a:r>
              <a:rPr lang="id-ID" noProof="1" smtClean="0"/>
              <a:t>Moh. Kusnardi dan Harmaily Ibrahim menyimpulkan bahwa hampir semua definisi tersebut membicarakan tentang organisasi negara dan alat-alat perlengkapan negara, susunan, wewenang dan hubungannya satu dengan yang lainnya.</a:t>
            </a:r>
          </a:p>
          <a:p>
            <a:endParaRPr lang="id-ID" noProof="1" smtClean="0"/>
          </a:p>
          <a:p>
            <a:r>
              <a:rPr lang="id-ID" noProof="1" smtClean="0"/>
              <a:t>Moh. Kusnardi dan Harmaily Ibrahim mengajukan definisi HTN “sebagai sekumpulan peraturan hukum yang mengatur organisasi dari pada negara, hubungan antar alat perlengkapan negara dalam garis vertikal dan horizontal, serta kedudukan warga negara dan hak-hak azasinya”.</a:t>
            </a:r>
          </a:p>
          <a:p>
            <a:endParaRPr lang="en-US"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1696575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6"/>
            <a:ext cx="8534399" cy="3877733"/>
          </a:xfrm>
        </p:spPr>
        <p:txBody>
          <a:bodyPr/>
          <a:lstStyle/>
          <a:p>
            <a:r>
              <a:rPr lang="id-ID" noProof="1" smtClean="0"/>
              <a:t>Prof. Dr. Jimly Asshiddiqie juga mengumpulkan 15 definisi HTN, 1o definisi HTN sebagaimana telah dikumpulkan oleh Moh. Kusnardi dan Harmaily Ibrahim, dan kemudian </a:t>
            </a:r>
            <a:r>
              <a:rPr lang="en-US" noProof="1" smtClean="0"/>
              <a:t>ia </a:t>
            </a:r>
            <a:r>
              <a:rPr lang="id-ID" noProof="1" smtClean="0"/>
              <a:t>menambahkan 5 definisi HTN lain yaitu dari :</a:t>
            </a:r>
          </a:p>
          <a:p>
            <a:pPr lvl="1">
              <a:buFont typeface="Wingdings" pitchFamily="2" charset="2"/>
              <a:buChar char="Ø"/>
            </a:pPr>
            <a:r>
              <a:rPr lang="id-ID" noProof="1" smtClean="0"/>
              <a:t>Mac-Iver </a:t>
            </a:r>
          </a:p>
          <a:p>
            <a:pPr lvl="1">
              <a:buFont typeface="Wingdings" pitchFamily="2" charset="2"/>
              <a:buChar char="Ø"/>
            </a:pPr>
            <a:r>
              <a:rPr lang="id-ID" noProof="1" smtClean="0"/>
              <a:t>Michael T. Molan </a:t>
            </a:r>
          </a:p>
          <a:p>
            <a:pPr lvl="1">
              <a:buFont typeface="Wingdings" pitchFamily="2" charset="2"/>
              <a:buChar char="Ø"/>
            </a:pPr>
            <a:r>
              <a:rPr lang="id-ID" noProof="1" smtClean="0"/>
              <a:t>O. Hood Phillips, Paul Jackson, dan Patricia Leopold </a:t>
            </a:r>
          </a:p>
          <a:p>
            <a:pPr lvl="1">
              <a:buFont typeface="Wingdings" pitchFamily="2" charset="2"/>
              <a:buChar char="Ø"/>
            </a:pPr>
            <a:r>
              <a:rPr lang="id-ID" noProof="1" smtClean="0"/>
              <a:t>A.W. Bradley dan K.D. Ewing  </a:t>
            </a:r>
          </a:p>
          <a:p>
            <a:pPr lvl="1">
              <a:buFont typeface="Wingdings" pitchFamily="2" charset="2"/>
              <a:buChar char="Ø"/>
            </a:pPr>
            <a:r>
              <a:rPr lang="id-ID" noProof="1" smtClean="0"/>
              <a:t>Moh. Kusnardi dan Harmaily Ibrahim.</a:t>
            </a:r>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1627284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5466"/>
            <a:ext cx="8458199" cy="3953933"/>
          </a:xfrm>
        </p:spPr>
        <p:txBody>
          <a:bodyPr>
            <a:normAutofit lnSpcReduction="10000"/>
          </a:bodyPr>
          <a:lstStyle/>
          <a:p>
            <a:pPr marL="0" indent="0">
              <a:buNone/>
            </a:pPr>
            <a:r>
              <a:rPr lang="id-ID" noProof="1" smtClean="0"/>
              <a:t>Prof. Dr. Jimly Asshiddiqie menyimpulkan bahwa rumusan-rumusan definisi HTN dari para pakar tersebut menunjukkan bahwa :</a:t>
            </a:r>
          </a:p>
          <a:p>
            <a:r>
              <a:rPr lang="id-ID" noProof="1" smtClean="0"/>
              <a:t>HTN adalah salah satu cabang ilmu hukum, yaitu hukum kenegaraan yang masuk dalam domain hukum publik</a:t>
            </a:r>
          </a:p>
          <a:p>
            <a:endParaRPr lang="id-ID" noProof="1" smtClean="0"/>
          </a:p>
          <a:p>
            <a:r>
              <a:rPr lang="id-ID" noProof="1" smtClean="0"/>
              <a:t>HTN tidak hanya mencakup kajian mengenai organ negara, fungsi dan mekanisme hubungan antar organ negara, tetapi juga mencakup soal mekanisme hubungan antara organ-organ negara dengan warga negara</a:t>
            </a:r>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975836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6"/>
            <a:ext cx="8229600" cy="3877733"/>
          </a:xfrm>
        </p:spPr>
        <p:txBody>
          <a:bodyPr>
            <a:normAutofit lnSpcReduction="10000"/>
          </a:bodyPr>
          <a:lstStyle/>
          <a:p>
            <a:r>
              <a:rPr lang="id-ID" sz="2500" noProof="1" smtClean="0"/>
              <a:t>HTN tidak hanya merupakan hukum (</a:t>
            </a:r>
            <a:r>
              <a:rPr lang="id-ID" sz="2500" i="1" noProof="1" smtClean="0"/>
              <a:t>recht</a:t>
            </a:r>
            <a:r>
              <a:rPr lang="id-ID" sz="2500" noProof="1" smtClean="0"/>
              <a:t>)  atau hanya sebagai norma hukum tertulis (</a:t>
            </a:r>
            <a:r>
              <a:rPr lang="id-ID" sz="2500" i="1" noProof="1" smtClean="0"/>
              <a:t>wet</a:t>
            </a:r>
            <a:r>
              <a:rPr lang="id-ID" sz="2500" noProof="1" smtClean="0"/>
              <a:t>), tetapi juga adalah teori (</a:t>
            </a:r>
            <a:r>
              <a:rPr lang="id-ID" sz="2500" i="1" noProof="1" smtClean="0"/>
              <a:t>lehre</a:t>
            </a:r>
            <a:r>
              <a:rPr lang="id-ID" sz="2500" noProof="1" smtClean="0"/>
              <a:t>), sehingga arti HTN mencakup hukum konstitusi (</a:t>
            </a:r>
            <a:r>
              <a:rPr lang="id-ID" sz="2500" i="1" noProof="1" smtClean="0"/>
              <a:t>verfassungsrecht</a:t>
            </a:r>
            <a:r>
              <a:rPr lang="id-ID" sz="2500" noProof="1" smtClean="0"/>
              <a:t>) dan sekaligus teori konstitusi (</a:t>
            </a:r>
            <a:r>
              <a:rPr lang="id-ID" sz="2500" i="1" noProof="1" smtClean="0"/>
              <a:t>verfassungslehre</a:t>
            </a:r>
            <a:r>
              <a:rPr lang="id-ID" sz="2500" noProof="1" smtClean="0"/>
              <a:t>)</a:t>
            </a:r>
          </a:p>
          <a:p>
            <a:endParaRPr lang="id-ID" sz="2500" noProof="1" smtClean="0"/>
          </a:p>
          <a:p>
            <a:r>
              <a:rPr lang="id-ID" sz="2500" noProof="1" smtClean="0"/>
              <a:t>HTN dalam arti luas mencakup baik hukum yang mempelajari negara dalam keadaan daiam (</a:t>
            </a:r>
            <a:r>
              <a:rPr lang="id-ID" sz="2500" i="1" noProof="1" smtClean="0"/>
              <a:t>staat in rust</a:t>
            </a:r>
            <a:r>
              <a:rPr lang="id-ID" sz="2500" noProof="1" smtClean="0"/>
              <a:t>) maupun yang mempelajari negara dalam keadaan bergerak (</a:t>
            </a:r>
            <a:r>
              <a:rPr lang="id-ID" sz="2500" i="1" noProof="1" smtClean="0"/>
              <a:t>staat in beweging</a:t>
            </a:r>
            <a:r>
              <a:rPr lang="id-ID" sz="2500" noProof="1" smtClean="0"/>
              <a:t>)</a:t>
            </a:r>
          </a:p>
          <a:p>
            <a:pPr marL="0" indent="0">
              <a:buNone/>
            </a:pPr>
            <a:endParaRPr lang="en-US"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1491710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3500" b="1" noProof="1" smtClean="0"/>
              <a:t>Pokok Bahasan:</a:t>
            </a:r>
          </a:p>
          <a:p>
            <a:pPr marL="0" indent="0">
              <a:buNone/>
            </a:pPr>
            <a:endParaRPr lang="id-ID" noProof="1" smtClean="0"/>
          </a:p>
          <a:p>
            <a:pPr lvl="0"/>
            <a:r>
              <a:rPr lang="id-ID" noProof="1" smtClean="0"/>
              <a:t>Kedudukan HTN dalam </a:t>
            </a:r>
            <a:r>
              <a:rPr lang="en-US" noProof="1"/>
              <a:t>I</a:t>
            </a:r>
            <a:r>
              <a:rPr lang="id-ID" noProof="1" smtClean="0"/>
              <a:t>lmu </a:t>
            </a:r>
            <a:r>
              <a:rPr lang="en-US" noProof="1"/>
              <a:t>H</a:t>
            </a:r>
            <a:r>
              <a:rPr lang="id-ID" noProof="1" smtClean="0"/>
              <a:t>ukum</a:t>
            </a:r>
          </a:p>
          <a:p>
            <a:pPr lvl="0"/>
            <a:r>
              <a:rPr lang="id-ID" noProof="1" smtClean="0"/>
              <a:t>Peristilahan, </a:t>
            </a:r>
            <a:r>
              <a:rPr lang="en-US" noProof="1" smtClean="0"/>
              <a:t>D</a:t>
            </a:r>
            <a:r>
              <a:rPr lang="id-ID" noProof="1" smtClean="0"/>
              <a:t>efinisi, dan </a:t>
            </a:r>
            <a:r>
              <a:rPr lang="en-US" noProof="1" smtClean="0"/>
              <a:t>O</a:t>
            </a:r>
            <a:r>
              <a:rPr lang="id-ID" noProof="1" smtClean="0"/>
              <a:t>bjek HTN</a:t>
            </a:r>
          </a:p>
          <a:p>
            <a:pPr lvl="0"/>
            <a:r>
              <a:rPr lang="id-ID" noProof="1" smtClean="0"/>
              <a:t>Pembedaan </a:t>
            </a:r>
            <a:r>
              <a:rPr lang="en-US" noProof="1"/>
              <a:t>S</a:t>
            </a:r>
            <a:r>
              <a:rPr lang="id-ID" noProof="1" smtClean="0"/>
              <a:t>ifat </a:t>
            </a:r>
            <a:r>
              <a:rPr lang="en-US" noProof="1"/>
              <a:t>K</a:t>
            </a:r>
            <a:r>
              <a:rPr lang="id-ID" noProof="1" smtClean="0"/>
              <a:t>eilmuan HTN</a:t>
            </a:r>
          </a:p>
          <a:p>
            <a:r>
              <a:rPr lang="id-ID" noProof="1" smtClean="0"/>
              <a:t>Hubungan HTN dan </a:t>
            </a:r>
            <a:r>
              <a:rPr lang="en-US" noProof="1" smtClean="0"/>
              <a:t>I</a:t>
            </a:r>
            <a:r>
              <a:rPr lang="id-ID" noProof="1" smtClean="0"/>
              <a:t>lmu </a:t>
            </a:r>
            <a:r>
              <a:rPr lang="en-US" noProof="1" smtClean="0"/>
              <a:t>Lain</a:t>
            </a:r>
            <a:endParaRPr lang="id-ID" noProof="1"/>
          </a:p>
        </p:txBody>
      </p:sp>
      <p:sp>
        <p:nvSpPr>
          <p:cNvPr id="2" name="Title 1"/>
          <p:cNvSpPr>
            <a:spLocks noGrp="1"/>
          </p:cNvSpPr>
          <p:nvPr>
            <p:ph type="title"/>
          </p:nvPr>
        </p:nvSpPr>
        <p:spPr/>
        <p:txBody>
          <a:bodyPr>
            <a:normAutofit fontScale="90000"/>
          </a:bodyPr>
          <a:lstStyle/>
          <a:p>
            <a:r>
              <a:rPr lang="id-ID" b="1" noProof="1" smtClean="0"/>
              <a:t>Disiplin Ilmu </a:t>
            </a:r>
            <a:br>
              <a:rPr lang="id-ID" b="1" noProof="1" smtClean="0"/>
            </a:br>
            <a:r>
              <a:rPr lang="id-ID" b="1" noProof="1" smtClean="0"/>
              <a:t>Hukum Tata Negara</a:t>
            </a:r>
            <a:endParaRPr lang="id-ID" b="1" noProof="1"/>
          </a:p>
        </p:txBody>
      </p:sp>
    </p:spTree>
    <p:extLst>
      <p:ext uri="{BB962C8B-B14F-4D97-AF65-F5344CB8AC3E}">
        <p14:creationId xmlns:p14="http://schemas.microsoft.com/office/powerpoint/2010/main" val="1459690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675467"/>
            <a:ext cx="8001000" cy="3496734"/>
          </a:xfrm>
        </p:spPr>
        <p:txBody>
          <a:bodyPr>
            <a:normAutofit/>
          </a:bodyPr>
          <a:lstStyle/>
          <a:p>
            <a:r>
              <a:rPr lang="id-ID" sz="2600" noProof="1" smtClean="0"/>
              <a:t>Menurut Prof. Dr. Jimly Asshiddiqie, dalam pengertian HTN harus pula dimasukkan aspek konstitusi sebagai objek kajian pokok dalam HTN</a:t>
            </a:r>
          </a:p>
          <a:p>
            <a:endParaRPr lang="id-ID" sz="2600" noProof="1" smtClean="0"/>
          </a:p>
          <a:p>
            <a:r>
              <a:rPr lang="id-ID" sz="2600" noProof="1" smtClean="0">
                <a:sym typeface="Wingdings" pitchFamily="2" charset="2"/>
              </a:rPr>
              <a:t>Konstitusi adalah pusat perhatian yang sangat penting dari ilmu HTN atau hukum konstitusi</a:t>
            </a:r>
            <a:endParaRPr lang="id-ID" sz="2600" noProof="1"/>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405464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362200"/>
            <a:ext cx="8686799" cy="4419600"/>
          </a:xfrm>
        </p:spPr>
        <p:txBody>
          <a:bodyPr>
            <a:normAutofit lnSpcReduction="10000"/>
          </a:bodyPr>
          <a:lstStyle/>
          <a:p>
            <a:r>
              <a:rPr lang="id-ID" noProof="1" smtClean="0"/>
              <a:t>Prof. Dr. Jimly Asshiddiqie mengajukan definisi HTN berikut:</a:t>
            </a:r>
          </a:p>
          <a:p>
            <a:pPr marL="0" indent="0">
              <a:buNone/>
            </a:pPr>
            <a:r>
              <a:rPr lang="id-ID" noProof="1" smtClean="0"/>
              <a:t>“ Ilmu HTN dapat dirumuskan sebagai cabang ilmu hukum yang mempelajari prinsip-prinsip dan norma-norma hukum yang tertuang secara tertulis ataupun yang hidup dalam kenyataan praktik kenegaraan berkenaan dengan </a:t>
            </a:r>
          </a:p>
          <a:p>
            <a:pPr marL="514350" indent="-514350">
              <a:buAutoNum type="romanLcParenBoth"/>
            </a:pPr>
            <a:r>
              <a:rPr lang="id-ID" noProof="1" smtClean="0"/>
              <a:t>konstitusi yang berisi kesepakatan kolektif suatu komunitas rakyat mengenai cita-cita untuk hidup bersama dalam suatu negara, </a:t>
            </a:r>
          </a:p>
          <a:p>
            <a:pPr marL="514350" indent="-514350">
              <a:buAutoNum type="romanLcParenBoth"/>
            </a:pPr>
            <a:r>
              <a:rPr lang="id-ID" noProof="1" smtClean="0"/>
              <a:t>institusi-institusi kekuasaan negara beserta fungsi-fungsinya, </a:t>
            </a:r>
          </a:p>
          <a:p>
            <a:pPr marL="514350" indent="-514350">
              <a:buAutoNum type="romanLcParenBoth"/>
            </a:pPr>
            <a:r>
              <a:rPr lang="id-ID" noProof="1" smtClean="0"/>
              <a:t>mekanisme hubungan antar institusi itu, serta </a:t>
            </a:r>
          </a:p>
          <a:p>
            <a:pPr marL="514350" indent="-514350">
              <a:buAutoNum type="romanLcParenBoth"/>
            </a:pPr>
            <a:r>
              <a:rPr lang="id-ID" noProof="1" smtClean="0"/>
              <a:t>prinsip-prinsip hubungan antara institusi kekuasaan negara dengan warga negara”.</a:t>
            </a:r>
            <a:endParaRPr lang="id-ID" noProof="1"/>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Definisi</a:t>
            </a:r>
            <a:r>
              <a:rPr lang="en-US" sz="4000" b="1" dirty="0"/>
              <a:t> HTN</a:t>
            </a:r>
            <a:endParaRPr lang="en-US" sz="4000" dirty="0"/>
          </a:p>
        </p:txBody>
      </p:sp>
    </p:spTree>
    <p:extLst>
      <p:ext uri="{BB962C8B-B14F-4D97-AF65-F5344CB8AC3E}">
        <p14:creationId xmlns:p14="http://schemas.microsoft.com/office/powerpoint/2010/main" val="461110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6"/>
            <a:ext cx="8458199" cy="3877733"/>
          </a:xfrm>
        </p:spPr>
        <p:txBody>
          <a:bodyPr/>
          <a:lstStyle/>
          <a:p>
            <a:pPr marL="0" indent="0">
              <a:buNone/>
            </a:pPr>
            <a:r>
              <a:rPr lang="id-ID" sz="2800" b="1" noProof="1" smtClean="0"/>
              <a:t>Objek HTN</a:t>
            </a:r>
          </a:p>
          <a:p>
            <a:endParaRPr lang="id-ID" noProof="1" smtClean="0"/>
          </a:p>
          <a:p>
            <a:r>
              <a:rPr lang="id-ID" noProof="1" smtClean="0"/>
              <a:t>Objek HTN yaitu negara, khusunya mengkaji aspek hukum yang membentuk dan dibentuk oleh organisasi negara</a:t>
            </a:r>
          </a:p>
          <a:p>
            <a:endParaRPr lang="id-ID" noProof="1" smtClean="0"/>
          </a:p>
          <a:p>
            <a:r>
              <a:rPr lang="id-ID" noProof="1" smtClean="0"/>
              <a:t>HTN lebih mengutamakan norma hukum konstitusi yang umumnya terdapat dalam naskah undang-undang dasar, sehingga konstitusi merupakan objek HTN</a:t>
            </a:r>
            <a:endParaRPr lang="id-ID" noProof="1"/>
          </a:p>
        </p:txBody>
      </p:sp>
      <p:sp>
        <p:nvSpPr>
          <p:cNvPr id="2" name="Title 1"/>
          <p:cNvSpPr>
            <a:spLocks noGrp="1"/>
          </p:cNvSpPr>
          <p:nvPr>
            <p:ph type="title"/>
          </p:nvPr>
        </p:nvSpPr>
        <p:spPr/>
        <p:txBody>
          <a:bodyPr>
            <a:normAutofit/>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698701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75466"/>
            <a:ext cx="7924799" cy="3953933"/>
          </a:xfrm>
        </p:spPr>
        <p:txBody>
          <a:bodyPr>
            <a:normAutofit/>
          </a:bodyPr>
          <a:lstStyle/>
          <a:p>
            <a:pPr marL="0" indent="0">
              <a:buNone/>
            </a:pPr>
            <a:r>
              <a:rPr lang="id-ID" sz="2600" b="1" noProof="1" smtClean="0"/>
              <a:t>1. HTN Formil dan HTN Materiel</a:t>
            </a:r>
          </a:p>
          <a:p>
            <a:endParaRPr lang="id-ID" noProof="1" smtClean="0"/>
          </a:p>
          <a:p>
            <a:r>
              <a:rPr lang="id-ID" noProof="1" smtClean="0"/>
              <a:t>Pembedaan ini bertolak dari pendapat J.H.A. Logemann yang membedakan istilah </a:t>
            </a:r>
            <a:r>
              <a:rPr lang="id-ID" i="1" noProof="1" smtClean="0"/>
              <a:t>formeel stelselmatigheid</a:t>
            </a:r>
            <a:r>
              <a:rPr lang="id-ID" noProof="1" smtClean="0"/>
              <a:t> (HTN) dan </a:t>
            </a:r>
            <a:r>
              <a:rPr lang="id-ID" i="1" noProof="1" smtClean="0"/>
              <a:t>materieele stelselmatigheid</a:t>
            </a:r>
            <a:r>
              <a:rPr lang="id-ID" noProof="1" smtClean="0"/>
              <a:t> (asas-asas HTN)</a:t>
            </a:r>
          </a:p>
          <a:p>
            <a:r>
              <a:rPr lang="id-ID" noProof="1" smtClean="0"/>
              <a:t>HTN formil yaitu berhubungan dengan bentuk atau pelembagaan dari HTN </a:t>
            </a:r>
            <a:r>
              <a:rPr lang="id-ID" noProof="1" smtClean="0">
                <a:sym typeface="Wingdings" pitchFamily="2" charset="2"/>
              </a:rPr>
              <a:t> lembaga-lembaga negara</a:t>
            </a:r>
            <a:endParaRPr lang="id-ID" noProof="1" smtClean="0"/>
          </a:p>
          <a:p>
            <a:r>
              <a:rPr lang="id-ID" noProof="1" smtClean="0"/>
              <a:t>HTN materiel yaitu berkaitan dengan isi atau asas dari HTN </a:t>
            </a:r>
            <a:r>
              <a:rPr lang="id-ID" noProof="1" smtClean="0">
                <a:sym typeface="Wingdings" pitchFamily="2" charset="2"/>
              </a:rPr>
              <a:t> isi konstitusi</a:t>
            </a:r>
            <a:endParaRPr lang="id-ID" noProof="1"/>
          </a:p>
        </p:txBody>
      </p:sp>
      <p:sp>
        <p:nvSpPr>
          <p:cNvPr id="2" name="Title 1"/>
          <p:cNvSpPr>
            <a:spLocks noGrp="1"/>
          </p:cNvSpPr>
          <p:nvPr>
            <p:ph type="title"/>
          </p:nvPr>
        </p:nvSpPr>
        <p:spPr/>
        <p:txBody>
          <a:bodyPr>
            <a:normAutofit fontScale="90000"/>
          </a:bodyPr>
          <a:lstStyle/>
          <a:p>
            <a:pPr lvl="0"/>
            <a:r>
              <a:rPr lang="id-ID" b="1" noProof="1"/>
              <a:t>Pembedaan </a:t>
            </a:r>
            <a:r>
              <a:rPr lang="en-US" b="1" noProof="1"/>
              <a:t>S</a:t>
            </a:r>
            <a:r>
              <a:rPr lang="id-ID" b="1" noProof="1" smtClean="0"/>
              <a:t>ifat </a:t>
            </a:r>
            <a:r>
              <a:rPr lang="en-US" b="1" noProof="1"/>
              <a:t>K</a:t>
            </a:r>
            <a:r>
              <a:rPr lang="id-ID" b="1" noProof="1" smtClean="0"/>
              <a:t>eilmuan </a:t>
            </a:r>
            <a:r>
              <a:rPr lang="id-ID" b="1" noProof="1"/>
              <a:t>HTN</a:t>
            </a:r>
            <a:r>
              <a:rPr lang="id-ID" noProof="1"/>
              <a:t/>
            </a:r>
            <a:br>
              <a:rPr lang="id-ID" noProof="1"/>
            </a:br>
            <a:endParaRPr lang="en-US" dirty="0"/>
          </a:p>
        </p:txBody>
      </p:sp>
    </p:spTree>
    <p:extLst>
      <p:ext uri="{BB962C8B-B14F-4D97-AF65-F5344CB8AC3E}">
        <p14:creationId xmlns:p14="http://schemas.microsoft.com/office/powerpoint/2010/main" val="2706519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2600" b="1" noProof="1" smtClean="0"/>
              <a:t>2. HTN Umum dan HTN Positif </a:t>
            </a:r>
          </a:p>
          <a:p>
            <a:endParaRPr lang="id-ID" noProof="1" smtClean="0"/>
          </a:p>
          <a:p>
            <a:r>
              <a:rPr lang="id-ID" noProof="1" smtClean="0"/>
              <a:t>HTN Umum membahas asas-asas dan prinsip-prinsip HTN yang berlaku umum</a:t>
            </a:r>
          </a:p>
          <a:p>
            <a:r>
              <a:rPr lang="id-ID" noProof="1" smtClean="0"/>
              <a:t>HTN Positif hanya membahas HTN yang berlaku pada suatu tempat dan waktu tertentu yang masih berlaku pada saat sekarang </a:t>
            </a:r>
            <a:r>
              <a:rPr lang="id-ID" noProof="1" smtClean="0">
                <a:sym typeface="Wingdings" pitchFamily="2" charset="2"/>
              </a:rPr>
              <a:t> misal : HTN Indonesia</a:t>
            </a:r>
            <a:endParaRPr lang="id-ID" noProof="1"/>
          </a:p>
        </p:txBody>
      </p:sp>
      <p:sp>
        <p:nvSpPr>
          <p:cNvPr id="2" name="Title 1"/>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a:t>P</a:t>
            </a:r>
            <a:r>
              <a:rPr lang="en-US" sz="4000" b="1" dirty="0" err="1" smtClean="0"/>
              <a:t>embedaan</a:t>
            </a:r>
            <a:r>
              <a:rPr lang="en-US" sz="4000" b="1" dirty="0" smtClean="0"/>
              <a:t>…</a:t>
            </a:r>
            <a:endParaRPr lang="en-US" sz="4000" b="1" dirty="0"/>
          </a:p>
        </p:txBody>
      </p:sp>
    </p:spTree>
    <p:extLst>
      <p:ext uri="{BB962C8B-B14F-4D97-AF65-F5344CB8AC3E}">
        <p14:creationId xmlns:p14="http://schemas.microsoft.com/office/powerpoint/2010/main" val="637614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2600" b="1" noProof="1" smtClean="0"/>
              <a:t>3. HTN Statis dan HTN Dinamis</a:t>
            </a:r>
          </a:p>
          <a:p>
            <a:pPr marL="0" indent="0">
              <a:buNone/>
            </a:pPr>
            <a:endParaRPr lang="id-ID" noProof="1" smtClean="0"/>
          </a:p>
          <a:p>
            <a:r>
              <a:rPr lang="id-ID" noProof="1" smtClean="0"/>
              <a:t>HTN Statis yaitu mempelajari perihal negara yang berada dalam keadaan diam/statis </a:t>
            </a:r>
            <a:r>
              <a:rPr lang="id-ID" noProof="1" smtClean="0">
                <a:sym typeface="Wingdings" pitchFamily="2" charset="2"/>
              </a:rPr>
              <a:t> biasa disebut sebagai HTN dalam arti sempit</a:t>
            </a:r>
          </a:p>
          <a:p>
            <a:r>
              <a:rPr lang="id-ID" noProof="1" smtClean="0">
                <a:sym typeface="Wingdings" pitchFamily="2" charset="2"/>
              </a:rPr>
              <a:t>HTN Dinamis mempelajari perihal negara dalam keadaan bergerak  biasa disebut sebagai HTN dalam arti luas  biasa disebut juga sebagai HAN</a:t>
            </a:r>
            <a:endParaRPr lang="id-ID" noProof="1"/>
          </a:p>
        </p:txBody>
      </p:sp>
      <p:sp>
        <p:nvSpPr>
          <p:cNvPr id="2" name="Title 1"/>
          <p:cNvSpPr>
            <a:spLocks noGrp="1"/>
          </p:cNvSpPr>
          <p:nvPr>
            <p:ph type="title"/>
          </p:nvPr>
        </p:nvSpPr>
        <p:spPr/>
        <p:txBody>
          <a:bodyPr>
            <a:normAutofit/>
          </a:bodyPr>
          <a:lstStyle/>
          <a:p>
            <a:r>
              <a:rPr lang="en-US" sz="4000" b="1" dirty="0" err="1"/>
              <a:t>Lanjutan</a:t>
            </a:r>
            <a:r>
              <a:rPr lang="en-US" sz="4000" b="1" dirty="0"/>
              <a:t>… </a:t>
            </a:r>
            <a:r>
              <a:rPr lang="en-US" sz="4000" b="1" dirty="0" err="1"/>
              <a:t>Pembedaan</a:t>
            </a:r>
            <a:r>
              <a:rPr lang="en-US" sz="4000" b="1" dirty="0"/>
              <a:t>…</a:t>
            </a:r>
            <a:endParaRPr lang="en-US" sz="4000" dirty="0"/>
          </a:p>
        </p:txBody>
      </p:sp>
    </p:spTree>
    <p:extLst>
      <p:ext uri="{BB962C8B-B14F-4D97-AF65-F5344CB8AC3E}">
        <p14:creationId xmlns:p14="http://schemas.microsoft.com/office/powerpoint/2010/main" val="4197867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600" noProof="1" smtClean="0"/>
              <a:t>Dilihat dari ruang lingkup studi dan objek studi HTN, hubungan terdekat HTN yaitu terutama dengan Hukum Administrasi Negara, Ilmu Negara, dan Ilmu Politik.</a:t>
            </a:r>
          </a:p>
          <a:p>
            <a:pPr marL="0" indent="0">
              <a:buNone/>
            </a:pPr>
            <a:endParaRPr lang="id-ID" sz="2600" noProof="1" smtClean="0"/>
          </a:p>
          <a:p>
            <a:r>
              <a:rPr lang="id-ID" sz="2600" noProof="1" smtClean="0"/>
              <a:t>Namun tidak tertutup kemungkinan HTN terbangun hubungan dengan ilmu-ilmu lain.</a:t>
            </a:r>
            <a:endParaRPr lang="id-ID" sz="2600" noProof="1"/>
          </a:p>
        </p:txBody>
      </p:sp>
      <p:sp>
        <p:nvSpPr>
          <p:cNvPr id="2" name="Title 1"/>
          <p:cNvSpPr>
            <a:spLocks noGrp="1"/>
          </p:cNvSpPr>
          <p:nvPr>
            <p:ph type="title"/>
          </p:nvPr>
        </p:nvSpPr>
        <p:spPr/>
        <p:txBody>
          <a:bodyPr>
            <a:normAutofit fontScale="90000"/>
          </a:bodyPr>
          <a:lstStyle/>
          <a:p>
            <a:r>
              <a:rPr lang="id-ID" b="1" noProof="1"/>
              <a:t>Hubungan HTN dan </a:t>
            </a:r>
            <a:r>
              <a:rPr lang="en-US" b="1" noProof="1" smtClean="0"/>
              <a:t>I</a:t>
            </a:r>
            <a:r>
              <a:rPr lang="id-ID" b="1" noProof="1" smtClean="0"/>
              <a:t>lmu </a:t>
            </a:r>
            <a:r>
              <a:rPr lang="en-US" b="1" noProof="1" smtClean="0"/>
              <a:t>Lain</a:t>
            </a:r>
            <a:r>
              <a:rPr lang="id-ID" b="1" noProof="1"/>
              <a:t/>
            </a:r>
            <a:br>
              <a:rPr lang="id-ID" b="1" noProof="1"/>
            </a:br>
            <a:endParaRPr lang="en-US" b="1" dirty="0"/>
          </a:p>
        </p:txBody>
      </p:sp>
    </p:spTree>
    <p:extLst>
      <p:ext uri="{BB962C8B-B14F-4D97-AF65-F5344CB8AC3E}">
        <p14:creationId xmlns:p14="http://schemas.microsoft.com/office/powerpoint/2010/main" val="22642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077200" cy="4191000"/>
          </a:xfrm>
        </p:spPr>
        <p:txBody>
          <a:bodyPr>
            <a:normAutofit lnSpcReduction="10000"/>
          </a:bodyPr>
          <a:lstStyle/>
          <a:p>
            <a:pPr marL="0" indent="0">
              <a:buNone/>
            </a:pPr>
            <a:r>
              <a:rPr lang="id-ID" sz="2800" b="1" noProof="1" smtClean="0"/>
              <a:t>1. Hubungan HTN dan Ilmu Negara</a:t>
            </a:r>
          </a:p>
          <a:p>
            <a:pPr marL="0" indent="0">
              <a:buNone/>
            </a:pPr>
            <a:endParaRPr lang="id-ID" noProof="1" smtClean="0"/>
          </a:p>
          <a:p>
            <a:r>
              <a:rPr lang="id-ID" noProof="1" smtClean="0"/>
              <a:t>Ilmu negara menyelidik asas-asas pokok dan pengertian-pengertian pokok tentang negara</a:t>
            </a:r>
          </a:p>
          <a:p>
            <a:r>
              <a:rPr lang="id-ID" noProof="1" smtClean="0"/>
              <a:t>Ilmu negara tidak memiliki nilai praktis, tetapi bernilai teoretis-ilmiah yang bermanfaat bagi HTN</a:t>
            </a:r>
          </a:p>
          <a:p>
            <a:r>
              <a:rPr lang="id-ID" noProof="1" smtClean="0"/>
              <a:t>Ilmu negara merupakan ilmu pengetahuan pengantar untuk mempelajari HTN </a:t>
            </a:r>
          </a:p>
          <a:p>
            <a:r>
              <a:rPr lang="id-ID" noProof="1" smtClean="0"/>
              <a:t>Saat mempelajari HTN, tidak perlu lagi mempelajari pengetahuan dasar tentang negara yang telah dibahas oleh </a:t>
            </a:r>
            <a:r>
              <a:rPr lang="en-US" noProof="1" smtClean="0"/>
              <a:t>i</a:t>
            </a:r>
            <a:r>
              <a:rPr lang="id-ID" noProof="1" smtClean="0"/>
              <a:t>lmu negara.</a:t>
            </a:r>
            <a:endParaRPr lang="id-ID" noProof="1"/>
          </a:p>
        </p:txBody>
      </p:sp>
      <p:sp>
        <p:nvSpPr>
          <p:cNvPr id="2" name="Title 1"/>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smtClean="0"/>
              <a:t>Hubungan</a:t>
            </a:r>
            <a:r>
              <a:rPr lang="en-US" sz="4000" b="1" dirty="0" smtClean="0"/>
              <a:t>…</a:t>
            </a:r>
            <a:endParaRPr lang="en-US" sz="4000" b="1" dirty="0"/>
          </a:p>
        </p:txBody>
      </p:sp>
    </p:spTree>
    <p:extLst>
      <p:ext uri="{BB962C8B-B14F-4D97-AF65-F5344CB8AC3E}">
        <p14:creationId xmlns:p14="http://schemas.microsoft.com/office/powerpoint/2010/main" val="26056327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763000" cy="4572000"/>
          </a:xfrm>
        </p:spPr>
        <p:txBody>
          <a:bodyPr>
            <a:normAutofit fontScale="92500"/>
          </a:bodyPr>
          <a:lstStyle/>
          <a:p>
            <a:pPr marL="0" indent="0">
              <a:buNone/>
            </a:pPr>
            <a:r>
              <a:rPr lang="id-ID" sz="3000" b="1" noProof="1" smtClean="0"/>
              <a:t>2. Hubungan HTN dan Ilmu Politik</a:t>
            </a:r>
          </a:p>
          <a:p>
            <a:pPr marL="0" indent="0">
              <a:buNone/>
            </a:pPr>
            <a:endParaRPr lang="id-ID" noProof="1" smtClean="0"/>
          </a:p>
          <a:p>
            <a:r>
              <a:rPr lang="id-ID" sz="2500" noProof="1" smtClean="0"/>
              <a:t>Menurut Prof. Barents, HTN diumpamakan sebagai kerangka tubuh dan Ilmu Politik diumpamakan sebagai daging yang membalutnya</a:t>
            </a:r>
          </a:p>
          <a:p>
            <a:r>
              <a:rPr lang="id-ID" sz="2500" noProof="1" smtClean="0"/>
              <a:t>HTN memerlukan Ilmu Politik untuk memahami apa yang ada dibalik daging yang membalut kerangka tulang belulang</a:t>
            </a:r>
          </a:p>
          <a:p>
            <a:r>
              <a:rPr lang="id-ID" sz="2500" noProof="1" smtClean="0"/>
              <a:t>Ilmu Politik mempelajari gejala kekuasaan yang berlangsung dalam kehidupan masyarakat</a:t>
            </a:r>
          </a:p>
          <a:p>
            <a:r>
              <a:rPr lang="id-ID" sz="2500" noProof="1" smtClean="0"/>
              <a:t>Hukum adalah produk keputusan politik, begitu pula aspek normatif-regulatif dari HTN adalah produk keputusan politik</a:t>
            </a:r>
          </a:p>
          <a:p>
            <a:r>
              <a:rPr lang="id-ID" sz="2500" noProof="1" smtClean="0"/>
              <a:t>Keputusan politik banyak mempengaruhi HTN</a:t>
            </a:r>
          </a:p>
          <a:p>
            <a:pPr marL="0" indent="0">
              <a:buNone/>
            </a:pPr>
            <a:endParaRPr lang="en-US" dirty="0"/>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Hubungan</a:t>
            </a:r>
            <a:r>
              <a:rPr lang="en-US" sz="4000" b="1" dirty="0"/>
              <a:t>…</a:t>
            </a:r>
            <a:endParaRPr lang="en-US" sz="4000" dirty="0"/>
          </a:p>
        </p:txBody>
      </p:sp>
    </p:spTree>
    <p:extLst>
      <p:ext uri="{BB962C8B-B14F-4D97-AF65-F5344CB8AC3E}">
        <p14:creationId xmlns:p14="http://schemas.microsoft.com/office/powerpoint/2010/main" val="3670632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09800"/>
            <a:ext cx="8839200" cy="4419599"/>
          </a:xfrm>
        </p:spPr>
        <p:txBody>
          <a:bodyPr>
            <a:normAutofit lnSpcReduction="10000"/>
          </a:bodyPr>
          <a:lstStyle/>
          <a:p>
            <a:pPr marL="0" indent="0">
              <a:buNone/>
            </a:pPr>
            <a:r>
              <a:rPr lang="id-ID" sz="2800" b="1" noProof="1" smtClean="0"/>
              <a:t>3. Hubungan HTN dan HAN</a:t>
            </a:r>
          </a:p>
          <a:p>
            <a:endParaRPr lang="id-ID" noProof="1" smtClean="0"/>
          </a:p>
          <a:p>
            <a:r>
              <a:rPr lang="id-ID" noProof="1" smtClean="0"/>
              <a:t>Ada yang berpendapat antara HTN dan HAN terdapat perbedaan prinsipil keilmuan baik mengenai sistematika maupun isinya.</a:t>
            </a:r>
          </a:p>
          <a:p>
            <a:r>
              <a:rPr lang="id-ID" noProof="1" smtClean="0"/>
              <a:t>Ada juga yang berpendapat antara HTN dan HAN tidak terdapat perbedaan prinsipil, melainkan hanya perbedaan pembagian kerja untuk manfaat praktisnya saja </a:t>
            </a:r>
            <a:r>
              <a:rPr lang="id-ID" noProof="1" smtClean="0">
                <a:sym typeface="Wingdings" pitchFamily="2" charset="2"/>
              </a:rPr>
              <a:t> HAN adalah HTN dalam arti luas</a:t>
            </a:r>
          </a:p>
          <a:p>
            <a:r>
              <a:rPr lang="id-ID" noProof="1" smtClean="0">
                <a:sym typeface="Wingdings" pitchFamily="2" charset="2"/>
              </a:rPr>
              <a:t>HTN membutuhkan HAN untuk memahami aspek teknis dari penerapan HTN  pelaksanaan tugas dan fungsi organ-organ negara oleh para pejabat negara.</a:t>
            </a:r>
            <a:endParaRPr lang="id-ID" noProof="1"/>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Hubungan</a:t>
            </a:r>
            <a:r>
              <a:rPr lang="en-US" sz="4000" b="1" dirty="0"/>
              <a:t>…</a:t>
            </a:r>
            <a:endParaRPr lang="en-US" sz="4000" dirty="0"/>
          </a:p>
        </p:txBody>
      </p:sp>
    </p:spTree>
    <p:extLst>
      <p:ext uri="{BB962C8B-B14F-4D97-AF65-F5344CB8AC3E}">
        <p14:creationId xmlns:p14="http://schemas.microsoft.com/office/powerpoint/2010/main" val="1605195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2675467"/>
            <a:ext cx="7772400" cy="3344334"/>
          </a:xfrm>
        </p:spPr>
        <p:txBody>
          <a:bodyPr>
            <a:normAutofit/>
          </a:bodyPr>
          <a:lstStyle/>
          <a:p>
            <a:r>
              <a:rPr lang="id-ID" sz="2600" noProof="1" smtClean="0"/>
              <a:t>HTN adalah salah satu cabang ilmu hukum yang secara khusus mengkaji persoalan kenegaraan dalam pengertian luas melalui perspektif hukum</a:t>
            </a:r>
            <a:endParaRPr lang="en-US" sz="2600" noProof="1" smtClean="0"/>
          </a:p>
          <a:p>
            <a:r>
              <a:rPr lang="en-US" sz="2600" noProof="1" smtClean="0"/>
              <a:t>HTN termasuk dalam keluarga ilmu hukum kenegaraan (</a:t>
            </a:r>
            <a:r>
              <a:rPr lang="en-US" sz="2600" i="1" noProof="1" smtClean="0"/>
              <a:t>staatslehre</a:t>
            </a:r>
            <a:r>
              <a:rPr lang="en-US" sz="2600" noProof="1" smtClean="0"/>
              <a:t>)</a:t>
            </a:r>
          </a:p>
          <a:p>
            <a:r>
              <a:rPr lang="id-ID" sz="2600" noProof="1" smtClean="0"/>
              <a:t>HTN masuk dalam ranah hukum publik</a:t>
            </a:r>
          </a:p>
        </p:txBody>
      </p:sp>
      <p:sp>
        <p:nvSpPr>
          <p:cNvPr id="2" name="Title 1"/>
          <p:cNvSpPr>
            <a:spLocks noGrp="1"/>
          </p:cNvSpPr>
          <p:nvPr>
            <p:ph type="title"/>
          </p:nvPr>
        </p:nvSpPr>
        <p:spPr/>
        <p:txBody>
          <a:bodyPr>
            <a:normAutofit fontScale="90000"/>
          </a:bodyPr>
          <a:lstStyle/>
          <a:p>
            <a:pPr lvl="0"/>
            <a:r>
              <a:rPr lang="id-ID" b="1" noProof="1"/>
              <a:t>Kedudukan HTN dalam </a:t>
            </a:r>
            <a:r>
              <a:rPr lang="en-US" b="1" noProof="1"/>
              <a:t>I</a:t>
            </a:r>
            <a:r>
              <a:rPr lang="id-ID" b="1" noProof="1" smtClean="0"/>
              <a:t>lmu </a:t>
            </a:r>
            <a:r>
              <a:rPr lang="en-US" b="1" noProof="1"/>
              <a:t>H</a:t>
            </a:r>
            <a:r>
              <a:rPr lang="id-ID" b="1" noProof="1" smtClean="0"/>
              <a:t>ukum</a:t>
            </a:r>
            <a:r>
              <a:rPr lang="id-ID" noProof="1"/>
              <a:t/>
            </a:r>
            <a:br>
              <a:rPr lang="id-ID" noProof="1"/>
            </a:br>
            <a:endParaRPr lang="en-US" dirty="0"/>
          </a:p>
        </p:txBody>
      </p:sp>
    </p:spTree>
    <p:extLst>
      <p:ext uri="{BB962C8B-B14F-4D97-AF65-F5344CB8AC3E}">
        <p14:creationId xmlns:p14="http://schemas.microsoft.com/office/powerpoint/2010/main" val="3906416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362200"/>
            <a:ext cx="8381999" cy="4267199"/>
          </a:xfrm>
        </p:spPr>
        <p:txBody>
          <a:bodyPr>
            <a:normAutofit/>
          </a:bodyPr>
          <a:lstStyle/>
          <a:p>
            <a:pPr marL="0" indent="0">
              <a:buNone/>
            </a:pPr>
            <a:r>
              <a:rPr lang="id-ID" sz="2800" b="1" noProof="1" smtClean="0"/>
              <a:t>4. HTN dan Hukum Internasional Publik</a:t>
            </a:r>
          </a:p>
          <a:p>
            <a:pPr marL="0" indent="0">
              <a:buNone/>
            </a:pPr>
            <a:endParaRPr lang="id-ID" noProof="1" smtClean="0"/>
          </a:p>
          <a:p>
            <a:r>
              <a:rPr lang="id-ID" noProof="1" smtClean="0"/>
              <a:t>HTN dan Hukum Internasional Publik sama-sama membahas tentang organisasi negara</a:t>
            </a:r>
          </a:p>
          <a:p>
            <a:r>
              <a:rPr lang="id-ID" noProof="1" smtClean="0"/>
              <a:t>HTN hanya mempelajari negara dari struktur internalnya, seda</a:t>
            </a:r>
            <a:r>
              <a:rPr lang="en-US" noProof="1" smtClean="0"/>
              <a:t>n</a:t>
            </a:r>
            <a:r>
              <a:rPr lang="id-ID" noProof="1" smtClean="0"/>
              <a:t>gkan Hukum Internasioanal Publik mempelajari hubungan-hubungan hukum antarnegara  secara ekst</a:t>
            </a:r>
            <a:r>
              <a:rPr lang="en-US" noProof="1" smtClean="0"/>
              <a:t>e</a:t>
            </a:r>
            <a:r>
              <a:rPr lang="id-ID" noProof="1" smtClean="0"/>
              <a:t>rnal</a:t>
            </a:r>
          </a:p>
          <a:p>
            <a:r>
              <a:rPr lang="id-ID" noProof="1" smtClean="0"/>
              <a:t>Hukum Internasional Publik berguna bagi HTN untuk memahami aspek eksternal dari negara.</a:t>
            </a:r>
            <a:endParaRPr lang="id-ID" noProof="1"/>
          </a:p>
        </p:txBody>
      </p:sp>
      <p:sp>
        <p:nvSpPr>
          <p:cNvPr id="3" name="Title 2"/>
          <p:cNvSpPr>
            <a:spLocks noGrp="1"/>
          </p:cNvSpPr>
          <p:nvPr>
            <p:ph type="title"/>
          </p:nvPr>
        </p:nvSpPr>
        <p:spPr/>
        <p:txBody>
          <a:bodyPr>
            <a:normAutofit/>
          </a:bodyPr>
          <a:lstStyle/>
          <a:p>
            <a:r>
              <a:rPr lang="en-US" sz="4000" b="1" dirty="0" err="1"/>
              <a:t>Lanjutan</a:t>
            </a:r>
            <a:r>
              <a:rPr lang="en-US" sz="4000" b="1" dirty="0"/>
              <a:t>… </a:t>
            </a:r>
            <a:r>
              <a:rPr lang="en-US" sz="4000" b="1" dirty="0" err="1"/>
              <a:t>Hubungan</a:t>
            </a:r>
            <a:r>
              <a:rPr lang="en-US" sz="4000" b="1" dirty="0"/>
              <a:t>…</a:t>
            </a:r>
            <a:endParaRPr lang="en-US" sz="4000" dirty="0"/>
          </a:p>
        </p:txBody>
      </p:sp>
    </p:spTree>
    <p:extLst>
      <p:ext uri="{BB962C8B-B14F-4D97-AF65-F5344CB8AC3E}">
        <p14:creationId xmlns:p14="http://schemas.microsoft.com/office/powerpoint/2010/main" val="47721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6"/>
            <a:ext cx="8458199" cy="4030133"/>
          </a:xfrm>
        </p:spPr>
        <p:txBody>
          <a:bodyPr>
            <a:normAutofit lnSpcReduction="10000"/>
          </a:bodyPr>
          <a:lstStyle/>
          <a:p>
            <a:r>
              <a:rPr lang="id-ID" noProof="1" smtClean="0"/>
              <a:t>Jimly Asshiddiqie, </a:t>
            </a:r>
            <a:r>
              <a:rPr lang="id-ID" i="1" noProof="1" smtClean="0"/>
              <a:t>Pengantar Ilmu Hukum Tata Negara</a:t>
            </a:r>
            <a:r>
              <a:rPr lang="id-ID" noProof="1" smtClean="0"/>
              <a:t>, Jilid I (Sekretariat Jenderal dan Kepaniteraan MKRI: Jakarta, 2006).</a:t>
            </a:r>
          </a:p>
          <a:p>
            <a:pPr marL="0" indent="0">
              <a:buNone/>
            </a:pPr>
            <a:endParaRPr lang="id-ID" noProof="1" smtClean="0"/>
          </a:p>
          <a:p>
            <a:r>
              <a:rPr lang="id-ID" noProof="1" smtClean="0"/>
              <a:t>Moh. Kusnardi dan Harmaily Ibrahim, </a:t>
            </a:r>
            <a:r>
              <a:rPr lang="id-ID" i="1" noProof="1" smtClean="0"/>
              <a:t>Pengantar Hukum Tata Negara Indonesia</a:t>
            </a:r>
            <a:r>
              <a:rPr lang="id-ID" noProof="1" smtClean="0"/>
              <a:t> (PSHTN FH UI: Jakarta, Cetakan Kelima, 1983).</a:t>
            </a:r>
            <a:endParaRPr lang="en-US" noProof="1" smtClean="0"/>
          </a:p>
          <a:p>
            <a:endParaRPr lang="en-US" noProof="1"/>
          </a:p>
          <a:p>
            <a:r>
              <a:rPr lang="en-US" noProof="1" smtClean="0"/>
              <a:t>Sri Soemantri M, </a:t>
            </a:r>
            <a:r>
              <a:rPr lang="en-US" i="1" noProof="1" smtClean="0"/>
              <a:t>Prosedur dan Sistem Perubahan Konstitusi Sebelum dan Sesudah Perubahan UUD 1945</a:t>
            </a:r>
            <a:r>
              <a:rPr lang="en-US" noProof="1" smtClean="0"/>
              <a:t> (PT Alumni: Bandung, Edisi Khusus, cetakan pertama, 2006)</a:t>
            </a:r>
            <a:endParaRPr lang="id-ID" noProof="1" smtClean="0"/>
          </a:p>
          <a:p>
            <a:endParaRPr lang="en-US" dirty="0"/>
          </a:p>
          <a:p>
            <a:endParaRPr lang="en-US" dirty="0"/>
          </a:p>
        </p:txBody>
      </p:sp>
      <p:sp>
        <p:nvSpPr>
          <p:cNvPr id="3" name="Title 2"/>
          <p:cNvSpPr>
            <a:spLocks noGrp="1"/>
          </p:cNvSpPr>
          <p:nvPr>
            <p:ph type="title"/>
          </p:nvPr>
        </p:nvSpPr>
        <p:spPr/>
        <p:txBody>
          <a:bodyPr>
            <a:normAutofit/>
          </a:bodyPr>
          <a:lstStyle/>
          <a:p>
            <a:r>
              <a:rPr lang="en-US" sz="4000" b="1" dirty="0" err="1" smtClean="0"/>
              <a:t>Sumber</a:t>
            </a:r>
            <a:r>
              <a:rPr lang="en-US" sz="4000" b="1" dirty="0" smtClean="0"/>
              <a:t> </a:t>
            </a:r>
            <a:r>
              <a:rPr lang="en-US" sz="4000" b="1" dirty="0" err="1" smtClean="0"/>
              <a:t>Rujukan</a:t>
            </a:r>
            <a:endParaRPr lang="en-US" sz="4000" b="1" dirty="0"/>
          </a:p>
        </p:txBody>
      </p:sp>
    </p:spTree>
    <p:extLst>
      <p:ext uri="{BB962C8B-B14F-4D97-AF65-F5344CB8AC3E}">
        <p14:creationId xmlns:p14="http://schemas.microsoft.com/office/powerpoint/2010/main" val="1469577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500" noProof="1" smtClean="0"/>
              <a:t>HTN </a:t>
            </a:r>
            <a:r>
              <a:rPr lang="id-ID" sz="2500" noProof="1"/>
              <a:t>merupakan disiplin ilmu yang mempunyai nilai </a:t>
            </a:r>
            <a:r>
              <a:rPr lang="id-ID" sz="2500" noProof="1" smtClean="0"/>
              <a:t>teoretis</a:t>
            </a:r>
            <a:r>
              <a:rPr lang="en-US" sz="2500" noProof="1" smtClean="0"/>
              <a:t>, yaitu untuk menjelaskan seluk-beluk persoalan kenegaraan.</a:t>
            </a:r>
          </a:p>
          <a:p>
            <a:endParaRPr lang="en-US" sz="2500" noProof="1"/>
          </a:p>
          <a:p>
            <a:r>
              <a:rPr lang="en-US" sz="2500" noProof="1" smtClean="0"/>
              <a:t>HTN </a:t>
            </a:r>
            <a:r>
              <a:rPr lang="en-US" sz="2500" noProof="1"/>
              <a:t>sebetulnya juga mempunyai nilai praktis, </a:t>
            </a:r>
            <a:r>
              <a:rPr lang="en-US" sz="2500" noProof="1" smtClean="0"/>
              <a:t>yaitu khususnya </a:t>
            </a:r>
            <a:r>
              <a:rPr lang="en-US" sz="2500" noProof="1"/>
              <a:t>berkaitan dengan keberadaan peradilan konstitusi dan kebutuhan </a:t>
            </a:r>
            <a:r>
              <a:rPr lang="en-US" sz="2500" i="1" noProof="1"/>
              <a:t>legal </a:t>
            </a:r>
            <a:r>
              <a:rPr lang="en-US" sz="2500" i="1" noProof="1" smtClean="0"/>
              <a:t>drafting</a:t>
            </a:r>
            <a:endParaRPr lang="id-ID" sz="2500" noProof="1"/>
          </a:p>
          <a:p>
            <a:endParaRPr lang="en-US" dirty="0"/>
          </a:p>
        </p:txBody>
      </p:sp>
      <p:sp>
        <p:nvSpPr>
          <p:cNvPr id="2" name="Title 1"/>
          <p:cNvSpPr>
            <a:spLocks noGrp="1"/>
          </p:cNvSpPr>
          <p:nvPr>
            <p:ph type="title"/>
          </p:nvPr>
        </p:nvSpPr>
        <p:spPr/>
        <p:txBody>
          <a:bodyPr>
            <a:normAutofit/>
          </a:bodyPr>
          <a:lstStyle/>
          <a:p>
            <a:r>
              <a:rPr lang="en-US" sz="4000" b="1" dirty="0" err="1" smtClean="0"/>
              <a:t>Lanjutan</a:t>
            </a:r>
            <a:r>
              <a:rPr lang="en-US" sz="4000" b="1" dirty="0" smtClean="0"/>
              <a:t>…</a:t>
            </a:r>
            <a:r>
              <a:rPr lang="en-US" sz="4000" b="1" dirty="0" err="1" smtClean="0"/>
              <a:t>Kedudukan</a:t>
            </a:r>
            <a:r>
              <a:rPr lang="en-US" sz="4000" b="1" dirty="0" smtClean="0"/>
              <a:t> HTN…</a:t>
            </a:r>
            <a:endParaRPr lang="en-US" sz="4000" b="1" dirty="0"/>
          </a:p>
        </p:txBody>
      </p:sp>
    </p:spTree>
    <p:extLst>
      <p:ext uri="{BB962C8B-B14F-4D97-AF65-F5344CB8AC3E}">
        <p14:creationId xmlns:p14="http://schemas.microsoft.com/office/powerpoint/2010/main" val="3087676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5467"/>
            <a:ext cx="7543800" cy="3496733"/>
          </a:xfrm>
        </p:spPr>
        <p:txBody>
          <a:bodyPr>
            <a:normAutofit/>
          </a:bodyPr>
          <a:lstStyle/>
          <a:p>
            <a:pPr marL="0" indent="0">
              <a:buNone/>
            </a:pPr>
            <a:r>
              <a:rPr lang="id-ID" sz="2800" b="1" noProof="1" smtClean="0"/>
              <a:t>Peristilahan HTN</a:t>
            </a:r>
          </a:p>
          <a:p>
            <a:pPr marL="0" indent="0">
              <a:buNone/>
            </a:pPr>
            <a:endParaRPr lang="id-ID" noProof="1" smtClean="0"/>
          </a:p>
          <a:p>
            <a:r>
              <a:rPr lang="id-ID" noProof="1" smtClean="0"/>
              <a:t>Ada beragam istilah untuk menyebut HTN</a:t>
            </a:r>
          </a:p>
          <a:p>
            <a:r>
              <a:rPr lang="id-ID" noProof="1" smtClean="0"/>
              <a:t>Ragam peristilahan HTN sebagai akibat perbedaan bahasa dan perbedaan fokus ruang lingkup pembahasan HTN</a:t>
            </a:r>
          </a:p>
          <a:p>
            <a:r>
              <a:rPr lang="id-ID" noProof="1" smtClean="0"/>
              <a:t>Para pakar HTN memiliki preferensi pilihan istilah untuk menyebut HTN</a:t>
            </a:r>
          </a:p>
          <a:p>
            <a:endParaRPr lang="en-US" dirty="0"/>
          </a:p>
        </p:txBody>
      </p:sp>
      <p:sp>
        <p:nvSpPr>
          <p:cNvPr id="2" name="Title 1"/>
          <p:cNvSpPr>
            <a:spLocks noGrp="1"/>
          </p:cNvSpPr>
          <p:nvPr>
            <p:ph type="title"/>
          </p:nvPr>
        </p:nvSpPr>
        <p:spPr/>
        <p:txBody>
          <a:bodyPr>
            <a:normAutofit fontScale="90000"/>
          </a:bodyPr>
          <a:lstStyle/>
          <a:p>
            <a:pPr lvl="0"/>
            <a:r>
              <a:rPr lang="id-ID" b="1" noProof="1"/>
              <a:t>Peristilahan, </a:t>
            </a:r>
            <a:r>
              <a:rPr lang="en-US" b="1" noProof="1" smtClean="0"/>
              <a:t>D</a:t>
            </a:r>
            <a:r>
              <a:rPr lang="id-ID" b="1" noProof="1" smtClean="0"/>
              <a:t>efinisi</a:t>
            </a:r>
            <a:r>
              <a:rPr lang="id-ID" b="1" noProof="1"/>
              <a:t>, dan </a:t>
            </a:r>
            <a:r>
              <a:rPr lang="en-US" b="1" noProof="1" smtClean="0"/>
              <a:t>O</a:t>
            </a:r>
            <a:r>
              <a:rPr lang="id-ID" b="1" noProof="1" smtClean="0"/>
              <a:t>bjek </a:t>
            </a:r>
            <a:r>
              <a:rPr lang="id-ID" b="1" noProof="1"/>
              <a:t>HTN</a:t>
            </a:r>
            <a:r>
              <a:rPr lang="id-ID" noProof="1"/>
              <a:t/>
            </a:r>
            <a:br>
              <a:rPr lang="id-ID" noProof="1"/>
            </a:br>
            <a:endParaRPr lang="en-US" dirty="0"/>
          </a:p>
        </p:txBody>
      </p:sp>
    </p:spTree>
    <p:extLst>
      <p:ext uri="{BB962C8B-B14F-4D97-AF65-F5344CB8AC3E}">
        <p14:creationId xmlns:p14="http://schemas.microsoft.com/office/powerpoint/2010/main" val="36243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sz="2500" i="1" noProof="1" smtClean="0"/>
              <a:t>Droit Constitutionnel  </a:t>
            </a:r>
            <a:r>
              <a:rPr lang="id-ID" sz="2500" noProof="1" smtClean="0">
                <a:sym typeface="Wingdings" pitchFamily="2" charset="2"/>
              </a:rPr>
              <a:t> b</a:t>
            </a:r>
            <a:r>
              <a:rPr lang="id-ID" sz="2500" noProof="1" smtClean="0"/>
              <a:t>ahasa Perancis</a:t>
            </a:r>
          </a:p>
          <a:p>
            <a:r>
              <a:rPr lang="id-ID" sz="2500" i="1" noProof="1" smtClean="0"/>
              <a:t>Diritto Constitutionale </a:t>
            </a:r>
            <a:r>
              <a:rPr lang="id-ID" sz="2500" noProof="1" smtClean="0">
                <a:sym typeface="Wingdings" pitchFamily="2" charset="2"/>
              </a:rPr>
              <a:t> bahasa Italia</a:t>
            </a:r>
            <a:r>
              <a:rPr lang="id-ID" sz="2500" noProof="1" smtClean="0"/>
              <a:t> </a:t>
            </a:r>
          </a:p>
          <a:p>
            <a:r>
              <a:rPr lang="id-ID" sz="2500" i="1" noProof="1" smtClean="0"/>
              <a:t>Staatsrecht </a:t>
            </a:r>
            <a:r>
              <a:rPr lang="id-ID" sz="2500" noProof="1" smtClean="0">
                <a:sym typeface="Wingdings" pitchFamily="2" charset="2"/>
              </a:rPr>
              <a:t> b</a:t>
            </a:r>
            <a:r>
              <a:rPr lang="id-ID" sz="2500" noProof="1" smtClean="0"/>
              <a:t>ahasa Belanda dan Jerman </a:t>
            </a:r>
          </a:p>
          <a:p>
            <a:r>
              <a:rPr lang="id-ID" sz="2500" i="1" noProof="1" smtClean="0"/>
              <a:t>Verfassungsrecht</a:t>
            </a:r>
            <a:r>
              <a:rPr lang="id-ID" sz="2500" noProof="1" smtClean="0"/>
              <a:t> </a:t>
            </a:r>
            <a:r>
              <a:rPr lang="id-ID" sz="2500" noProof="1" smtClean="0">
                <a:sym typeface="Wingdings" pitchFamily="2" charset="2"/>
              </a:rPr>
              <a:t> b</a:t>
            </a:r>
            <a:r>
              <a:rPr lang="id-ID" sz="2500" noProof="1" smtClean="0"/>
              <a:t>ahasa Jerman </a:t>
            </a:r>
            <a:r>
              <a:rPr lang="id-ID" sz="2500" noProof="1" smtClean="0">
                <a:sym typeface="Wingdings" pitchFamily="2" charset="2"/>
              </a:rPr>
              <a:t> sebagai lawan istilah </a:t>
            </a:r>
            <a:r>
              <a:rPr lang="id-ID" sz="2500" i="1" noProof="1" smtClean="0">
                <a:sym typeface="Wingdings" pitchFamily="2" charset="2"/>
              </a:rPr>
              <a:t>verwaltungsrecht</a:t>
            </a:r>
            <a:r>
              <a:rPr lang="id-ID" sz="2500" noProof="1" smtClean="0">
                <a:sym typeface="Wingdings" pitchFamily="2" charset="2"/>
              </a:rPr>
              <a:t> (hukum administrasi negara)</a:t>
            </a:r>
            <a:r>
              <a:rPr lang="id-ID" sz="2500" noProof="1" smtClean="0"/>
              <a:t> </a:t>
            </a:r>
          </a:p>
          <a:p>
            <a:r>
              <a:rPr lang="id-ID" sz="2500" i="1" noProof="1" smtClean="0">
                <a:sym typeface="Wingdings" pitchFamily="2" charset="2"/>
              </a:rPr>
              <a:t>Constitutional law</a:t>
            </a:r>
            <a:r>
              <a:rPr lang="id-ID" sz="2500" noProof="1" smtClean="0">
                <a:sym typeface="Wingdings" pitchFamily="2" charset="2"/>
              </a:rPr>
              <a:t>  bahasa Inggris</a:t>
            </a:r>
            <a:endParaRPr lang="id-ID" sz="2500" noProof="1" smtClean="0"/>
          </a:p>
          <a:p>
            <a:pPr marL="0" indent="0">
              <a:buNone/>
            </a:pPr>
            <a:r>
              <a:rPr lang="id-ID" noProof="1" smtClean="0"/>
              <a:t>  </a:t>
            </a:r>
          </a:p>
          <a:p>
            <a:endParaRPr lang="en-US" dirty="0"/>
          </a:p>
        </p:txBody>
      </p:sp>
      <p:sp>
        <p:nvSpPr>
          <p:cNvPr id="3" name="Title 2"/>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smtClean="0"/>
              <a:t>Peristilahan</a:t>
            </a:r>
            <a:r>
              <a:rPr lang="en-US" sz="4000" b="1" dirty="0" smtClean="0"/>
              <a:t> HTN</a:t>
            </a:r>
            <a:endParaRPr lang="en-US" sz="4000" b="1" dirty="0"/>
          </a:p>
        </p:txBody>
      </p:sp>
    </p:spTree>
    <p:extLst>
      <p:ext uri="{BB962C8B-B14F-4D97-AF65-F5344CB8AC3E}">
        <p14:creationId xmlns:p14="http://schemas.microsoft.com/office/powerpoint/2010/main" val="496994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5466"/>
            <a:ext cx="8381999" cy="3801533"/>
          </a:xfrm>
        </p:spPr>
        <p:txBody>
          <a:bodyPr/>
          <a:lstStyle/>
          <a:p>
            <a:r>
              <a:rPr lang="id-ID" sz="2500" i="1" dirty="0" smtClean="0"/>
              <a:t>Staatsrecht</a:t>
            </a:r>
            <a:r>
              <a:rPr lang="id-ID" sz="2500" dirty="0" smtClean="0"/>
              <a:t> (Hukum Negara) dalam bahasa Belanda memiliki 2 pengertian, yaitu </a:t>
            </a:r>
            <a:r>
              <a:rPr lang="id-ID" sz="2500" i="1" dirty="0" smtClean="0"/>
              <a:t>staatsrecht in ruimere zin</a:t>
            </a:r>
            <a:r>
              <a:rPr lang="id-ID" sz="2500" dirty="0" smtClean="0"/>
              <a:t> (HTN dalam arti luas) dan </a:t>
            </a:r>
            <a:r>
              <a:rPr lang="id-ID" sz="2500" i="1" dirty="0" smtClean="0"/>
              <a:t>staatsrecht in engere zin</a:t>
            </a:r>
            <a:r>
              <a:rPr lang="id-ID" sz="2500" dirty="0" smtClean="0"/>
              <a:t> (HTN dalam arti sempit)</a:t>
            </a:r>
          </a:p>
          <a:p>
            <a:r>
              <a:rPr lang="id-ID" sz="2500" i="1" dirty="0" smtClean="0"/>
              <a:t>Staatsrecht in engere zin</a:t>
            </a:r>
            <a:r>
              <a:rPr lang="id-ID" sz="2500" dirty="0" smtClean="0"/>
              <a:t> (HTN dalam arti sempit) biasanya dipahami sebagai HTN (</a:t>
            </a:r>
            <a:r>
              <a:rPr lang="id-ID" sz="2500" i="1" dirty="0" smtClean="0"/>
              <a:t>verfassungsrecht</a:t>
            </a:r>
            <a:r>
              <a:rPr lang="id-ID" sz="2500" dirty="0" smtClean="0"/>
              <a:t>) </a:t>
            </a:r>
          </a:p>
          <a:p>
            <a:r>
              <a:rPr lang="id-ID" sz="2500" i="1" dirty="0" smtClean="0"/>
              <a:t>Staatsrecht in ruimere zin</a:t>
            </a:r>
            <a:r>
              <a:rPr lang="id-ID" sz="2500" dirty="0" smtClean="0"/>
              <a:t> (HTN dalam arti luas) meliputi HTN (</a:t>
            </a:r>
            <a:r>
              <a:rPr lang="id-ID" sz="2500" i="1" dirty="0" smtClean="0"/>
              <a:t>verfassungsrecht</a:t>
            </a:r>
            <a:r>
              <a:rPr lang="id-ID" sz="2500" dirty="0" smtClean="0"/>
              <a:t>) dalam arti sempit dan Hukum Adminstrasi Negara (</a:t>
            </a:r>
            <a:r>
              <a:rPr lang="id-ID" sz="2500" i="1" dirty="0" smtClean="0"/>
              <a:t>verwaltungsrecht</a:t>
            </a:r>
            <a:r>
              <a:rPr lang="id-ID" sz="2500" dirty="0" smtClean="0"/>
              <a:t>)</a:t>
            </a:r>
          </a:p>
          <a:p>
            <a:endParaRPr lang="en-US" dirty="0" smtClean="0"/>
          </a:p>
          <a:p>
            <a:endParaRPr lang="en-US" dirty="0"/>
          </a:p>
        </p:txBody>
      </p:sp>
      <p:sp>
        <p:nvSpPr>
          <p:cNvPr id="3" name="Title 2"/>
          <p:cNvSpPr>
            <a:spLocks noGrp="1"/>
          </p:cNvSpPr>
          <p:nvPr>
            <p:ph type="title"/>
          </p:nvPr>
        </p:nvSpPr>
        <p:spPr/>
        <p:txBody>
          <a:bodyPr>
            <a:normAutofit/>
          </a:bodyPr>
          <a:lstStyle/>
          <a:p>
            <a:r>
              <a:rPr lang="en-US" sz="4000" b="1" dirty="0" err="1" smtClean="0"/>
              <a:t>Lanjutan</a:t>
            </a:r>
            <a:r>
              <a:rPr lang="en-US" sz="4000" b="1" dirty="0" smtClean="0"/>
              <a:t>… </a:t>
            </a:r>
            <a:r>
              <a:rPr lang="en-US" sz="4000" b="1" dirty="0" err="1" smtClean="0"/>
              <a:t>Peristilahan</a:t>
            </a:r>
            <a:r>
              <a:rPr lang="en-US" sz="4000" b="1" dirty="0" smtClean="0"/>
              <a:t> HTN</a:t>
            </a:r>
            <a:endParaRPr lang="en-US" sz="4000" b="1" dirty="0"/>
          </a:p>
        </p:txBody>
      </p:sp>
    </p:spTree>
    <p:extLst>
      <p:ext uri="{BB962C8B-B14F-4D97-AF65-F5344CB8AC3E}">
        <p14:creationId xmlns:p14="http://schemas.microsoft.com/office/powerpoint/2010/main" val="4033188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5466"/>
            <a:ext cx="8381999" cy="4030134"/>
          </a:xfrm>
        </p:spPr>
        <p:txBody>
          <a:bodyPr>
            <a:normAutofit/>
          </a:bodyPr>
          <a:lstStyle/>
          <a:p>
            <a:r>
              <a:rPr lang="id-ID" i="1" noProof="1" smtClean="0"/>
              <a:t>Verfassungslehre</a:t>
            </a:r>
            <a:r>
              <a:rPr lang="id-ID" noProof="1" smtClean="0"/>
              <a:t> </a:t>
            </a:r>
            <a:r>
              <a:rPr lang="id-ID" noProof="1" smtClean="0">
                <a:sym typeface="Wingdings" pitchFamily="2" charset="2"/>
              </a:rPr>
              <a:t> bahasa Jerman  dinilai sebagai istilah yang lebih tepat untuk menyebut HTN sebagai ilmu/teori konstitusi.</a:t>
            </a:r>
          </a:p>
          <a:p>
            <a:r>
              <a:rPr lang="id-ID" noProof="1" smtClean="0">
                <a:sym typeface="Wingdings" pitchFamily="2" charset="2"/>
              </a:rPr>
              <a:t>Prof. Dr. Djokosoetono lebih menyukai penggunaan istilah </a:t>
            </a:r>
            <a:r>
              <a:rPr lang="id-ID" i="1" noProof="1" smtClean="0"/>
              <a:t>Verfassungslehre </a:t>
            </a:r>
            <a:r>
              <a:rPr lang="id-ID" noProof="1" smtClean="0"/>
              <a:t>karena membahas konstitusi secara luas </a:t>
            </a:r>
            <a:r>
              <a:rPr lang="id-ID" noProof="1" smtClean="0">
                <a:sym typeface="Wingdings" pitchFamily="2" charset="2"/>
              </a:rPr>
              <a:t> tidak hanya terbatas pada aspek hukumnya</a:t>
            </a:r>
          </a:p>
          <a:p>
            <a:r>
              <a:rPr lang="id-ID" i="1" noProof="1" smtClean="0">
                <a:sym typeface="Wingdings" pitchFamily="2" charset="2"/>
              </a:rPr>
              <a:t>Verfassungsrecht</a:t>
            </a:r>
            <a:r>
              <a:rPr lang="id-ID" noProof="1" smtClean="0">
                <a:sym typeface="Wingdings" pitchFamily="2" charset="2"/>
              </a:rPr>
              <a:t> dinilai sebagai istilah yang tepat untuk menyebut HTN dalam arti positif  yaitu HTN yang berlaku saat ini pada suatu negara.</a:t>
            </a:r>
          </a:p>
          <a:p>
            <a:r>
              <a:rPr lang="id-ID" i="1" noProof="1" smtClean="0"/>
              <a:t>Verfassungslehre</a:t>
            </a:r>
            <a:r>
              <a:rPr lang="id-ID" noProof="1" smtClean="0"/>
              <a:t> lebih luas daripada </a:t>
            </a:r>
            <a:r>
              <a:rPr lang="id-ID" i="1" noProof="1" smtClean="0">
                <a:sym typeface="Wingdings" pitchFamily="2" charset="2"/>
              </a:rPr>
              <a:t>verfassungsrecht</a:t>
            </a:r>
            <a:r>
              <a:rPr lang="id-ID" noProof="1" smtClean="0">
                <a:sym typeface="Wingdings" pitchFamily="2" charset="2"/>
              </a:rPr>
              <a:t> </a:t>
            </a:r>
          </a:p>
        </p:txBody>
      </p:sp>
      <p:sp>
        <p:nvSpPr>
          <p:cNvPr id="3" name="Title 2"/>
          <p:cNvSpPr>
            <a:spLocks noGrp="1"/>
          </p:cNvSpPr>
          <p:nvPr>
            <p:ph type="title"/>
          </p:nvPr>
        </p:nvSpPr>
        <p:spPr/>
        <p:txBody>
          <a:bodyPr>
            <a:normAutofit/>
          </a:bodyPr>
          <a:lstStyle/>
          <a:p>
            <a:r>
              <a:rPr lang="en-US" sz="4000" b="1" dirty="0" err="1"/>
              <a:t>Lanjutan</a:t>
            </a:r>
            <a:r>
              <a:rPr lang="en-US" sz="4000" b="1" dirty="0" smtClean="0"/>
              <a:t>… </a:t>
            </a:r>
            <a:r>
              <a:rPr lang="en-US" sz="4000" b="1" dirty="0" err="1" smtClean="0"/>
              <a:t>Peristilahan</a:t>
            </a:r>
            <a:r>
              <a:rPr lang="en-US" sz="4000" b="1" dirty="0" smtClean="0"/>
              <a:t> HTN</a:t>
            </a:r>
            <a:endParaRPr lang="en-US" sz="4000" dirty="0"/>
          </a:p>
        </p:txBody>
      </p:sp>
    </p:spTree>
    <p:extLst>
      <p:ext uri="{BB962C8B-B14F-4D97-AF65-F5344CB8AC3E}">
        <p14:creationId xmlns:p14="http://schemas.microsoft.com/office/powerpoint/2010/main" val="1010240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6"/>
            <a:ext cx="8229599" cy="3877733"/>
          </a:xfrm>
        </p:spPr>
        <p:txBody>
          <a:bodyPr/>
          <a:lstStyle/>
          <a:p>
            <a:r>
              <a:rPr lang="id-ID" dirty="0" smtClean="0"/>
              <a:t>Perlu pula diperhatikan perbedaan penggunaan istilah </a:t>
            </a:r>
            <a:r>
              <a:rPr lang="id-ID" i="1" dirty="0" smtClean="0"/>
              <a:t>staatsrecht</a:t>
            </a:r>
            <a:r>
              <a:rPr lang="id-ID" dirty="0" smtClean="0"/>
              <a:t> dan </a:t>
            </a:r>
            <a:r>
              <a:rPr lang="id-ID" i="1" dirty="0" smtClean="0"/>
              <a:t>staatslehre </a:t>
            </a:r>
            <a:r>
              <a:rPr lang="id-ID" dirty="0" smtClean="0"/>
              <a:t>dalam studi tentang ilmu negara</a:t>
            </a:r>
            <a:endParaRPr lang="id-ID" i="1" dirty="0" smtClean="0"/>
          </a:p>
          <a:p>
            <a:r>
              <a:rPr lang="id-ID" i="1" dirty="0" smtClean="0"/>
              <a:t>Staatsrecht</a:t>
            </a:r>
            <a:r>
              <a:rPr lang="id-ID" dirty="0" smtClean="0"/>
              <a:t> hanya terbatas membahas negara dari aspek hukumnya</a:t>
            </a:r>
          </a:p>
          <a:p>
            <a:r>
              <a:rPr lang="id-ID" i="1" dirty="0" smtClean="0"/>
              <a:t>Staatslehre</a:t>
            </a:r>
            <a:r>
              <a:rPr lang="id-ID" dirty="0" smtClean="0"/>
              <a:t> membahas persoalan negara dalam arti luas</a:t>
            </a:r>
          </a:p>
          <a:p>
            <a:r>
              <a:rPr lang="id-ID" dirty="0" smtClean="0"/>
              <a:t>Hans Kelsen dan Herman Heller memilih menggunakan istilah </a:t>
            </a:r>
            <a:r>
              <a:rPr lang="id-ID" i="1" dirty="0" smtClean="0"/>
              <a:t>staatslehre</a:t>
            </a:r>
            <a:endParaRPr lang="id-ID" dirty="0" smtClean="0"/>
          </a:p>
          <a:p>
            <a:r>
              <a:rPr lang="id-ID" dirty="0" smtClean="0"/>
              <a:t>HTN membahas persoalan negara dari aspek </a:t>
            </a:r>
            <a:r>
              <a:rPr lang="id-ID" i="1" dirty="0" smtClean="0"/>
              <a:t>staatsrecht</a:t>
            </a:r>
            <a:r>
              <a:rPr lang="id-ID" dirty="0" smtClean="0"/>
              <a:t> dan </a:t>
            </a:r>
            <a:r>
              <a:rPr lang="id-ID" i="1" dirty="0" smtClean="0"/>
              <a:t>staatslehre </a:t>
            </a:r>
            <a:endParaRPr lang="id-ID" dirty="0"/>
          </a:p>
        </p:txBody>
      </p:sp>
      <p:sp>
        <p:nvSpPr>
          <p:cNvPr id="3" name="Title 2"/>
          <p:cNvSpPr>
            <a:spLocks noGrp="1"/>
          </p:cNvSpPr>
          <p:nvPr>
            <p:ph type="title"/>
          </p:nvPr>
        </p:nvSpPr>
        <p:spPr/>
        <p:txBody>
          <a:bodyPr>
            <a:normAutofit/>
          </a:bodyPr>
          <a:lstStyle/>
          <a:p>
            <a:r>
              <a:rPr lang="en-US" sz="4000" b="1" dirty="0" err="1" smtClean="0"/>
              <a:t>Lanjutaan</a:t>
            </a:r>
            <a:r>
              <a:rPr lang="en-US" sz="4000" b="1" dirty="0" smtClean="0"/>
              <a:t>… </a:t>
            </a:r>
            <a:r>
              <a:rPr lang="en-US" sz="4000" b="1" dirty="0" err="1" smtClean="0"/>
              <a:t>Peristilahan</a:t>
            </a:r>
            <a:r>
              <a:rPr lang="en-US" sz="4000" b="1" dirty="0" smtClean="0"/>
              <a:t> HTN</a:t>
            </a:r>
            <a:endParaRPr lang="en-US" sz="4000" b="1" dirty="0"/>
          </a:p>
        </p:txBody>
      </p:sp>
    </p:spTree>
    <p:extLst>
      <p:ext uri="{BB962C8B-B14F-4D97-AF65-F5344CB8AC3E}">
        <p14:creationId xmlns:p14="http://schemas.microsoft.com/office/powerpoint/2010/main" val="752175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598</TotalTime>
  <Words>1749</Words>
  <Application>Microsoft Office PowerPoint</Application>
  <PresentationFormat>On-screen Show (4:3)</PresentationFormat>
  <Paragraphs>179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Waveform</vt:lpstr>
      <vt:lpstr>HUKUM TATA NEGARA</vt:lpstr>
      <vt:lpstr>Disiplin Ilmu  Hukum Tata Negara</vt:lpstr>
      <vt:lpstr>Kedudukan HTN dalam Ilmu Hukum </vt:lpstr>
      <vt:lpstr>Lanjutan…Kedudukan HTN…</vt:lpstr>
      <vt:lpstr>Peristilahan, Definisi, dan Objek HTN </vt:lpstr>
      <vt:lpstr>Lanjutan... Peristilahan HTN</vt:lpstr>
      <vt:lpstr>Lanjutan… Peristilahan HTN</vt:lpstr>
      <vt:lpstr>Lanjutan… Peristilahan HTN</vt:lpstr>
      <vt:lpstr>Lanjutaan… Peristilahan HTN</vt:lpstr>
      <vt:lpstr>Lanjutan…Peristilahan HTN</vt:lpstr>
      <vt:lpstr>Lanjutan… Peristilahan HTN</vt:lpstr>
      <vt:lpstr>Lanjutan… Peristilahan HTN</vt:lpstr>
      <vt:lpstr>Lanjutan… Peristilahan HTN</vt:lpstr>
      <vt:lpstr>Lanjutan…</vt:lpstr>
      <vt:lpstr>Lanjutan… Definisi HTN</vt:lpstr>
      <vt:lpstr>Lanjutan… Definisi HTN</vt:lpstr>
      <vt:lpstr>Lanjutan… Definisi HTN</vt:lpstr>
      <vt:lpstr>Lanjutan… Definisi HTN</vt:lpstr>
      <vt:lpstr>Lanjutan… Definisi HTN</vt:lpstr>
      <vt:lpstr>Lanjutan… Definisi HTN</vt:lpstr>
      <vt:lpstr>Lanjutan… Definisi HTN</vt:lpstr>
      <vt:lpstr>Lanjutan…</vt:lpstr>
      <vt:lpstr>Pembedaan Sifat Keilmuan HTN </vt:lpstr>
      <vt:lpstr>Lanjutan… Pembedaan…</vt:lpstr>
      <vt:lpstr>Lanjutan… Pembedaan…</vt:lpstr>
      <vt:lpstr>Hubungan HTN dan Ilmu Lain </vt:lpstr>
      <vt:lpstr>Lanjutan… Hubungan…</vt:lpstr>
      <vt:lpstr>Lanjutan… Hubungan…</vt:lpstr>
      <vt:lpstr>Lanjutan… Hubungan…</vt:lpstr>
      <vt:lpstr>Lanjutan… Hubungan…</vt:lpstr>
      <vt:lpstr>Sumber Rujukan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TATA NEGARA</dc:title>
  <dc:creator>acer</dc:creator>
  <cp:lastModifiedBy>May</cp:lastModifiedBy>
  <cp:revision>51</cp:revision>
  <dcterms:created xsi:type="dcterms:W3CDTF">2013-02-06T07:16:08Z</dcterms:created>
  <dcterms:modified xsi:type="dcterms:W3CDTF">2015-03-05T06:47:31Z</dcterms:modified>
</cp:coreProperties>
</file>