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75" r:id="rId5"/>
    <p:sldId id="273" r:id="rId6"/>
    <p:sldId id="272" r:id="rId7"/>
    <p:sldId id="259" r:id="rId8"/>
    <p:sldId id="283" r:id="rId9"/>
    <p:sldId id="274" r:id="rId10"/>
    <p:sldId id="284" r:id="rId11"/>
    <p:sldId id="263" r:id="rId12"/>
    <p:sldId id="264" r:id="rId13"/>
    <p:sldId id="282" r:id="rId14"/>
    <p:sldId id="277" r:id="rId15"/>
    <p:sldId id="278" r:id="rId16"/>
    <p:sldId id="279" r:id="rId17"/>
    <p:sldId id="280" r:id="rId18"/>
    <p:sldId id="265" r:id="rId19"/>
    <p:sldId id="281" r:id="rId20"/>
    <p:sldId id="266" r:id="rId21"/>
    <p:sldId id="268" r:id="rId22"/>
    <p:sldId id="270" r:id="rId23"/>
    <p:sldId id="285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A0C726-0F1B-4B92-851C-E8D42325F6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F73986-84BA-40BF-B121-9C8B3F95B6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/>
              <a:t>HUKUM TATA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848600" cy="1295400"/>
          </a:xfrm>
        </p:spPr>
        <p:txBody>
          <a:bodyPr/>
          <a:lstStyle/>
          <a:p>
            <a:r>
              <a:rPr lang="en-US" b="1" dirty="0" err="1" smtClean="0"/>
              <a:t>Munafrizal</a:t>
            </a:r>
            <a:r>
              <a:rPr lang="en-US" b="1" dirty="0" smtClean="0"/>
              <a:t> </a:t>
            </a:r>
            <a:r>
              <a:rPr lang="en-US" b="1" dirty="0" err="1" smtClean="0"/>
              <a:t>Manan</a:t>
            </a:r>
            <a:r>
              <a:rPr lang="en-US" b="1" dirty="0" smtClean="0"/>
              <a:t>, S.H., </a:t>
            </a:r>
            <a:r>
              <a:rPr lang="en-US" b="1" dirty="0" err="1" smtClean="0"/>
              <a:t>S.Sos</a:t>
            </a:r>
            <a:r>
              <a:rPr lang="en-US" b="1" dirty="0" smtClean="0"/>
              <a:t>., </a:t>
            </a:r>
            <a:r>
              <a:rPr lang="en-US" b="1" dirty="0" err="1" smtClean="0"/>
              <a:t>M.Si</a:t>
            </a:r>
            <a:r>
              <a:rPr lang="en-US" b="1" dirty="0" smtClean="0"/>
              <a:t>., M.IP.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formal</a:t>
            </a:r>
          </a:p>
          <a:p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formal</a:t>
            </a:r>
          </a:p>
          <a:p>
            <a:endParaRPr lang="en-US" dirty="0" smtClean="0"/>
          </a:p>
          <a:p>
            <a:r>
              <a:rPr lang="en-US" dirty="0" smtClean="0"/>
              <a:t>Prof. 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4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formal,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i="1" dirty="0" err="1" smtClean="0"/>
              <a:t>regeling</a:t>
            </a:r>
            <a:r>
              <a:rPr lang="en-US" dirty="0" smtClean="0"/>
              <a:t>, </a:t>
            </a:r>
            <a:r>
              <a:rPr lang="en-US" i="1" dirty="0" smtClean="0"/>
              <a:t>contract</a:t>
            </a:r>
            <a:r>
              <a:rPr lang="en-US" dirty="0" smtClean="0"/>
              <a:t>/</a:t>
            </a:r>
            <a:r>
              <a:rPr lang="en-US" i="1" dirty="0" smtClean="0"/>
              <a:t>treaty</a:t>
            </a:r>
            <a:r>
              <a:rPr lang="en-US" dirty="0" smtClean="0"/>
              <a:t>, </a:t>
            </a:r>
            <a:r>
              <a:rPr lang="en-US" i="1" dirty="0" err="1" smtClean="0"/>
              <a:t>vonnis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beschikking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9519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HTN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HTN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HTN </a:t>
            </a:r>
            <a:r>
              <a:rPr lang="en-US" dirty="0" err="1" smtClean="0"/>
              <a:t>antarnegara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HTN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HTN </a:t>
            </a:r>
            <a:r>
              <a:rPr lang="en-US" dirty="0" err="1" smtClean="0"/>
              <a:t>tersebut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HTN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i="1" dirty="0" smtClean="0"/>
              <a:t>common law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i="1" dirty="0" smtClean="0"/>
              <a:t>civil law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HTN di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noProof="1"/>
              <a:t>Sumber Hukum Tata Negara</a:t>
            </a:r>
            <a:br>
              <a:rPr lang="id-ID" noProof="1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Prof. </a:t>
            </a:r>
            <a:r>
              <a:rPr lang="en-US" dirty="0" err="1"/>
              <a:t>Jimly</a:t>
            </a:r>
            <a:r>
              <a:rPr lang="en-US" dirty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HTN </a:t>
            </a:r>
            <a:r>
              <a:rPr lang="en-US" dirty="0" err="1"/>
              <a:t>umumnya</a:t>
            </a:r>
            <a:r>
              <a:rPr lang="en-US" dirty="0"/>
              <a:t> yang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624078" indent="-514350">
              <a:buAutoNum type="arabicPeriod"/>
            </a:pPr>
            <a:r>
              <a:rPr lang="en-US" dirty="0"/>
              <a:t>UUD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.</a:t>
            </a:r>
          </a:p>
          <a:p>
            <a:pPr marL="624078" indent="-514350">
              <a:buAutoNum type="arabicPeriod"/>
            </a:pPr>
            <a:r>
              <a:rPr lang="en-US" dirty="0" err="1"/>
              <a:t>Yurisprudensi</a:t>
            </a:r>
            <a:r>
              <a:rPr lang="en-US" dirty="0"/>
              <a:t> </a:t>
            </a:r>
            <a:r>
              <a:rPr lang="en-US" dirty="0" err="1"/>
              <a:t>peradilan</a:t>
            </a:r>
            <a:endParaRPr lang="en-US" dirty="0"/>
          </a:p>
          <a:p>
            <a:pPr marL="624078" indent="-514350">
              <a:buAutoNum type="arabicPeriod"/>
            </a:pP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endParaRPr lang="en-US" dirty="0"/>
          </a:p>
          <a:p>
            <a:pPr marL="624078" indent="-514350">
              <a:buAutoNum type="arabicPeriod"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marL="624078" indent="-514350">
              <a:buAutoNum type="arabicPeriod"/>
            </a:pPr>
            <a:r>
              <a:rPr lang="en-US" dirty="0" err="1"/>
              <a:t>Doktrin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HTN </a:t>
            </a:r>
            <a:r>
              <a:rPr lang="en-US" dirty="0" err="1"/>
              <a:t>tertentu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1161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614672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 err="1" smtClean="0"/>
              <a:t>spesifik</a:t>
            </a:r>
            <a:r>
              <a:rPr lang="en-US" sz="3100" dirty="0" smtClean="0"/>
              <a:t>, Prof. Dr. </a:t>
            </a:r>
            <a:r>
              <a:rPr lang="en-US" sz="3100" dirty="0" err="1" smtClean="0"/>
              <a:t>Jimly</a:t>
            </a:r>
            <a:r>
              <a:rPr lang="en-US" sz="3100" dirty="0" smtClean="0"/>
              <a:t> </a:t>
            </a:r>
            <a:r>
              <a:rPr lang="en-US" sz="3100" dirty="0" err="1" smtClean="0"/>
              <a:t>Asshiddiqie</a:t>
            </a:r>
            <a:r>
              <a:rPr lang="en-US" sz="3100" dirty="0" smtClean="0"/>
              <a:t> </a:t>
            </a:r>
            <a:r>
              <a:rPr lang="en-US" sz="3100" dirty="0" err="1" smtClean="0"/>
              <a:t>membagi</a:t>
            </a:r>
            <a:r>
              <a:rPr lang="en-US" sz="3100" dirty="0" smtClean="0"/>
              <a:t> </a:t>
            </a:r>
            <a:r>
              <a:rPr lang="en-US" sz="3100" dirty="0" err="1" smtClean="0"/>
              <a:t>sumber</a:t>
            </a:r>
            <a:r>
              <a:rPr lang="en-US" sz="3100" dirty="0" smtClean="0"/>
              <a:t> HTN </a:t>
            </a:r>
            <a:r>
              <a:rPr lang="en-US" sz="3100" dirty="0" err="1" smtClean="0"/>
              <a:t>menjadi</a:t>
            </a:r>
            <a:r>
              <a:rPr lang="en-US" sz="3100" dirty="0" smtClean="0"/>
              <a:t> 7 </a:t>
            </a:r>
            <a:r>
              <a:rPr lang="en-US" sz="3100" dirty="0" err="1" smtClean="0"/>
              <a:t>macam</a:t>
            </a:r>
            <a:r>
              <a:rPr lang="en-US" sz="3100" dirty="0" smtClean="0"/>
              <a:t>, </a:t>
            </a:r>
            <a:r>
              <a:rPr lang="en-US" sz="3100" dirty="0" err="1" smtClean="0"/>
              <a:t>yaitu</a:t>
            </a:r>
            <a:r>
              <a:rPr lang="en-US" sz="3100" dirty="0" smtClean="0"/>
              <a:t>: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UUD,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pembukaannya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pasal-pasalnya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Yurisprudensi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comminis</a:t>
            </a:r>
            <a:r>
              <a:rPr lang="en-US" i="1" dirty="0" smtClean="0"/>
              <a:t> </a:t>
            </a:r>
            <a:r>
              <a:rPr lang="en-US" i="1" dirty="0" err="1" smtClean="0"/>
              <a:t>opinio</a:t>
            </a:r>
            <a:r>
              <a:rPr lang="en-US" i="1" dirty="0" smtClean="0"/>
              <a:t> </a:t>
            </a:r>
            <a:r>
              <a:rPr lang="en-US" i="1" dirty="0" err="1" smtClean="0"/>
              <a:t>doctorum</a:t>
            </a:r>
            <a:endParaRPr lang="en-US" i="1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diratifikasi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4842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John Alder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HTN </a:t>
            </a:r>
            <a:r>
              <a:rPr lang="en-US" dirty="0" err="1" smtClean="0"/>
              <a:t>dalam</a:t>
            </a:r>
            <a:r>
              <a:rPr lang="en-US" dirty="0" smtClean="0"/>
              <a:t> 7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smtClean="0"/>
              <a:t>The basic principle</a:t>
            </a:r>
          </a:p>
          <a:p>
            <a:pPr marL="624078" indent="-514350">
              <a:buAutoNum type="arabicPeriod"/>
            </a:pPr>
            <a:r>
              <a:rPr lang="en-US" dirty="0" smtClean="0"/>
              <a:t>General political and moral values</a:t>
            </a:r>
          </a:p>
          <a:p>
            <a:pPr marL="624078" indent="-514350">
              <a:buAutoNum type="arabicPeriod"/>
            </a:pPr>
            <a:r>
              <a:rPr lang="en-US" dirty="0" smtClean="0"/>
              <a:t>Strict law (i) The laws enforced through the courts; (ii) The law and custom of Parliament</a:t>
            </a:r>
          </a:p>
          <a:p>
            <a:pPr marL="624078" indent="-514350">
              <a:buAutoNum type="arabicPeriod"/>
            </a:pPr>
            <a:r>
              <a:rPr lang="en-US" dirty="0" smtClean="0"/>
              <a:t>Conventions of the Constitution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Political practices</a:t>
            </a:r>
          </a:p>
          <a:p>
            <a:pPr marL="624078" indent="-514350">
              <a:buAutoNum type="arabicPeriod"/>
            </a:pPr>
            <a:r>
              <a:rPr lang="en-US" dirty="0" smtClean="0"/>
              <a:t>The rules of the political parties</a:t>
            </a:r>
          </a:p>
          <a:p>
            <a:pPr marL="624078" indent="-514350">
              <a:buAutoNum type="arabicPeriod"/>
            </a:pPr>
            <a:r>
              <a:rPr lang="en-US" dirty="0" smtClean="0"/>
              <a:t>International law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4299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38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A.V. </a:t>
            </a:r>
            <a:r>
              <a:rPr lang="en-US" dirty="0" smtClean="0"/>
              <a:t>Dicey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i="1" dirty="0" smtClean="0"/>
              <a:t>constitutional law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unsur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the law of the constitution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the conventions of the constitution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unsur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HTN di </a:t>
            </a:r>
            <a:r>
              <a:rPr lang="en-US" dirty="0" err="1" smtClean="0"/>
              <a:t>Inggris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1. The law of the constitution</a:t>
            </a:r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200" dirty="0" smtClean="0"/>
              <a:t>Historic documents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>
                <a:sym typeface="Wingdings" pitchFamily="2" charset="2"/>
              </a:rPr>
              <a:t>dokumen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sejarah</a:t>
            </a:r>
            <a:r>
              <a:rPr lang="en-US" sz="2200" dirty="0" smtClean="0"/>
              <a:t> (</a:t>
            </a:r>
            <a:r>
              <a:rPr lang="en-US" sz="2200" dirty="0" err="1"/>
              <a:t>m</a:t>
            </a:r>
            <a:r>
              <a:rPr lang="en-US" sz="2200" dirty="0" err="1" smtClean="0"/>
              <a:t>isal</a:t>
            </a:r>
            <a:r>
              <a:rPr lang="en-US" sz="2200" dirty="0" smtClean="0"/>
              <a:t>: Magna Charta 1215, Bill of rights 1689)</a:t>
            </a:r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200" dirty="0" smtClean="0"/>
              <a:t>Legislative/parliamentary acts </a:t>
            </a:r>
            <a:r>
              <a:rPr lang="en-US" sz="2200" dirty="0" smtClean="0">
                <a:sym typeface="Wingdings" pitchFamily="2" charset="2"/>
              </a:rPr>
              <a:t> UU yang </a:t>
            </a:r>
            <a:r>
              <a:rPr lang="en-US" sz="2200" dirty="0" err="1" smtClean="0">
                <a:sym typeface="Wingdings" pitchFamily="2" charset="2"/>
              </a:rPr>
              <a:t>dibuat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parlemen</a:t>
            </a:r>
            <a:endParaRPr lang="en-US" sz="2200" dirty="0" smtClean="0"/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200" dirty="0" smtClean="0"/>
              <a:t>Judicial decisions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</a:t>
            </a:r>
            <a:r>
              <a:rPr lang="en-US" sz="2200" dirty="0" err="1" smtClean="0"/>
              <a:t>putusan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pengadilan</a:t>
            </a:r>
            <a:endParaRPr lang="en-US" sz="2200" dirty="0" smtClean="0"/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200" dirty="0" smtClean="0"/>
              <a:t>Principles and rules of common law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>
                <a:sym typeface="Wingdings" pitchFamily="2" charset="2"/>
              </a:rPr>
              <a:t>sudah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diterima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sebagai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meskipun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tidak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dalam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bentuk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peraturan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tertulis</a:t>
            </a:r>
            <a:r>
              <a:rPr lang="en-US" sz="2200" dirty="0" smtClean="0">
                <a:sym typeface="Wingdings" pitchFamily="2" charset="2"/>
              </a:rPr>
              <a:t>; </a:t>
            </a:r>
            <a:r>
              <a:rPr lang="en-US" sz="2200" dirty="0" err="1" smtClean="0">
                <a:sym typeface="Wingdings" pitchFamily="2" charset="2"/>
              </a:rPr>
              <a:t>umumnya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sudah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dikuatkan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oleh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putusan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pengadilan</a:t>
            </a:r>
            <a:endParaRPr lang="en-US" sz="2200" dirty="0" smtClean="0"/>
          </a:p>
          <a:p>
            <a:pPr marL="946404" lvl="2" indent="-342900"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9976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2. The conventions of the constitution</a:t>
            </a:r>
          </a:p>
          <a:p>
            <a:pPr marL="109728" indent="0">
              <a:buNone/>
            </a:pPr>
            <a:endParaRPr lang="en-US" dirty="0" smtClean="0"/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300" dirty="0" smtClean="0"/>
              <a:t>Habits </a:t>
            </a:r>
            <a:r>
              <a:rPr lang="en-US" sz="2300" dirty="0" smtClean="0">
                <a:sym typeface="Wingdings" pitchFamily="2" charset="2"/>
              </a:rPr>
              <a:t> </a:t>
            </a:r>
            <a:r>
              <a:rPr lang="en-US" sz="2300" dirty="0" err="1" smtClean="0">
                <a:sym typeface="Wingdings" pitchFamily="2" charset="2"/>
              </a:rPr>
              <a:t>kebiasaan</a:t>
            </a:r>
            <a:endParaRPr lang="en-US" sz="2300" dirty="0" smtClean="0">
              <a:sym typeface="Wingdings" pitchFamily="2" charset="2"/>
            </a:endParaRPr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300" dirty="0" smtClean="0">
                <a:sym typeface="Wingdings" pitchFamily="2" charset="2"/>
              </a:rPr>
              <a:t>Traditions  </a:t>
            </a:r>
            <a:r>
              <a:rPr lang="en-US" sz="2300" dirty="0" err="1" smtClean="0">
                <a:sym typeface="Wingdings" pitchFamily="2" charset="2"/>
              </a:rPr>
              <a:t>tradisi</a:t>
            </a:r>
            <a:endParaRPr lang="en-US" sz="2300" dirty="0" smtClean="0">
              <a:sym typeface="Wingdings" pitchFamily="2" charset="2"/>
            </a:endParaRPr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300" dirty="0" smtClean="0">
                <a:sym typeface="Wingdings" pitchFamily="2" charset="2"/>
              </a:rPr>
              <a:t>Customs  </a:t>
            </a:r>
            <a:r>
              <a:rPr lang="en-US" sz="2300" dirty="0" err="1" smtClean="0">
                <a:sym typeface="Wingdings" pitchFamily="2" charset="2"/>
              </a:rPr>
              <a:t>adat-istiadat</a:t>
            </a:r>
            <a:endParaRPr lang="en-US" sz="2300" dirty="0" smtClean="0">
              <a:sym typeface="Wingdings" pitchFamily="2" charset="2"/>
            </a:endParaRPr>
          </a:p>
          <a:p>
            <a:pPr marL="946404" lvl="2" indent="-342900">
              <a:buFont typeface="Wingdings" pitchFamily="2" charset="2"/>
              <a:buChar char="v"/>
            </a:pPr>
            <a:r>
              <a:rPr lang="en-US" sz="2300" dirty="0" smtClean="0">
                <a:sym typeface="Wingdings" pitchFamily="2" charset="2"/>
              </a:rPr>
              <a:t>Practices and usages  </a:t>
            </a:r>
            <a:r>
              <a:rPr lang="en-US" sz="2300" dirty="0" err="1" smtClean="0">
                <a:sym typeface="Wingdings" pitchFamily="2" charset="2"/>
              </a:rPr>
              <a:t>praktik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cara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9075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MPR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/>
              <a:t>MPR No. III/MPR/2000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Tata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Ketetapan</a:t>
            </a:r>
            <a:r>
              <a:rPr lang="en-US" dirty="0" smtClean="0"/>
              <a:t> MPR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7080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Ketetapan</a:t>
            </a:r>
            <a:r>
              <a:rPr lang="en-US" dirty="0" smtClean="0"/>
              <a:t> MPR No. III/MPR/2000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Tata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;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;</a:t>
            </a:r>
          </a:p>
          <a:p>
            <a:pPr marL="624078" indent="-514350">
              <a:buAutoNum type="arabicPeriod"/>
            </a:pPr>
            <a:r>
              <a:rPr lang="en-US" dirty="0" err="1"/>
              <a:t>S</a:t>
            </a:r>
            <a:r>
              <a:rPr lang="en-US" dirty="0" err="1" smtClean="0"/>
              <a:t>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(i)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 </a:t>
            </a:r>
            <a:r>
              <a:rPr lang="en-US" dirty="0" err="1" smtClean="0"/>
              <a:t>dan</a:t>
            </a:r>
            <a:r>
              <a:rPr lang="en-US" dirty="0" smtClean="0"/>
              <a:t> (ii)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UUD 1945.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5114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Prof. Dr. 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HTN Indonesia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Sumber</a:t>
            </a:r>
            <a:r>
              <a:rPr lang="en-US" dirty="0" smtClean="0"/>
              <a:t> Materiel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endParaRPr lang="en-US" dirty="0" smtClean="0"/>
          </a:p>
          <a:p>
            <a:pPr marL="946404" lvl="2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Pancasila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materiel</a:t>
            </a:r>
          </a:p>
          <a:p>
            <a:pPr marL="946404" lvl="2" indent="-34290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UUD 1945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formil</a:t>
            </a:r>
            <a:endParaRPr lang="en-US" dirty="0" smtClean="0">
              <a:sym typeface="Wingdings" pitchFamily="2" charset="2"/>
            </a:endParaRPr>
          </a:p>
          <a:p>
            <a:pPr marL="109728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109728" indent="0">
              <a:buNone/>
            </a:pPr>
            <a:r>
              <a:rPr lang="en-US" dirty="0" smtClean="0">
                <a:sym typeface="Wingdings" pitchFamily="2" charset="2"/>
              </a:rPr>
              <a:t>2.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Norma </a:t>
            </a:r>
            <a:r>
              <a:rPr lang="en-US" dirty="0" err="1" smtClean="0">
                <a:sym typeface="Wingdings" pitchFamily="2" charset="2"/>
              </a:rPr>
              <a:t>Dasar</a:t>
            </a:r>
            <a:endParaRPr lang="en-US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UUD 1945  </a:t>
            </a:r>
            <a:r>
              <a:rPr lang="en-US" i="1" dirty="0" smtClean="0">
                <a:sym typeface="Wingdings" pitchFamily="2" charset="2"/>
              </a:rPr>
              <a:t>gerund norm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stuffenbau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theorie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Hans </a:t>
            </a:r>
            <a:r>
              <a:rPr lang="en-US" dirty="0" err="1" smtClean="0">
                <a:sym typeface="Wingdings" pitchFamily="2" charset="2"/>
              </a:rPr>
              <a:t>Kelsen</a:t>
            </a:r>
            <a:endParaRPr lang="en-US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Pancasila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i="1" dirty="0" err="1" smtClean="0">
                <a:sym typeface="Wingdings" pitchFamily="2" charset="2"/>
              </a:rPr>
              <a:t>staasfundamental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>
                <a:sym typeface="Wingdings" pitchFamily="2" charset="2"/>
              </a:rPr>
              <a:t>norms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menurut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 err="1">
                <a:sym typeface="Wingdings" pitchFamily="2" charset="2"/>
              </a:rPr>
              <a:t>stuffenbau</a:t>
            </a:r>
            <a:r>
              <a:rPr lang="en-US" i="1" dirty="0">
                <a:sym typeface="Wingdings" pitchFamily="2" charset="2"/>
              </a:rPr>
              <a:t> </a:t>
            </a:r>
            <a:r>
              <a:rPr lang="en-US" i="1" dirty="0" err="1">
                <a:sym typeface="Wingdings" pitchFamily="2" charset="2"/>
              </a:rPr>
              <a:t>theorie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Hans </a:t>
            </a:r>
            <a:r>
              <a:rPr lang="en-US" dirty="0" err="1">
                <a:sym typeface="Wingdings" pitchFamily="2" charset="2"/>
              </a:rPr>
              <a:t>Nawiasky</a:t>
            </a:r>
            <a:endParaRPr lang="en-US" dirty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4498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05200"/>
          </a:xfrm>
        </p:spPr>
        <p:txBody>
          <a:bodyPr/>
          <a:lstStyle/>
          <a:p>
            <a:pPr marL="109728" indent="0">
              <a:buNone/>
            </a:pPr>
            <a:r>
              <a:rPr lang="id-ID" b="1" noProof="1" smtClean="0"/>
              <a:t>Pokok Bahasan:</a:t>
            </a:r>
          </a:p>
          <a:p>
            <a:endParaRPr lang="id-ID" noProof="1" smtClean="0"/>
          </a:p>
          <a:p>
            <a:pPr lvl="0"/>
            <a:r>
              <a:rPr lang="id-ID" noProof="1" smtClean="0"/>
              <a:t>Pengertian Sumber Hukum</a:t>
            </a:r>
          </a:p>
          <a:p>
            <a:pPr lvl="0"/>
            <a:r>
              <a:rPr lang="en-US" noProof="1" smtClean="0"/>
              <a:t>Bentuk</a:t>
            </a:r>
            <a:r>
              <a:rPr lang="id-ID" noProof="1" smtClean="0"/>
              <a:t> Sumber Hukum</a:t>
            </a:r>
          </a:p>
          <a:p>
            <a:pPr lvl="0"/>
            <a:r>
              <a:rPr lang="id-ID" noProof="1" smtClean="0"/>
              <a:t>Sumber Hukum Tata Negara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noProof="1" smtClean="0">
                <a:effectLst/>
              </a:rPr>
              <a:t>Sumber-Sumber </a:t>
            </a:r>
            <a:br>
              <a:rPr lang="id-ID" sz="4000" noProof="1" smtClean="0">
                <a:effectLst/>
              </a:rPr>
            </a:br>
            <a:r>
              <a:rPr lang="id-ID" sz="4000" noProof="1" smtClean="0">
                <a:effectLst/>
              </a:rPr>
              <a:t>Hukum Tata Negara</a:t>
            </a:r>
            <a:endParaRPr lang="id-ID" sz="4000" noProof="1"/>
          </a:p>
        </p:txBody>
      </p:sp>
    </p:spTree>
    <p:extLst>
      <p:ext uri="{BB962C8B-B14F-4D97-AF65-F5344CB8AC3E}">
        <p14:creationId xmlns:p14="http://schemas.microsoft.com/office/powerpoint/2010/main" val="28719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946404" lvl="2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norma-norma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mengikat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ditetapkan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legislator </a:t>
            </a:r>
            <a:r>
              <a:rPr lang="en-US" dirty="0" err="1" smtClean="0">
                <a:sym typeface="Wingdings" pitchFamily="2" charset="2"/>
              </a:rPr>
              <a:t>maupun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regulator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lembaga-lembaga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pelaksana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mendapatkan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delegasi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menetapkan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peraturan-peraturan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berlaku</a:t>
            </a:r>
            <a:endParaRPr lang="en-US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err="1" smtClean="0">
                <a:sym typeface="Wingdings" pitchFamily="2" charset="2"/>
              </a:rPr>
              <a:t>regeling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dinamakan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5656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614672"/>
          </a:xfrm>
        </p:spPr>
        <p:txBody>
          <a:bodyPr>
            <a:normAutofit lnSpcReduction="10000"/>
          </a:bodyPr>
          <a:lstStyle/>
          <a:p>
            <a:pPr marL="946404" lvl="2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7 UU No. 12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2011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bentuk-jenis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; </a:t>
            </a: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1. UUD NRI </a:t>
            </a:r>
            <a:r>
              <a:rPr lang="en-US" dirty="0" err="1" smtClean="0">
                <a:sym typeface="Wingdings" pitchFamily="2" charset="2"/>
              </a:rPr>
              <a:t>Tahunj</a:t>
            </a:r>
            <a:r>
              <a:rPr lang="en-US" dirty="0" smtClean="0">
                <a:sym typeface="Wingdings" pitchFamily="2" charset="2"/>
              </a:rPr>
              <a:t> 1945</a:t>
            </a: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2. </a:t>
            </a:r>
            <a:r>
              <a:rPr lang="en-US" dirty="0" err="1" smtClean="0">
                <a:sym typeface="Wingdings" pitchFamily="2" charset="2"/>
              </a:rPr>
              <a:t>Ketetapan</a:t>
            </a:r>
            <a:r>
              <a:rPr lang="en-US" dirty="0" smtClean="0">
                <a:sym typeface="Wingdings" pitchFamily="2" charset="2"/>
              </a:rPr>
              <a:t> MPR</a:t>
            </a: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3. UU/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Pengganti</a:t>
            </a:r>
            <a:r>
              <a:rPr lang="en-US" dirty="0" smtClean="0">
                <a:sym typeface="Wingdings" pitchFamily="2" charset="2"/>
              </a:rPr>
              <a:t> UU</a:t>
            </a: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4.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endParaRPr lang="en-US" dirty="0" smtClean="0">
              <a:sym typeface="Wingdings" pitchFamily="2" charset="2"/>
            </a:endParaRP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5.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endParaRPr lang="en-US" dirty="0" smtClean="0">
              <a:sym typeface="Wingdings" pitchFamily="2" charset="2"/>
            </a:endParaRP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6.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Daerah </a:t>
            </a:r>
            <a:r>
              <a:rPr lang="en-US" dirty="0" err="1" smtClean="0">
                <a:sym typeface="Wingdings" pitchFamily="2" charset="2"/>
              </a:rPr>
              <a:t>Provinsi</a:t>
            </a:r>
            <a:endParaRPr lang="en-US" dirty="0" smtClean="0">
              <a:sym typeface="Wingdings" pitchFamily="2" charset="2"/>
            </a:endParaRPr>
          </a:p>
          <a:p>
            <a:pPr marL="1115568" lvl="4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7.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Daerah </a:t>
            </a:r>
            <a:r>
              <a:rPr lang="en-US" dirty="0" err="1" smtClean="0">
                <a:sym typeface="Wingdings" pitchFamily="2" charset="2"/>
              </a:rPr>
              <a:t>Kabupaten</a:t>
            </a:r>
            <a:r>
              <a:rPr lang="en-US" dirty="0" smtClean="0">
                <a:sym typeface="Wingdings" pitchFamily="2" charset="2"/>
              </a:rPr>
              <a:t>/Kota</a:t>
            </a:r>
          </a:p>
          <a:p>
            <a:pPr marL="946404" lvl="2" indent="-342900">
              <a:buFont typeface="Wingdings"/>
              <a:buChar char="à"/>
            </a:pPr>
            <a:endParaRPr lang="en-US" dirty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Termasuk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kementerian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komisi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, </a:t>
            </a:r>
            <a:r>
              <a:rPr lang="en-US" dirty="0" err="1" smtClean="0">
                <a:sym typeface="Wingdings" pitchFamily="2" charset="2"/>
              </a:rPr>
              <a:t>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desa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err="1" smtClean="0">
                <a:sym typeface="Wingdings" pitchFamily="2" charset="2"/>
              </a:rPr>
              <a:t>regeling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5188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6146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229868" lvl="3" indent="-342900">
              <a:buFont typeface="Wingdings"/>
              <a:buChar char="à"/>
            </a:pPr>
            <a:r>
              <a:rPr lang="en-US" sz="2000" dirty="0" err="1" smtClean="0">
                <a:sym typeface="Wingdings" pitchFamily="2" charset="2"/>
              </a:rPr>
              <a:t>Konvensi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umumnya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merupakan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praktik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dasar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hukumnya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tidak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diatur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dalam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peraturan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tertulis</a:t>
            </a:r>
            <a:endParaRPr lang="en-US" sz="2000" dirty="0" smtClean="0">
              <a:sym typeface="Wingdings" pitchFamily="2" charset="2"/>
            </a:endParaRPr>
          </a:p>
          <a:p>
            <a:pPr marL="1229868" lvl="3" indent="-342900">
              <a:buFont typeface="Wingdings"/>
              <a:buChar char="à"/>
            </a:pPr>
            <a:r>
              <a:rPr lang="en-US" sz="2000" dirty="0" err="1" smtClean="0">
                <a:sym typeface="Wingdings" pitchFamily="2" charset="2"/>
              </a:rPr>
              <a:t>Konvensi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kadang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dituangkan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dalam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bentuk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tertulis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sehingga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punya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kekuatan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hukum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mengikat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memaksa</a:t>
            </a:r>
            <a:endParaRPr lang="en-US" sz="2000" dirty="0" smtClean="0">
              <a:sym typeface="Wingdings" pitchFamily="2" charset="2"/>
            </a:endParaRPr>
          </a:p>
          <a:p>
            <a:pPr marL="1229868" lvl="3" indent="-342900">
              <a:buFont typeface="Wingdings"/>
              <a:buChar char="à"/>
            </a:pPr>
            <a:r>
              <a:rPr lang="en-US" sz="2000" dirty="0" err="1" smtClean="0">
                <a:sym typeface="Wingdings" pitchFamily="2" charset="2"/>
              </a:rPr>
              <a:t>Konvensi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mempunyai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kekuatan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sama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dengan</a:t>
            </a:r>
            <a:r>
              <a:rPr lang="en-US" sz="2000" dirty="0" smtClean="0">
                <a:sym typeface="Wingdings" pitchFamily="2" charset="2"/>
              </a:rPr>
              <a:t> UU, </a:t>
            </a:r>
            <a:r>
              <a:rPr lang="en-US" sz="2000" dirty="0" err="1" smtClean="0">
                <a:sym typeface="Wingdings" pitchFamily="2" charset="2"/>
              </a:rPr>
              <a:t>karena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diterima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dijalankan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meskipun</a:t>
            </a:r>
            <a:r>
              <a:rPr lang="en-US" sz="2000" dirty="0" smtClean="0">
                <a:sym typeface="Wingdings" pitchFamily="2" charset="2"/>
              </a:rPr>
              <a:t> hakim di </a:t>
            </a:r>
            <a:r>
              <a:rPr lang="en-US" sz="2000" dirty="0" err="1" smtClean="0">
                <a:sym typeface="Wingdings" pitchFamily="2" charset="2"/>
              </a:rPr>
              <a:t>pengadilan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tidak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terikat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olehnya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1229868" lvl="3" indent="-342900">
              <a:buFont typeface="Wingdings"/>
              <a:buChar char="à"/>
            </a:pPr>
            <a:r>
              <a:rPr lang="en-US" sz="2000" dirty="0" err="1" smtClean="0">
                <a:sym typeface="Wingdings" pitchFamily="2" charset="2"/>
              </a:rPr>
              <a:t>Konvensi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tidak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harus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merupakan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kebiasaan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dilakukan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secara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berulang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sehingga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diterima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ditaati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dalam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praktik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ketatanegaraan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1229868" lvl="3" indent="-34290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marL="603504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9494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Traktat</a:t>
            </a:r>
            <a:r>
              <a:rPr lang="en-US" dirty="0" smtClean="0"/>
              <a:t> (</a:t>
            </a:r>
            <a:r>
              <a:rPr lang="en-US" dirty="0" err="1" smtClean="0"/>
              <a:t>Perjanjian</a:t>
            </a:r>
            <a:r>
              <a:rPr lang="en-US" dirty="0" smtClean="0"/>
              <a:t>)</a:t>
            </a:r>
          </a:p>
          <a:p>
            <a:pPr marL="1229868" lvl="3" indent="-34290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marL="1229868" lvl="3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Traktat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perjanjian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endParaRPr lang="en-US" dirty="0" smtClean="0">
              <a:sym typeface="Wingdings" pitchFamily="2" charset="2"/>
            </a:endParaRPr>
          </a:p>
          <a:p>
            <a:pPr marL="1229868" lvl="3" indent="-34290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marL="1229868" lvl="3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Traktat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perjanjian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formil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HTN </a:t>
            </a:r>
            <a:r>
              <a:rPr lang="en-US" dirty="0" err="1" smtClean="0">
                <a:sym typeface="Wingdings" pitchFamily="2" charset="2"/>
              </a:rPr>
              <a:t>sepanjang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ketatanegaraan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terikat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dalamnya</a:t>
            </a:r>
            <a:endParaRPr lang="en-US" dirty="0" smtClean="0">
              <a:sym typeface="Wingdings" pitchFamily="2" charset="2"/>
            </a:endParaRPr>
          </a:p>
          <a:p>
            <a:pPr marL="886968" lvl="3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1229868" lvl="3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traktat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sekadar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 nota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surat-surat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2419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/>
              <a:t>Jimly</a:t>
            </a:r>
            <a:r>
              <a:rPr lang="en-US" sz="2500" dirty="0"/>
              <a:t> </a:t>
            </a:r>
            <a:r>
              <a:rPr lang="en-US" sz="2500" dirty="0" err="1"/>
              <a:t>Asshiddiqie</a:t>
            </a:r>
            <a:r>
              <a:rPr lang="en-US" sz="2500" dirty="0"/>
              <a:t>, </a:t>
            </a:r>
            <a:r>
              <a:rPr lang="en-US" sz="2500" i="1" dirty="0" err="1"/>
              <a:t>Pengantar</a:t>
            </a:r>
            <a:r>
              <a:rPr lang="en-US" sz="2500" i="1" dirty="0"/>
              <a:t> </a:t>
            </a:r>
            <a:r>
              <a:rPr lang="en-US" sz="2500" i="1" dirty="0" err="1"/>
              <a:t>Ilmu</a:t>
            </a:r>
            <a:r>
              <a:rPr lang="en-US" sz="2500" i="1" dirty="0"/>
              <a:t> </a:t>
            </a:r>
            <a:r>
              <a:rPr lang="en-US" sz="2500" i="1" dirty="0" err="1"/>
              <a:t>Hukum</a:t>
            </a:r>
            <a:r>
              <a:rPr lang="en-US" sz="2500" i="1" dirty="0"/>
              <a:t> Tata Negara</a:t>
            </a:r>
            <a:r>
              <a:rPr lang="en-US" sz="2500" dirty="0"/>
              <a:t>, </a:t>
            </a:r>
            <a:r>
              <a:rPr lang="en-US" sz="2500" dirty="0" err="1"/>
              <a:t>Jilid</a:t>
            </a:r>
            <a:r>
              <a:rPr lang="en-US" sz="2500" dirty="0"/>
              <a:t> I (</a:t>
            </a:r>
            <a:r>
              <a:rPr lang="en-US" sz="2500" dirty="0" err="1"/>
              <a:t>Sekretariat</a:t>
            </a:r>
            <a:r>
              <a:rPr lang="en-US" sz="2500" dirty="0"/>
              <a:t> </a:t>
            </a:r>
            <a:r>
              <a:rPr lang="en-US" sz="2500" dirty="0" err="1"/>
              <a:t>Jenderal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Kepaniteraan</a:t>
            </a:r>
            <a:r>
              <a:rPr lang="en-US" sz="2500" dirty="0"/>
              <a:t> MKRI: Jakarta, 2006</a:t>
            </a:r>
            <a:r>
              <a:rPr lang="en-US" sz="2500" dirty="0" smtClean="0"/>
              <a:t>).</a:t>
            </a:r>
          </a:p>
          <a:p>
            <a:endParaRPr lang="en-US" sz="2500" dirty="0"/>
          </a:p>
          <a:p>
            <a:r>
              <a:rPr lang="en-US" sz="2500" dirty="0" err="1"/>
              <a:t>Moh</a:t>
            </a:r>
            <a:r>
              <a:rPr lang="en-US" sz="2500" dirty="0"/>
              <a:t>. </a:t>
            </a:r>
            <a:r>
              <a:rPr lang="en-US" sz="2500" dirty="0" err="1"/>
              <a:t>Kusnardi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Harmaily</a:t>
            </a:r>
            <a:r>
              <a:rPr lang="en-US" sz="2500" dirty="0"/>
              <a:t> Ibrahim, </a:t>
            </a:r>
            <a:r>
              <a:rPr lang="en-US" sz="2500" i="1" dirty="0" err="1"/>
              <a:t>Pengantar</a:t>
            </a:r>
            <a:r>
              <a:rPr lang="en-US" sz="2500" i="1" dirty="0"/>
              <a:t> </a:t>
            </a:r>
            <a:r>
              <a:rPr lang="en-US" sz="2500" i="1" dirty="0" err="1"/>
              <a:t>Hukum</a:t>
            </a:r>
            <a:r>
              <a:rPr lang="en-US" sz="2500" i="1" dirty="0"/>
              <a:t> Tata Negara Indonesia</a:t>
            </a:r>
            <a:r>
              <a:rPr lang="en-US" sz="2500" dirty="0"/>
              <a:t> (PSHTN FH UI: Jakarta, </a:t>
            </a:r>
            <a:r>
              <a:rPr lang="en-US" sz="2500" dirty="0" err="1"/>
              <a:t>Cetakan</a:t>
            </a:r>
            <a:r>
              <a:rPr lang="en-US" sz="2500" dirty="0"/>
              <a:t> </a:t>
            </a:r>
            <a:r>
              <a:rPr lang="en-US" sz="2500" dirty="0" err="1"/>
              <a:t>Kelima</a:t>
            </a:r>
            <a:r>
              <a:rPr lang="en-US" sz="2500" dirty="0"/>
              <a:t>, 1983</a:t>
            </a:r>
            <a:r>
              <a:rPr lang="en-US" sz="2500" dirty="0" smtClean="0"/>
              <a:t>).</a:t>
            </a:r>
          </a:p>
          <a:p>
            <a:endParaRPr lang="en-US" sz="2500" dirty="0"/>
          </a:p>
          <a:p>
            <a:r>
              <a:rPr lang="en-US" sz="2500" dirty="0" err="1"/>
              <a:t>Ni’matul</a:t>
            </a:r>
            <a:r>
              <a:rPr lang="en-US" sz="2500" dirty="0"/>
              <a:t> Huda, </a:t>
            </a:r>
            <a:r>
              <a:rPr lang="en-US" sz="2500" i="1" dirty="0" err="1"/>
              <a:t>Hukum</a:t>
            </a:r>
            <a:r>
              <a:rPr lang="en-US" sz="2500" i="1" dirty="0"/>
              <a:t> Tata Negara Indonesia</a:t>
            </a:r>
            <a:r>
              <a:rPr lang="en-US" sz="2500" dirty="0"/>
              <a:t> (PT. </a:t>
            </a:r>
            <a:r>
              <a:rPr lang="en-US" sz="2500" dirty="0" err="1"/>
              <a:t>RajaGrafindo</a:t>
            </a:r>
            <a:r>
              <a:rPr lang="en-US" sz="2500" dirty="0"/>
              <a:t> </a:t>
            </a:r>
            <a:r>
              <a:rPr lang="en-US" sz="2500" dirty="0" err="1"/>
              <a:t>Persada</a:t>
            </a:r>
            <a:r>
              <a:rPr lang="en-US" sz="2500" dirty="0"/>
              <a:t>: Jakarta, 2005).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Sumber</a:t>
            </a:r>
            <a:r>
              <a:rPr lang="en-US" sz="3700" dirty="0" smtClean="0"/>
              <a:t> </a:t>
            </a:r>
            <a:r>
              <a:rPr lang="en-US" sz="3700" dirty="0" err="1" smtClean="0"/>
              <a:t>Rujukan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1643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temasuk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HTN</a:t>
            </a:r>
          </a:p>
          <a:p>
            <a:endParaRPr lang="en-US" dirty="0" smtClean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noProof="1"/>
              <a:t>Pengertian Sumber Hukum</a:t>
            </a:r>
            <a:br>
              <a:rPr lang="id-ID" noProof="1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orang</a:t>
            </a:r>
          </a:p>
          <a:p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422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Paton George </a:t>
            </a:r>
            <a:r>
              <a:rPr lang="en-US" dirty="0" err="1"/>
              <a:t>Whitecross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Hans </a:t>
            </a:r>
            <a:r>
              <a:rPr lang="en-US" dirty="0" err="1" smtClean="0"/>
              <a:t>Kelsen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figuratif</a:t>
            </a:r>
            <a:r>
              <a:rPr lang="en-US" dirty="0"/>
              <a:t> (</a:t>
            </a:r>
            <a:r>
              <a:rPr lang="en-US" dirty="0" err="1"/>
              <a:t>kiasan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ambigu</a:t>
            </a:r>
            <a:r>
              <a:rPr lang="en-US" dirty="0"/>
              <a:t> (</a:t>
            </a:r>
            <a:r>
              <a:rPr lang="en-US" dirty="0" err="1"/>
              <a:t>mendua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Van Apeldoorn </a:t>
            </a:r>
            <a:r>
              <a:rPr lang="en-US" dirty="0" err="1" smtClean="0"/>
              <a:t>mengatakan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0995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tempat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nilai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norma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tertentu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berasal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Menurut</a:t>
            </a:r>
            <a:r>
              <a:rPr lang="en-US" dirty="0">
                <a:sym typeface="Wingdings" pitchFamily="2" charset="2"/>
              </a:rPr>
              <a:t> Prof. Dr. </a:t>
            </a:r>
            <a:r>
              <a:rPr lang="en-US" dirty="0" err="1">
                <a:sym typeface="Wingdings" pitchFamily="2" charset="2"/>
              </a:rPr>
              <a:t>Jimly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Asshiddiqie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juga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menunjuk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pengertian</a:t>
            </a:r>
            <a:r>
              <a:rPr lang="en-US" dirty="0">
                <a:sym typeface="Wingdings" pitchFamily="2" charset="2"/>
              </a:rPr>
              <a:t> “</a:t>
            </a:r>
            <a:r>
              <a:rPr lang="en-US" dirty="0" err="1">
                <a:sym typeface="Wingdings" pitchFamily="2" charset="2"/>
              </a:rPr>
              <a:t>tempat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ditariknya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kaedah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bersifat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umum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dipakai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peralatan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menilai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peristiwa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kaidah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bersifat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konkrit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6976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Hans </a:t>
            </a:r>
            <a:r>
              <a:rPr lang="en-US" dirty="0" err="1">
                <a:sym typeface="Wingdings" pitchFamily="2" charset="2"/>
              </a:rPr>
              <a:t>Kelsen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memiliki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beberapa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109728" indent="0">
              <a:buNone/>
            </a:pPr>
            <a:endParaRPr lang="en-US" dirty="0">
              <a:sym typeface="Wingdings" pitchFamily="2" charset="2"/>
            </a:endParaRPr>
          </a:p>
          <a:p>
            <a:pPr marL="822960" lvl="1" indent="-457200">
              <a:buAutoNum type="arabicPeriod"/>
            </a:pPr>
            <a:r>
              <a:rPr lang="en-US" dirty="0" err="1">
                <a:sym typeface="Wingdings" pitchFamily="2" charset="2"/>
              </a:rPr>
              <a:t>S</a:t>
            </a:r>
            <a:r>
              <a:rPr lang="en-US" dirty="0" err="1" smtClean="0">
                <a:sym typeface="Wingdings" pitchFamily="2" charset="2"/>
              </a:rPr>
              <a:t>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metode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menciptakan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kebiasaan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i="1" dirty="0">
                <a:sym typeface="Wingdings" pitchFamily="2" charset="2"/>
              </a:rPr>
              <a:t>customary</a:t>
            </a:r>
            <a:r>
              <a:rPr lang="en-US" dirty="0">
                <a:sym typeface="Wingdings" pitchFamily="2" charset="2"/>
              </a:rPr>
              <a:t>) &amp; UU (</a:t>
            </a:r>
            <a:r>
              <a:rPr lang="en-US" i="1" dirty="0">
                <a:sym typeface="Wingdings" pitchFamily="2" charset="2"/>
              </a:rPr>
              <a:t>statutory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822960" lvl="1" indent="-457200">
              <a:buAutoNum type="arabicPeriod"/>
            </a:pP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memvalidasi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tinggi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norma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rendah</a:t>
            </a:r>
            <a:endParaRPr lang="en-US" dirty="0">
              <a:sym typeface="Wingdings" pitchFamily="2" charset="2"/>
            </a:endParaRPr>
          </a:p>
          <a:p>
            <a:pPr marL="822960" lvl="1" indent="-457200">
              <a:buAutoNum type="arabicPeriod"/>
            </a:pP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non-</a:t>
            </a:r>
            <a:r>
              <a:rPr lang="en-US" dirty="0" err="1"/>
              <a:t>juridis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norma</a:t>
            </a:r>
            <a:r>
              <a:rPr lang="en-US" dirty="0"/>
              <a:t> moral, </a:t>
            </a:r>
            <a:r>
              <a:rPr lang="en-US" dirty="0" err="1"/>
              <a:t>etika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doktrin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2948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38472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Prof. </a:t>
            </a:r>
            <a:r>
              <a:rPr lang="en-US" sz="2900" dirty="0"/>
              <a:t>D</a:t>
            </a:r>
            <a:r>
              <a:rPr lang="en-US" sz="2900" dirty="0" smtClean="0"/>
              <a:t>r. </a:t>
            </a:r>
            <a:r>
              <a:rPr lang="en-US" sz="2900" dirty="0" err="1" smtClean="0"/>
              <a:t>Sudikno</a:t>
            </a:r>
            <a:r>
              <a:rPr lang="en-US" sz="2900" dirty="0" smtClean="0"/>
              <a:t> </a:t>
            </a:r>
            <a:r>
              <a:rPr lang="en-US" sz="2900" dirty="0" err="1" smtClean="0"/>
              <a:t>Mertokusumo</a:t>
            </a:r>
            <a:r>
              <a:rPr lang="en-US" sz="2900" dirty="0" smtClean="0"/>
              <a:t> </a:t>
            </a:r>
            <a:r>
              <a:rPr lang="en-US" sz="2900" dirty="0" err="1" smtClean="0"/>
              <a:t>memberikan</a:t>
            </a:r>
            <a:r>
              <a:rPr lang="en-US" sz="2900" dirty="0" smtClean="0"/>
              <a:t> </a:t>
            </a:r>
            <a:r>
              <a:rPr lang="en-US" sz="2900" dirty="0" err="1" smtClean="0"/>
              <a:t>pengertian</a:t>
            </a:r>
            <a:r>
              <a:rPr lang="en-US" sz="2900" dirty="0" smtClean="0"/>
              <a:t> </a:t>
            </a:r>
            <a:r>
              <a:rPr lang="en-US" sz="2900" dirty="0" err="1" smtClean="0"/>
              <a:t>sumber</a:t>
            </a:r>
            <a:r>
              <a:rPr lang="en-US" sz="2900" dirty="0" smtClean="0"/>
              <a:t> </a:t>
            </a:r>
            <a:r>
              <a:rPr lang="en-US" sz="2900" dirty="0" err="1" smtClean="0"/>
              <a:t>hukum</a:t>
            </a:r>
            <a:r>
              <a:rPr lang="en-US" sz="2900" dirty="0" smtClean="0"/>
              <a:t>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: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,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err="1" smtClean="0"/>
              <a:t>Lanjutan</a:t>
            </a:r>
            <a:r>
              <a:rPr lang="en-US" sz="3700" dirty="0" smtClean="0"/>
              <a:t>…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6539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E. Utrecht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formal</a:t>
            </a:r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Sumber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dikenal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bentuknya</a:t>
            </a:r>
            <a:r>
              <a:rPr lang="en-US" sz="2200" dirty="0" smtClean="0">
                <a:sym typeface="Wingdings" pitchFamily="2" charset="2"/>
              </a:rPr>
              <a:t> </a:t>
            </a:r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Tempat</a:t>
            </a:r>
            <a:r>
              <a:rPr lang="en-US" sz="2200" dirty="0" smtClean="0">
                <a:sym typeface="Wingdings" pitchFamily="2" charset="2"/>
              </a:rPr>
              <a:t> formal </a:t>
            </a:r>
            <a:r>
              <a:rPr lang="en-US" sz="2200" dirty="0" err="1" smtClean="0">
                <a:sym typeface="Wingdings" pitchFamily="2" charset="2"/>
              </a:rPr>
              <a:t>dalam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bentuk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tertulis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mana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kaedah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diambil</a:t>
            </a:r>
            <a:r>
              <a:rPr lang="en-US" sz="2200" dirty="0" smtClean="0">
                <a:sym typeface="Wingdings" pitchFamily="2" charset="2"/>
              </a:rPr>
              <a:t> </a:t>
            </a:r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dibuat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oleh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lembaga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berwewenang</a:t>
            </a:r>
            <a:endParaRPr lang="en-US" sz="2200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kemudian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berlaku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umum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diketahui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ditaati</a:t>
            </a:r>
            <a:endParaRPr lang="en-US" sz="2200" dirty="0">
              <a:sym typeface="Wingdings" pitchFamily="2" charset="2"/>
            </a:endParaRPr>
          </a:p>
          <a:p>
            <a:pPr marL="603504" lvl="2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endParaRPr lang="en-US" dirty="0" smtClean="0"/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Sumber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dikenal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isi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endParaRPr lang="en-US" sz="2200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Tempat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mana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norma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itu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berasal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baik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berbentuk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tertulis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ataupun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tidak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tertulis</a:t>
            </a:r>
            <a:endParaRPr lang="en-US" sz="2200" dirty="0" smtClean="0">
              <a:sym typeface="Wingdings" pitchFamily="2" charset="2"/>
            </a:endParaRPr>
          </a:p>
          <a:p>
            <a:pPr marL="946404" lvl="2" indent="-342900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Sumber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menentukan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isi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hukum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700" noProof="1"/>
              <a:t>Bentuk</a:t>
            </a:r>
            <a:r>
              <a:rPr lang="id-ID" sz="3700" noProof="1"/>
              <a:t> Sumber Hukum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7435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1266</Words>
  <Application>Microsoft Office PowerPoint</Application>
  <PresentationFormat>On-screen Show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HUKUM TATA NEGARA</vt:lpstr>
      <vt:lpstr>Sumber-Sumber  Hukum Tata Negara</vt:lpstr>
      <vt:lpstr>Pengertian Sumber Hukum </vt:lpstr>
      <vt:lpstr>Lanjutan…</vt:lpstr>
      <vt:lpstr>Lanjutan…</vt:lpstr>
      <vt:lpstr>Lanjutan…</vt:lpstr>
      <vt:lpstr>Lanjutan…</vt:lpstr>
      <vt:lpstr>Lanjutan…</vt:lpstr>
      <vt:lpstr>Bentuk Sumber Hukum</vt:lpstr>
      <vt:lpstr>Lanjutan…</vt:lpstr>
      <vt:lpstr>Sumber Hukum Tata Negara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TATA NEGARA</dc:title>
  <dc:creator>acer</dc:creator>
  <cp:lastModifiedBy>May</cp:lastModifiedBy>
  <cp:revision>39</cp:revision>
  <dcterms:created xsi:type="dcterms:W3CDTF">2013-02-06T07:21:14Z</dcterms:created>
  <dcterms:modified xsi:type="dcterms:W3CDTF">2015-03-05T06:47:54Z</dcterms:modified>
</cp:coreProperties>
</file>