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82" r:id="rId5"/>
    <p:sldId id="277" r:id="rId6"/>
    <p:sldId id="278" r:id="rId7"/>
    <p:sldId id="279" r:id="rId8"/>
    <p:sldId id="281" r:id="rId9"/>
    <p:sldId id="283" r:id="rId10"/>
    <p:sldId id="284" r:id="rId11"/>
    <p:sldId id="259" r:id="rId12"/>
    <p:sldId id="260" r:id="rId13"/>
    <p:sldId id="288" r:id="rId14"/>
    <p:sldId id="261" r:id="rId15"/>
    <p:sldId id="290" r:id="rId16"/>
    <p:sldId id="291" r:id="rId17"/>
    <p:sldId id="292" r:id="rId18"/>
    <p:sldId id="289" r:id="rId19"/>
    <p:sldId id="285" r:id="rId20"/>
    <p:sldId id="286" r:id="rId21"/>
    <p:sldId id="293" r:id="rId22"/>
    <p:sldId id="298" r:id="rId23"/>
    <p:sldId id="297" r:id="rId24"/>
    <p:sldId id="262" r:id="rId25"/>
    <p:sldId id="275" r:id="rId26"/>
    <p:sldId id="287" r:id="rId27"/>
    <p:sldId id="264" r:id="rId28"/>
    <p:sldId id="266" r:id="rId29"/>
    <p:sldId id="267" r:id="rId30"/>
    <p:sldId id="294" r:id="rId31"/>
    <p:sldId id="268" r:id="rId32"/>
    <p:sldId id="269" r:id="rId33"/>
    <p:sldId id="295" r:id="rId34"/>
    <p:sldId id="296" r:id="rId35"/>
    <p:sldId id="27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1C250-CECF-467A-B1AA-EAF3DDAB06D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134D-EE1C-44A6-91B8-421F6BD2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8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0CE5DD-8F6A-4D55-88AA-71916B2AC99E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E1807F-819A-4292-BB8A-8BD23C7DD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82000" cy="1066800"/>
          </a:xfrm>
        </p:spPr>
        <p:txBody>
          <a:bodyPr/>
          <a:lstStyle/>
          <a:p>
            <a:r>
              <a:rPr lang="en-US" sz="4500" b="1" dirty="0" smtClean="0"/>
              <a:t>HUKUM TATA NEGARA</a:t>
            </a:r>
            <a:endParaRPr lang="en-US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7924800" cy="1295400"/>
          </a:xfrm>
        </p:spPr>
        <p:txBody>
          <a:bodyPr/>
          <a:lstStyle/>
          <a:p>
            <a:r>
              <a:rPr lang="en-US" sz="2800" b="1" dirty="0" err="1" smtClean="0"/>
              <a:t>Munafrizal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Manan</a:t>
            </a:r>
            <a:r>
              <a:rPr lang="en-US" sz="2800" b="1" dirty="0" smtClean="0"/>
              <a:t>, S.H., </a:t>
            </a:r>
            <a:r>
              <a:rPr lang="en-US" sz="2800" b="1" dirty="0" err="1" smtClean="0"/>
              <a:t>S.Sos</a:t>
            </a:r>
            <a:r>
              <a:rPr lang="en-US" sz="2800" b="1" dirty="0" smtClean="0"/>
              <a:t>., </a:t>
            </a:r>
            <a:r>
              <a:rPr lang="en-US" sz="2800" b="1" dirty="0" err="1" smtClean="0"/>
              <a:t>M.Si</a:t>
            </a:r>
            <a:r>
              <a:rPr lang="en-US" sz="2800" b="1" dirty="0" smtClean="0"/>
              <a:t>., M.IP.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305800" cy="4457253"/>
          </a:xfrm>
        </p:spPr>
        <p:txBody>
          <a:bodyPr>
            <a:normAutofit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HTN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(UUD)</a:t>
            </a:r>
          </a:p>
          <a:p>
            <a:endParaRPr lang="en-US" dirty="0" smtClean="0"/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,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Prof. Dr. </a:t>
            </a:r>
            <a:r>
              <a:rPr lang="en-US" dirty="0" smtClean="0">
                <a:sym typeface="Wingdings" pitchFamily="2" charset="2"/>
              </a:rPr>
              <a:t>Sri </a:t>
            </a:r>
            <a:r>
              <a:rPr lang="en-US" dirty="0" err="1">
                <a:sym typeface="Wingdings" pitchFamily="2" charset="2"/>
              </a:rPr>
              <a:t>Soemantri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C.F. Strong, James Bryce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Sebagian</a:t>
            </a:r>
            <a:r>
              <a:rPr lang="en-US" dirty="0" smtClean="0"/>
              <a:t> lain </a:t>
            </a:r>
            <a:r>
              <a:rPr lang="en-US" dirty="0" err="1" smtClean="0"/>
              <a:t>berpendapat</a:t>
            </a:r>
            <a:r>
              <a:rPr lang="en-US" dirty="0" smtClean="0"/>
              <a:t>,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UUD </a:t>
            </a:r>
            <a:r>
              <a:rPr lang="en-US" dirty="0" err="1">
                <a:sym typeface="Wingdings" pitchFamily="2" charset="2"/>
              </a:rPr>
              <a:t>memiliki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pengertian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luas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UUD, </a:t>
            </a:r>
            <a:r>
              <a:rPr lang="en-US" dirty="0" err="1" smtClean="0">
                <a:sym typeface="Wingdings" pitchFamily="2" charset="2"/>
              </a:rPr>
              <a:t>mencakup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juga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konstitusi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tertulis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>
                <a:sym typeface="Wingdings" pitchFamily="2" charset="2"/>
              </a:rPr>
              <a:t>L.J. Van Apeldoorn, Herman Heller, F. Lassalle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748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Brian Thompson,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i="1" dirty="0" smtClean="0"/>
              <a:t>a document which contains the rules for the operation of an organization</a:t>
            </a:r>
            <a:r>
              <a:rPr lang="en-US" dirty="0" smtClean="0"/>
              <a:t>”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Thompson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599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/>
          <a:lstStyle/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Ivo D. </a:t>
            </a:r>
            <a:r>
              <a:rPr lang="en-US" dirty="0" err="1"/>
              <a:t>Duchacek</a:t>
            </a:r>
            <a:r>
              <a:rPr lang="en-US" dirty="0" smtClean="0"/>
              <a:t>,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“</a:t>
            </a:r>
            <a:r>
              <a:rPr lang="en-US" i="1" dirty="0" smtClean="0"/>
              <a:t>identify the sources, purposes, uses and restraints of public power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sewenang-wenang</a:t>
            </a:r>
            <a:r>
              <a:rPr lang="en-US" dirty="0" smtClean="0"/>
              <a:t>, </a:t>
            </a:r>
            <a:r>
              <a:rPr lang="en-US" dirty="0" err="1" smtClean="0"/>
              <a:t>menindas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991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610600" cy="4304853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Menurut</a:t>
            </a:r>
            <a:r>
              <a:rPr lang="en-US" sz="2600" dirty="0" smtClean="0"/>
              <a:t> A.A.H. </a:t>
            </a:r>
            <a:r>
              <a:rPr lang="en-US" sz="2600" dirty="0" err="1" smtClean="0"/>
              <a:t>Struycken</a:t>
            </a:r>
            <a:r>
              <a:rPr lang="en-US" sz="2600" dirty="0" smtClean="0"/>
              <a:t>, UUD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</a:t>
            </a:r>
            <a:r>
              <a:rPr lang="en-US" sz="2600" dirty="0" err="1" smtClean="0"/>
              <a:t>tertulis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dokumen</a:t>
            </a:r>
            <a:r>
              <a:rPr lang="en-US" sz="2600" dirty="0" smtClean="0"/>
              <a:t> formal yang </a:t>
            </a:r>
            <a:r>
              <a:rPr lang="en-US" sz="2600" dirty="0" err="1" smtClean="0"/>
              <a:t>berisi</a:t>
            </a:r>
            <a:r>
              <a:rPr lang="en-US" sz="26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di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lampau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Tingkat-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482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1"/>
            <a:ext cx="8382000" cy="457200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Menurut</a:t>
            </a:r>
            <a:r>
              <a:rPr lang="en-US" sz="2600" dirty="0" smtClean="0"/>
              <a:t> Carl J. Friedrich, </a:t>
            </a:r>
            <a:r>
              <a:rPr lang="en-US" sz="2600" dirty="0" err="1" smtClean="0"/>
              <a:t>konstitusionalisme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disalahgunakan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Konstitusionalisme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2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48347"/>
            <a:ext cx="7772400" cy="3877815"/>
          </a:xfrm>
        </p:spPr>
        <p:txBody>
          <a:bodyPr>
            <a:normAutofit/>
          </a:bodyPr>
          <a:lstStyle/>
          <a:p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di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konstusionalisme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antitesis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di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474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48347"/>
            <a:ext cx="8382001" cy="4228653"/>
          </a:xfrm>
        </p:spPr>
        <p:txBody>
          <a:bodyPr>
            <a:normAutofit/>
          </a:bodyPr>
          <a:lstStyle/>
          <a:p>
            <a:r>
              <a:rPr lang="en-US" dirty="0"/>
              <a:t>Di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gagasan-gagasan</a:t>
            </a:r>
            <a:r>
              <a:rPr lang="en-US" dirty="0"/>
              <a:t> yang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mendobrak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monarki</a:t>
            </a:r>
            <a:r>
              <a:rPr lang="en-US" dirty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 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John Locke 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ajarannya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people’s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sovereignty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Montesquieu 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ajarannya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err="1" smtClean="0">
                <a:sym typeface="Wingdings" pitchFamily="2" charset="2"/>
              </a:rPr>
              <a:t>trias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politica</a:t>
            </a:r>
            <a:r>
              <a:rPr lang="en-US" dirty="0" smtClean="0">
                <a:sym typeface="Wingdings" pitchFamily="2" charset="2"/>
              </a:rPr>
              <a:t>)  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J.J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dirty="0" smtClean="0">
                <a:sym typeface="Wingdings" pitchFamily="2" charset="2"/>
              </a:rPr>
              <a:t>Rousseau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ajarannya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kehendak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general will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883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229600" cy="42286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 </a:t>
            </a:r>
            <a:r>
              <a:rPr lang="en-US" dirty="0" err="1"/>
              <a:t>Inggris</a:t>
            </a:r>
            <a:r>
              <a:rPr lang="en-US" dirty="0"/>
              <a:t>, Raja John </a:t>
            </a:r>
            <a:r>
              <a:rPr lang="en-US" dirty="0" err="1"/>
              <a:t>dipaksa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bangsawan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(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pungutan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penangkapan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Magna </a:t>
            </a:r>
            <a:r>
              <a:rPr lang="en-US" dirty="0" smtClean="0">
                <a:sym typeface="Wingdings" pitchFamily="2" charset="2"/>
              </a:rPr>
              <a:t>Charta (1215)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Di </a:t>
            </a:r>
            <a:r>
              <a:rPr lang="en-US" dirty="0" err="1">
                <a:sym typeface="Wingdings" pitchFamily="2" charset="2"/>
              </a:rPr>
              <a:t>Amerika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bangkit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perjuangan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kolonialisme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Inggris</a:t>
            </a:r>
            <a:r>
              <a:rPr lang="en-US" dirty="0" smtClean="0">
                <a:sym typeface="Wingdings" pitchFamily="2" charset="2"/>
              </a:rPr>
              <a:t>  Declaration of Independence (1776)</a:t>
            </a:r>
          </a:p>
          <a:p>
            <a:r>
              <a:rPr lang="en-US" dirty="0" smtClean="0">
                <a:sym typeface="Wingdings" pitchFamily="2" charset="2"/>
              </a:rPr>
              <a:t>Di </a:t>
            </a:r>
            <a:r>
              <a:rPr lang="en-US" dirty="0" err="1" smtClean="0">
                <a:sym typeface="Wingdings" pitchFamily="2" charset="2"/>
              </a:rPr>
              <a:t>Amerika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muncul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perjuangan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menegakkan</a:t>
            </a:r>
            <a:r>
              <a:rPr lang="en-US" dirty="0" smtClean="0">
                <a:sym typeface="Wingdings" pitchFamily="2" charset="2"/>
              </a:rPr>
              <a:t> HAM  Bill of Rights (1778)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Di </a:t>
            </a:r>
            <a:r>
              <a:rPr lang="en-US" dirty="0" err="1" smtClean="0">
                <a:sym typeface="Wingdings" pitchFamily="2" charset="2"/>
              </a:rPr>
              <a:t>Perancis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pecah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revolusi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borjuis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dominasi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absolut</a:t>
            </a:r>
            <a:r>
              <a:rPr lang="en-US" dirty="0" smtClean="0">
                <a:sym typeface="Wingdings" pitchFamily="2" charset="2"/>
              </a:rPr>
              <a:t> raja  </a:t>
            </a:r>
            <a:r>
              <a:rPr lang="en-US" i="1" dirty="0" smtClean="0">
                <a:sym typeface="Wingdings" pitchFamily="2" charset="2"/>
              </a:rPr>
              <a:t>Declaration des </a:t>
            </a:r>
            <a:r>
              <a:rPr lang="en-US" i="1" dirty="0" err="1" smtClean="0">
                <a:sym typeface="Wingdings" pitchFamily="2" charset="2"/>
              </a:rPr>
              <a:t>droits</a:t>
            </a:r>
            <a:r>
              <a:rPr lang="en-US" i="1" dirty="0" smtClean="0">
                <a:sym typeface="Wingdings" pitchFamily="2" charset="2"/>
              </a:rPr>
              <a:t> d </a:t>
            </a:r>
            <a:r>
              <a:rPr lang="en-US" i="1" dirty="0" err="1" smtClean="0">
                <a:sym typeface="Wingdings" pitchFamily="2" charset="2"/>
              </a:rPr>
              <a:t>l’homme</a:t>
            </a:r>
            <a:r>
              <a:rPr lang="en-US" i="1" dirty="0" smtClean="0">
                <a:sym typeface="Wingdings" pitchFamily="2" charset="2"/>
              </a:rPr>
              <a:t> et du </a:t>
            </a:r>
            <a:r>
              <a:rPr lang="en-US" i="1" dirty="0" err="1" smtClean="0">
                <a:sym typeface="Wingdings" pitchFamily="2" charset="2"/>
              </a:rPr>
              <a:t>citoyen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(1789)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992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48347"/>
            <a:ext cx="8229600" cy="44572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prinsipnya</a:t>
            </a:r>
            <a:r>
              <a:rPr lang="en-US" dirty="0"/>
              <a:t>, </a:t>
            </a:r>
            <a:r>
              <a:rPr lang="en-US" dirty="0" err="1"/>
              <a:t>konstitusionalisme</a:t>
            </a:r>
            <a:r>
              <a:rPr lang="en-US" dirty="0"/>
              <a:t> modern </a:t>
            </a:r>
            <a:r>
              <a:rPr lang="en-US" dirty="0" err="1"/>
              <a:t>mengusung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kedaulatan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(</a:t>
            </a:r>
            <a:r>
              <a:rPr lang="en-US" dirty="0" err="1"/>
              <a:t>demokrasi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konstitusionalisme</a:t>
            </a:r>
            <a:r>
              <a:rPr lang="en-US" dirty="0"/>
              <a:t> modern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(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),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454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48347"/>
            <a:ext cx="8077200" cy="3877815"/>
          </a:xfrm>
        </p:spPr>
        <p:txBody>
          <a:bodyPr/>
          <a:lstStyle/>
          <a:p>
            <a:r>
              <a:rPr lang="en-US" dirty="0"/>
              <a:t>Prof. Dr. </a:t>
            </a:r>
            <a:r>
              <a:rPr lang="en-US" dirty="0" err="1"/>
              <a:t>Jimly</a:t>
            </a:r>
            <a:r>
              <a:rPr lang="en-US" dirty="0"/>
              <a:t> </a:t>
            </a:r>
            <a:r>
              <a:rPr lang="en-US" dirty="0" err="1"/>
              <a:t>Asshiddiqie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3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868680" lvl="1" indent="-457200"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organ-organ </a:t>
            </a:r>
            <a:r>
              <a:rPr lang="en-US" dirty="0" err="1"/>
              <a:t>negara</a:t>
            </a:r>
            <a:endParaRPr lang="en-US" dirty="0"/>
          </a:p>
          <a:p>
            <a:pPr marL="868680" lvl="1" indent="-457200">
              <a:buAutoNum type="arabicPeriod"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</a:t>
            </a:r>
          </a:p>
          <a:p>
            <a:pPr marL="868680" lvl="1" indent="-457200">
              <a:buAutoNum type="arabicPeriod"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598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err="1" smtClean="0"/>
              <a:t>Pokok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Bahasan</a:t>
            </a:r>
            <a:r>
              <a:rPr lang="en-US" sz="3200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500" dirty="0" err="1" smtClean="0"/>
              <a:t>Konstitusi</a:t>
            </a:r>
            <a:r>
              <a:rPr lang="en-US" sz="2500" dirty="0" smtClean="0"/>
              <a:t> </a:t>
            </a:r>
          </a:p>
          <a:p>
            <a:pPr lvl="0"/>
            <a:r>
              <a:rPr lang="en-US" sz="2500" dirty="0" err="1" smtClean="0"/>
              <a:t>Konstitusionalisme</a:t>
            </a:r>
            <a:endParaRPr lang="en-US" sz="2500" dirty="0"/>
          </a:p>
          <a:p>
            <a:pPr lvl="0"/>
            <a:r>
              <a:rPr lang="en-US" sz="2500" dirty="0" err="1" smtClean="0"/>
              <a:t>Klasifikasi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Konstitusi</a:t>
            </a:r>
            <a:endParaRPr lang="en-US" sz="2500" dirty="0" smtClean="0"/>
          </a:p>
          <a:p>
            <a:pPr lvl="0"/>
            <a:r>
              <a:rPr lang="en-US" sz="2500" dirty="0" err="1" smtClean="0"/>
              <a:t>Metode</a:t>
            </a:r>
            <a:r>
              <a:rPr lang="en-US" sz="2500" dirty="0" smtClean="0"/>
              <a:t> 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</a:t>
            </a:r>
            <a:r>
              <a:rPr lang="en-US" sz="2500" dirty="0" err="1" smtClean="0"/>
              <a:t>Konstitusi</a:t>
            </a:r>
            <a:endParaRPr lang="en-US" sz="25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228600"/>
            <a:ext cx="7756263" cy="1447800"/>
          </a:xfrm>
        </p:spPr>
        <p:txBody>
          <a:bodyPr>
            <a:noAutofit/>
          </a:bodyPr>
          <a:lstStyle/>
          <a:p>
            <a:r>
              <a:rPr lang="en-US" sz="4400" b="1" dirty="0" err="1"/>
              <a:t>Konstitusi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Konstitusionalisme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60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8153400" cy="4457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modern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Kumpulan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pembatasan-pembatasan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petugasnya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Deskripsi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Dahlan</a:t>
            </a:r>
            <a:r>
              <a:rPr lang="en-US" sz="1800" dirty="0" smtClean="0"/>
              <a:t> </a:t>
            </a:r>
            <a:r>
              <a:rPr lang="en-US" sz="1800" dirty="0" err="1"/>
              <a:t>Thaib</a:t>
            </a:r>
            <a:r>
              <a:rPr lang="en-US" sz="1800" dirty="0"/>
              <a:t>, </a:t>
            </a:r>
            <a:r>
              <a:rPr lang="en-US" sz="1800" dirty="0" err="1"/>
              <a:t>Jazim</a:t>
            </a:r>
            <a:r>
              <a:rPr lang="en-US" sz="1800" dirty="0"/>
              <a:t> </a:t>
            </a:r>
            <a:r>
              <a:rPr lang="en-US" sz="1800" dirty="0" err="1"/>
              <a:t>Hamidi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Ni’matul</a:t>
            </a:r>
            <a:r>
              <a:rPr lang="en-US" sz="1800" dirty="0"/>
              <a:t> </a:t>
            </a:r>
            <a:r>
              <a:rPr lang="en-US" sz="1800" dirty="0" smtClean="0"/>
              <a:t>Huda, 2003)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953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48347"/>
            <a:ext cx="8229599" cy="4381053"/>
          </a:xfrm>
        </p:spPr>
        <p:txBody>
          <a:bodyPr/>
          <a:lstStyle/>
          <a:p>
            <a:r>
              <a:rPr lang="en-US" sz="2500" dirty="0" err="1" smtClean="0"/>
              <a:t>Menurut</a:t>
            </a:r>
            <a:r>
              <a:rPr lang="en-US" sz="2500" dirty="0" smtClean="0"/>
              <a:t> William G Andrews, </a:t>
            </a:r>
            <a:r>
              <a:rPr lang="en-US" sz="2500" dirty="0" err="1" smtClean="0"/>
              <a:t>prinsip</a:t>
            </a:r>
            <a:r>
              <a:rPr lang="en-US" sz="2500" dirty="0" smtClean="0"/>
              <a:t> </a:t>
            </a:r>
            <a:r>
              <a:rPr lang="en-US" sz="2500" dirty="0" err="1" smtClean="0"/>
              <a:t>konstitusionalisme</a:t>
            </a:r>
            <a:r>
              <a:rPr lang="en-US" sz="2500" dirty="0" smtClean="0"/>
              <a:t> modern </a:t>
            </a:r>
            <a:r>
              <a:rPr lang="en-US" sz="2500" dirty="0" err="1" smtClean="0"/>
              <a:t>bersandar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3 </a:t>
            </a:r>
            <a:r>
              <a:rPr lang="en-US" sz="2500" dirty="0" err="1" smtClean="0"/>
              <a:t>elemen</a:t>
            </a:r>
            <a:r>
              <a:rPr lang="en-US" sz="2500" dirty="0" smtClean="0"/>
              <a:t> </a:t>
            </a:r>
            <a:r>
              <a:rPr lang="en-US" sz="2500" dirty="0" err="1" smtClean="0"/>
              <a:t>kesepakatan</a:t>
            </a:r>
            <a:r>
              <a:rPr lang="en-US" sz="2500" dirty="0" smtClean="0"/>
              <a:t> (</a:t>
            </a:r>
            <a:r>
              <a:rPr lang="en-US" sz="2500" i="1" dirty="0" smtClean="0"/>
              <a:t>consensus</a:t>
            </a:r>
            <a:r>
              <a:rPr lang="en-US" sz="2500" dirty="0" smtClean="0"/>
              <a:t>), </a:t>
            </a:r>
            <a:r>
              <a:rPr lang="en-US" sz="2500" dirty="0" err="1" smtClean="0"/>
              <a:t>yaitu</a:t>
            </a:r>
            <a:r>
              <a:rPr lang="en-US" sz="2500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the rule of law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pemerinahan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penyelenggaraaan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institusi-institusi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prosedur-prosedur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96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534399" cy="3877815"/>
          </a:xfrm>
        </p:spPr>
        <p:txBody>
          <a:bodyPr>
            <a:normAutofit/>
          </a:bodyPr>
          <a:lstStyle/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modern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the rule of law</a:t>
            </a:r>
            <a:r>
              <a:rPr lang="en-US" dirty="0" smtClean="0"/>
              <a:t>/</a:t>
            </a:r>
            <a:r>
              <a:rPr lang="en-US" i="1" dirty="0" err="1" smtClean="0"/>
              <a:t>rechsstaat</a:t>
            </a:r>
            <a:r>
              <a:rPr lang="en-US" dirty="0" smtClean="0"/>
              <a:t>/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Menurut</a:t>
            </a:r>
            <a:r>
              <a:rPr lang="en-US" dirty="0"/>
              <a:t> A.V. Dicey,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868680" lvl="1" indent="-457200">
              <a:buAutoNum type="arabicPeriod"/>
            </a:pPr>
            <a:r>
              <a:rPr lang="en-US" sz="2400" i="1" dirty="0" smtClean="0"/>
              <a:t>Supremacy </a:t>
            </a:r>
            <a:r>
              <a:rPr lang="en-US" sz="2400" i="1" dirty="0"/>
              <a:t>of law</a:t>
            </a:r>
          </a:p>
          <a:p>
            <a:pPr marL="868680" lvl="1" indent="-457200">
              <a:buAutoNum type="arabicPeriod"/>
            </a:pPr>
            <a:r>
              <a:rPr lang="en-US" sz="2400" i="1" dirty="0"/>
              <a:t>Equality before the law</a:t>
            </a:r>
          </a:p>
          <a:p>
            <a:pPr marL="868680" lvl="1" indent="-457200">
              <a:buAutoNum type="arabicPeriod"/>
            </a:pPr>
            <a:r>
              <a:rPr lang="en-US" sz="2400" i="1" dirty="0"/>
              <a:t>Due process of law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87358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/>
              <a:t>Menurut</a:t>
            </a:r>
            <a:r>
              <a:rPr lang="en-US" sz="2600" dirty="0"/>
              <a:t> Julius Stahl, </a:t>
            </a:r>
            <a:r>
              <a:rPr lang="en-US" sz="2600" dirty="0" err="1"/>
              <a:t>konsep</a:t>
            </a:r>
            <a:r>
              <a:rPr lang="en-US" sz="2600" dirty="0"/>
              <a:t> </a:t>
            </a:r>
            <a:r>
              <a:rPr lang="en-US" sz="2600" dirty="0" err="1"/>
              <a:t>negara</a:t>
            </a:r>
            <a:r>
              <a:rPr lang="en-US" sz="2600" dirty="0"/>
              <a:t> </a:t>
            </a:r>
            <a:r>
              <a:rPr lang="en-US" sz="2600" dirty="0" err="1"/>
              <a:t>hukum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4 </a:t>
            </a:r>
            <a:r>
              <a:rPr lang="en-US" sz="2600" dirty="0" err="1"/>
              <a:t>elemen</a:t>
            </a:r>
            <a:r>
              <a:rPr lang="en-US" sz="2600" dirty="0"/>
              <a:t> </a:t>
            </a:r>
            <a:r>
              <a:rPr lang="en-US" sz="2600" dirty="0" err="1"/>
              <a:t>penting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868680" lvl="1" indent="-457200">
              <a:buAutoNum type="arabicPeriod"/>
            </a:pP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endParaRPr lang="en-US" sz="2400" dirty="0"/>
          </a:p>
          <a:p>
            <a:pPr marL="868680" lvl="1" indent="-457200">
              <a:buAutoNum type="arabicPeriod"/>
            </a:pP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endParaRPr lang="en-US" sz="2400" dirty="0"/>
          </a:p>
          <a:p>
            <a:pPr marL="868680" lvl="1" indent="-457200">
              <a:buAutoNum type="arabicPeriod"/>
            </a:pP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endParaRPr lang="en-US" sz="2400" dirty="0"/>
          </a:p>
          <a:p>
            <a:pPr marL="868680" lvl="1" indent="-457200">
              <a:buAutoNum type="arabicPeriod"/>
            </a:pPr>
            <a:r>
              <a:rPr lang="en-US" sz="2400" dirty="0" err="1"/>
              <a:t>Peradilan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</a:p>
          <a:p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57401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4343399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Prof. Dr. </a:t>
            </a:r>
            <a:r>
              <a:rPr lang="en-US" sz="2600" dirty="0" err="1" smtClean="0"/>
              <a:t>Jimly</a:t>
            </a:r>
            <a:r>
              <a:rPr lang="en-US" sz="2600" dirty="0" smtClean="0"/>
              <a:t> </a:t>
            </a:r>
            <a:r>
              <a:rPr lang="en-US" sz="2600" dirty="0" err="1" smtClean="0"/>
              <a:t>Asshiddiqie</a:t>
            </a:r>
            <a:r>
              <a:rPr lang="en-US" sz="2600" dirty="0" smtClean="0"/>
              <a:t> </a:t>
            </a:r>
            <a:r>
              <a:rPr lang="en-US" sz="2600" dirty="0" err="1" smtClean="0"/>
              <a:t>merangkum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500" dirty="0" smtClean="0"/>
              <a:t>1.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organ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organ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organ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negara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4400" b="1" dirty="0" err="1" smtClean="0"/>
              <a:t>Klasifikasi</a:t>
            </a:r>
            <a:r>
              <a:rPr lang="en-US" sz="4400" b="1" dirty="0" smtClean="0"/>
              <a:t> </a:t>
            </a:r>
            <a:r>
              <a:rPr lang="en-US" sz="4400" b="1" dirty="0" err="1"/>
              <a:t>K</a:t>
            </a:r>
            <a:r>
              <a:rPr lang="en-US" sz="4400" b="1" dirty="0" err="1" smtClean="0"/>
              <a:t>onstitusi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211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48347"/>
            <a:ext cx="8610600" cy="4304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Penyalur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pengalih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asli</a:t>
            </a:r>
            <a:r>
              <a:rPr lang="en-US" dirty="0"/>
              <a:t> (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raja) </a:t>
            </a:r>
            <a:r>
              <a:rPr lang="en-US" dirty="0" err="1"/>
              <a:t>kepada</a:t>
            </a:r>
            <a:r>
              <a:rPr lang="en-US" dirty="0"/>
              <a:t> organ </a:t>
            </a:r>
            <a:r>
              <a:rPr lang="en-US" dirty="0" err="1"/>
              <a:t>negara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/>
              <a:t>pemersatu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keagungan</a:t>
            </a:r>
            <a:r>
              <a:rPr lang="en-US" dirty="0"/>
              <a:t> </a:t>
            </a:r>
            <a:r>
              <a:rPr lang="en-US" dirty="0" err="1"/>
              <a:t>kebangsaan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&amp;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ekonomi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/>
              <a:t>perekayasaan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masyarakat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232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610600" cy="438105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ketatanegaraan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berkedudukan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dituangkan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tertulis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dokumen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terkodifikasi</a:t>
            </a:r>
            <a:r>
              <a:rPr lang="en-US" dirty="0" smtClean="0">
                <a:sym typeface="Wingdings" pitchFamily="2" charset="2"/>
              </a:rPr>
              <a:t>  Indonesia, </a:t>
            </a:r>
            <a:r>
              <a:rPr lang="en-US" dirty="0" err="1" smtClean="0">
                <a:sym typeface="Wingdings" pitchFamily="2" charset="2"/>
              </a:rPr>
              <a:t>Amerika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Serikat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tertulis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ketatanegaraan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tertulis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dikodifikasi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dokumen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diakui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konvensi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ketatanegaraan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Inggris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Selandia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, Israel</a:t>
            </a:r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342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48347"/>
            <a:ext cx="8686800" cy="44572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700" dirty="0" smtClean="0"/>
              <a:t>Kenneth C. </a:t>
            </a:r>
            <a:r>
              <a:rPr lang="en-US" sz="2700" dirty="0" err="1" smtClean="0"/>
              <a:t>Wheare</a:t>
            </a:r>
            <a:r>
              <a:rPr lang="en-US" sz="2700" dirty="0" smtClean="0"/>
              <a:t> </a:t>
            </a:r>
            <a:r>
              <a:rPr lang="en-US" sz="2700" dirty="0" err="1" smtClean="0"/>
              <a:t>membagi</a:t>
            </a:r>
            <a:r>
              <a:rPr lang="en-US" sz="2700" dirty="0" smtClean="0"/>
              <a:t> </a:t>
            </a:r>
            <a:r>
              <a:rPr lang="en-US" sz="2700" dirty="0" err="1" smtClean="0"/>
              <a:t>konstitusi</a:t>
            </a:r>
            <a:r>
              <a:rPr lang="en-US" sz="2700" dirty="0" smtClean="0"/>
              <a:t> </a:t>
            </a:r>
            <a:r>
              <a:rPr lang="en-US" sz="2700" dirty="0" err="1" smtClean="0"/>
              <a:t>menjadi</a:t>
            </a:r>
            <a:r>
              <a:rPr lang="en-US" sz="2700" dirty="0" smtClean="0"/>
              <a:t> </a:t>
            </a:r>
            <a:r>
              <a:rPr lang="en-US" sz="2700" dirty="0" err="1" smtClean="0"/>
              <a:t>dua</a:t>
            </a:r>
            <a:r>
              <a:rPr lang="en-US" sz="2700" dirty="0"/>
              <a:t> </a:t>
            </a:r>
            <a:r>
              <a:rPr lang="en-US" sz="2700" dirty="0" err="1" smtClean="0"/>
              <a:t>yaitu</a:t>
            </a:r>
            <a:r>
              <a:rPr lang="en-US" sz="2700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500" dirty="0" err="1" smtClean="0"/>
              <a:t>Konstitusi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arti</a:t>
            </a:r>
            <a:r>
              <a:rPr lang="en-US" sz="2500" dirty="0" smtClean="0"/>
              <a:t> </a:t>
            </a:r>
            <a:r>
              <a:rPr lang="en-US" sz="2500" dirty="0" err="1" smtClean="0"/>
              <a:t>luas</a:t>
            </a:r>
            <a:r>
              <a:rPr lang="en-US" sz="2500" dirty="0" smtClean="0"/>
              <a:t> 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sekumpulan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maupun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non-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ekstra-hukum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menetapkan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endParaRPr lang="en-US" dirty="0" smtClean="0">
              <a:sym typeface="Wingdings" pitchFamily="2" charset="2"/>
            </a:endParaRPr>
          </a:p>
          <a:p>
            <a:pPr marL="41148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sz="2500" dirty="0" err="1" smtClean="0">
                <a:sym typeface="Wingdings" pitchFamily="2" charset="2"/>
              </a:rPr>
              <a:t>Konstitusi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dalam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arti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sempit</a:t>
            </a:r>
            <a:r>
              <a:rPr lang="en-US" sz="2500" dirty="0" smtClean="0">
                <a:sym typeface="Wingdings" pitchFamily="2" charset="2"/>
              </a:rPr>
              <a:t> 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sekumpulan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dokumen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dokumen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lain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661594"/>
            <a:ext cx="7756263" cy="938606"/>
          </a:xfrm>
        </p:spPr>
        <p:txBody>
          <a:bodyPr/>
          <a:lstStyle/>
          <a:p>
            <a:pPr lvl="0"/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r>
              <a:rPr lang="en-US" sz="4000" dirty="0"/>
              <a:t/>
            </a:r>
            <a:br>
              <a:rPr lang="en-US" sz="4000" dirty="0"/>
            </a:br>
            <a:endParaRPr lang="en-US" sz="3700" b="1" dirty="0"/>
          </a:p>
        </p:txBody>
      </p:sp>
    </p:spTree>
    <p:extLst>
      <p:ext uri="{BB962C8B-B14F-4D97-AF65-F5344CB8AC3E}">
        <p14:creationId xmlns:p14="http://schemas.microsoft.com/office/powerpoint/2010/main" val="26347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8347"/>
            <a:ext cx="8534399" cy="438105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dokumen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norma-norma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penyelenggaraan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hubungan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antara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lembaga-lembaga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cita-cita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rumusan-rumusan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hak-hak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dianut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dijalankan</a:t>
            </a:r>
            <a:endParaRPr lang="en-US" dirty="0">
              <a:sym typeface="Wingdings" pitchFamily="2" charset="2"/>
            </a:endParaRP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725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8347"/>
            <a:ext cx="8077200" cy="42286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garis-garis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pokok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disesuaikan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perkembangan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penafsiran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diubah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amandemen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en-US" dirty="0"/>
          </a:p>
          <a:p>
            <a:r>
              <a:rPr lang="en-US" dirty="0" err="1" smtClean="0"/>
              <a:t>Konstitusi</a:t>
            </a:r>
            <a:r>
              <a:rPr lang="en-US" dirty="0" smtClean="0"/>
              <a:t> rigid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cukup</a:t>
            </a:r>
            <a:r>
              <a:rPr lang="en-US" dirty="0" smtClean="0">
                <a:sym typeface="Wingdings" pitchFamily="2" charset="2"/>
              </a:rPr>
              <a:t> detail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sukar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ditafsirkan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sulit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syarat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endParaRPr lang="en-US" dirty="0" smtClean="0">
              <a:sym typeface="Wingdings" pitchFamily="2" charset="2"/>
            </a:endParaRP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L</a:t>
            </a:r>
            <a:r>
              <a:rPr lang="en-US" sz="4400" b="1" dirty="0" err="1" smtClean="0"/>
              <a:t>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499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1"/>
            <a:ext cx="7620000" cy="3962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HTN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interseksi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interrelasi</a:t>
            </a:r>
            <a:r>
              <a:rPr lang="en-US" dirty="0" smtClean="0"/>
              <a:t>  HTN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Pendekatan</a:t>
            </a:r>
            <a:r>
              <a:rPr lang="en-US" dirty="0" smtClean="0"/>
              <a:t> HTN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4400" b="1" dirty="0" err="1" smtClean="0"/>
              <a:t>Konstitusi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00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458199" cy="43810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kedudukan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hirarki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perundang-undangan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wajib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praktik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ketatanegaraan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sulit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biasa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kedudukan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hirarki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perundang-undangan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derajatnya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undang-undang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mengubahnya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syarat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undang-undang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endParaRPr lang="en-US" dirty="0" smtClean="0">
              <a:sym typeface="Wingdings" pitchFamily="2" charset="2"/>
            </a:endParaRP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b="1" dirty="0" err="1" smtClean="0"/>
              <a:t>Lanjutan</a:t>
            </a:r>
            <a:r>
              <a:rPr lang="en-US" sz="3700" b="1" dirty="0" smtClean="0"/>
              <a:t>…</a:t>
            </a:r>
            <a:endParaRPr lang="en-US" sz="3700" b="1" dirty="0"/>
          </a:p>
        </p:txBody>
      </p:sp>
    </p:spTree>
    <p:extLst>
      <p:ext uri="{BB962C8B-B14F-4D97-AF65-F5344CB8AC3E}">
        <p14:creationId xmlns:p14="http://schemas.microsoft.com/office/powerpoint/2010/main" val="7038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8347"/>
            <a:ext cx="8458199" cy="4457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Amandemen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endParaRPr lang="en-US" dirty="0" smtClean="0">
              <a:sym typeface="Wingdings" pitchFamily="2" charset="2"/>
            </a:endParaRPr>
          </a:p>
          <a:p>
            <a:pPr lvl="2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asli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tetap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ditempatkan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adendum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sisipan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asli</a:t>
            </a:r>
            <a:endParaRPr lang="en-US" dirty="0" smtClean="0">
              <a:sym typeface="Wingdings" pitchFamily="2" charset="2"/>
            </a:endParaRPr>
          </a:p>
          <a:p>
            <a:pPr marL="777240" lvl="2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Pembaruan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endParaRPr lang="en-US" dirty="0" smtClean="0">
              <a:sym typeface="Wingdings" pitchFamily="2" charset="2"/>
            </a:endParaRPr>
          </a:p>
          <a:p>
            <a:pPr lvl="2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lama </a:t>
            </a:r>
            <a:r>
              <a:rPr lang="en-US" dirty="0" err="1" smtClean="0">
                <a:sym typeface="Wingdings" pitchFamily="2" charset="2"/>
              </a:rPr>
              <a:t>secata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digantikan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lama</a:t>
            </a:r>
          </a:p>
          <a:p>
            <a:pPr marL="777240" lvl="2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b="1" dirty="0" err="1"/>
              <a:t>Metode</a:t>
            </a:r>
            <a:r>
              <a:rPr lang="en-US" sz="4000" b="1" dirty="0"/>
              <a:t> </a:t>
            </a:r>
            <a:r>
              <a:rPr lang="en-US" sz="4000" b="1" dirty="0" err="1"/>
              <a:t>Perubahan</a:t>
            </a:r>
            <a:r>
              <a:rPr lang="en-US" sz="4000" b="1" dirty="0"/>
              <a:t> </a:t>
            </a:r>
            <a:r>
              <a:rPr lang="en-US" sz="4000" b="1" dirty="0" err="1"/>
              <a:t>Konstitusi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3700" b="1" dirty="0"/>
          </a:p>
        </p:txBody>
      </p:sp>
    </p:spTree>
    <p:extLst>
      <p:ext uri="{BB962C8B-B14F-4D97-AF65-F5344CB8AC3E}">
        <p14:creationId xmlns:p14="http://schemas.microsoft.com/office/powerpoint/2010/main" val="12807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8347"/>
            <a:ext cx="8305799" cy="4381053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George </a:t>
            </a:r>
            <a:r>
              <a:rPr lang="en-US" dirty="0" err="1" smtClean="0"/>
              <a:t>Jellinek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i="1" dirty="0" err="1" smtClean="0"/>
              <a:t>Verfassungs-anderung</a:t>
            </a:r>
            <a:endParaRPr lang="en-US" i="1" dirty="0" smtClean="0"/>
          </a:p>
          <a:p>
            <a:pPr marL="777240" lvl="2" indent="0">
              <a:buNone/>
            </a:pPr>
            <a:r>
              <a:rPr lang="en-US" dirty="0" smtClean="0">
                <a:sym typeface="Wingdings" pitchFamily="2" charset="2"/>
              </a:rPr>
              <a:t> Cara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sengaja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berlaku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i="1" dirty="0" err="1" smtClean="0"/>
              <a:t>Verfassungs-wandelung</a:t>
            </a:r>
            <a:endParaRPr lang="en-US" i="1" dirty="0" smtClean="0"/>
          </a:p>
          <a:p>
            <a:pPr marL="777240" lvl="2" indent="0">
              <a:buNone/>
            </a:pPr>
            <a:r>
              <a:rPr lang="en-US" dirty="0" smtClean="0">
                <a:sym typeface="Wingdings" pitchFamily="2" charset="2"/>
              </a:rPr>
              <a:t> Cara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melainkan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revolusi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kudeta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konvensi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132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1"/>
            <a:ext cx="8381999" cy="4648200"/>
          </a:xfrm>
        </p:spPr>
        <p:txBody>
          <a:bodyPr>
            <a:normAutofit fontScale="92500"/>
          </a:bodyPr>
          <a:lstStyle/>
          <a:p>
            <a:r>
              <a:rPr lang="en-US" sz="2600" dirty="0" err="1" smtClean="0"/>
              <a:t>Menurut</a:t>
            </a:r>
            <a:r>
              <a:rPr lang="en-US" sz="2600" dirty="0" smtClean="0"/>
              <a:t> K. C. </a:t>
            </a:r>
            <a:r>
              <a:rPr lang="en-US" sz="2600" dirty="0" err="1" smtClean="0"/>
              <a:t>Wheare</a:t>
            </a:r>
            <a:r>
              <a:rPr lang="en-US" sz="2600" dirty="0" smtClean="0"/>
              <a:t>, </a:t>
            </a:r>
            <a:r>
              <a:rPr lang="en-US" sz="2600" dirty="0" err="1" smtClean="0"/>
              <a:t>ada</a:t>
            </a:r>
            <a:r>
              <a:rPr lang="en-US" sz="2600" dirty="0" smtClean="0"/>
              <a:t> 4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/>
              <a:t> </a:t>
            </a:r>
            <a:r>
              <a:rPr lang="en-US" sz="2600" dirty="0" smtClean="0"/>
              <a:t>:</a:t>
            </a:r>
          </a:p>
          <a:p>
            <a:pPr marL="868680" lvl="1" indent="-457200">
              <a:buAutoNum type="arabicPeriod"/>
            </a:pPr>
            <a:r>
              <a:rPr lang="en-US" i="1" dirty="0" smtClean="0"/>
              <a:t>Formal amendment</a:t>
            </a:r>
          </a:p>
          <a:p>
            <a:pPr lvl="2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Perubahan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konstitusi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sesuai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dengan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ketentuan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ada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dalam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konstitusi</a:t>
            </a:r>
            <a:endParaRPr lang="en-US" sz="2200" dirty="0" smtClean="0">
              <a:sym typeface="Wingdings" pitchFamily="2" charset="2"/>
            </a:endParaRPr>
          </a:p>
          <a:p>
            <a:pPr marL="868680" lvl="1" indent="-457200">
              <a:buAutoNum type="arabicPeriod"/>
            </a:pPr>
            <a:r>
              <a:rPr lang="en-US" i="1" dirty="0" smtClean="0"/>
              <a:t>Some primary force</a:t>
            </a:r>
          </a:p>
          <a:p>
            <a:pPr lvl="2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Perubahan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konstitusi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akibat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dorongan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kekuatan</a:t>
            </a:r>
            <a:r>
              <a:rPr lang="en-US" sz="2200" dirty="0" smtClean="0">
                <a:sym typeface="Wingdings" pitchFamily="2" charset="2"/>
              </a:rPr>
              <a:t> primer, </a:t>
            </a:r>
            <a:r>
              <a:rPr lang="en-US" sz="2200" dirty="0" err="1" smtClean="0">
                <a:sym typeface="Wingdings" pitchFamily="2" charset="2"/>
              </a:rPr>
              <a:t>seperti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faktor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politik</a:t>
            </a:r>
            <a:endParaRPr lang="en-US" sz="2200" dirty="0" smtClean="0">
              <a:sym typeface="Wingdings" pitchFamily="2" charset="2"/>
            </a:endParaRPr>
          </a:p>
          <a:p>
            <a:pPr marL="868680" lvl="1" indent="-457200">
              <a:buAutoNum type="arabicPeriod"/>
            </a:pPr>
            <a:r>
              <a:rPr lang="en-US" i="1" dirty="0" smtClean="0"/>
              <a:t>Judicial interpretation</a:t>
            </a:r>
          </a:p>
          <a:p>
            <a:pPr lvl="2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Perubahan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konstitusi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melalui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penafsiran</a:t>
            </a:r>
            <a:r>
              <a:rPr lang="en-US" sz="2200" dirty="0" smtClean="0">
                <a:sym typeface="Wingdings" pitchFamily="2" charset="2"/>
              </a:rPr>
              <a:t> hakim </a:t>
            </a:r>
            <a:r>
              <a:rPr lang="en-US" sz="2200" dirty="0" err="1" smtClean="0">
                <a:sym typeface="Wingdings" pitchFamily="2" charset="2"/>
              </a:rPr>
              <a:t>atau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pengadilan</a:t>
            </a:r>
            <a:endParaRPr lang="en-US" sz="2200" dirty="0" smtClean="0">
              <a:sym typeface="Wingdings" pitchFamily="2" charset="2"/>
            </a:endParaRPr>
          </a:p>
          <a:p>
            <a:pPr marL="868680" lvl="1" indent="-457200">
              <a:buAutoNum type="arabicPeriod"/>
            </a:pPr>
            <a:r>
              <a:rPr lang="en-US" i="1" dirty="0" smtClean="0"/>
              <a:t>Usage and convention</a:t>
            </a:r>
          </a:p>
          <a:p>
            <a:pPr lvl="2">
              <a:buFont typeface="Wingdings"/>
              <a:buChar char="à"/>
            </a:pPr>
            <a:r>
              <a:rPr lang="en-US" sz="2200" dirty="0" err="1" smtClean="0">
                <a:sym typeface="Wingdings" pitchFamily="2" charset="2"/>
              </a:rPr>
              <a:t>Perubahan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konstitusi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oleh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suatu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kebiasaan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konvensi</a:t>
            </a:r>
            <a:r>
              <a:rPr lang="en-US" sz="2200" dirty="0" smtClean="0">
                <a:sym typeface="Wingdings" pitchFamily="2" charset="2"/>
              </a:rPr>
              <a:t> yang </a:t>
            </a:r>
            <a:r>
              <a:rPr lang="en-US" sz="2200" dirty="0" err="1" smtClean="0">
                <a:sym typeface="Wingdings" pitchFamily="2" charset="2"/>
              </a:rPr>
              <a:t>lahir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jika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ada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kesepakatan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rakyat</a:t>
            </a:r>
            <a:endParaRPr lang="en-US" sz="2200" dirty="0" smtClean="0">
              <a:sym typeface="Wingdings" pitchFamily="2" charset="2"/>
            </a:endParaRPr>
          </a:p>
          <a:p>
            <a:pPr marL="77724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816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534400" cy="4381053"/>
          </a:xfrm>
        </p:spPr>
        <p:txBody>
          <a:bodyPr>
            <a:normAutofit/>
          </a:bodyPr>
          <a:lstStyle/>
          <a:p>
            <a:r>
              <a:rPr lang="en-US" dirty="0" err="1" smtClean="0"/>
              <a:t>Taufiqurrahman</a:t>
            </a:r>
            <a:r>
              <a:rPr lang="en-US" dirty="0" smtClean="0"/>
              <a:t> </a:t>
            </a:r>
            <a:r>
              <a:rPr lang="en-US" dirty="0" err="1" smtClean="0"/>
              <a:t>Syahuri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formal</a:t>
            </a:r>
          </a:p>
          <a:p>
            <a:pPr lvl="2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ketentuan</a:t>
            </a:r>
            <a:r>
              <a:rPr lang="en-US" dirty="0" smtClean="0">
                <a:sym typeface="Wingdings" pitchFamily="2" charset="2"/>
              </a:rPr>
              <a:t> formal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perundangan</a:t>
            </a:r>
            <a:r>
              <a:rPr lang="en-US" dirty="0" smtClean="0">
                <a:sym typeface="Wingdings" pitchFamily="2" charset="2"/>
              </a:rPr>
              <a:t> lain</a:t>
            </a:r>
          </a:p>
          <a:p>
            <a:pPr marL="777240" lvl="2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en-US" dirty="0" err="1" smtClean="0"/>
              <a:t>Jalan</a:t>
            </a:r>
            <a:r>
              <a:rPr lang="en-US" dirty="0" smtClean="0"/>
              <a:t> non-</a:t>
            </a:r>
            <a:r>
              <a:rPr lang="en-US" dirty="0" err="1" smtClean="0"/>
              <a:t>yuridis</a:t>
            </a:r>
            <a:r>
              <a:rPr lang="en-US" dirty="0" smtClean="0"/>
              <a:t> formal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endParaRPr lang="en-US" dirty="0" smtClean="0"/>
          </a:p>
          <a:p>
            <a:pPr lvl="2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en-US" dirty="0" smtClean="0">
                <a:sym typeface="Wingdings" pitchFamily="2" charset="2"/>
              </a:rPr>
              <a:t> /</a:t>
            </a:r>
            <a:r>
              <a:rPr lang="en-US" dirty="0" err="1" smtClean="0">
                <a:sym typeface="Wingdings" pitchFamily="2" charset="2"/>
              </a:rPr>
              <a:t>politis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mendorong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total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sebagian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de facto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diterima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diakui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berlaku</a:t>
            </a:r>
            <a:endParaRPr lang="en-US" dirty="0" smtClean="0">
              <a:sym typeface="Wingdings" pitchFamily="2" charset="2"/>
            </a:endParaRPr>
          </a:p>
          <a:p>
            <a:pPr marL="77724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22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305800" cy="4038600"/>
          </a:xfrm>
        </p:spPr>
        <p:txBody>
          <a:bodyPr>
            <a:normAutofit/>
          </a:bodyPr>
          <a:lstStyle/>
          <a:p>
            <a:r>
              <a:rPr lang="en-US" dirty="0" err="1"/>
              <a:t>Astim</a:t>
            </a:r>
            <a:r>
              <a:rPr lang="en-US" dirty="0"/>
              <a:t> </a:t>
            </a:r>
            <a:r>
              <a:rPr lang="en-US" dirty="0" err="1"/>
              <a:t>Riyanto</a:t>
            </a:r>
            <a:r>
              <a:rPr lang="en-US" dirty="0"/>
              <a:t>, </a:t>
            </a:r>
            <a:r>
              <a:rPr lang="en-US" i="1" dirty="0" err="1"/>
              <a:t>Teori</a:t>
            </a:r>
            <a:r>
              <a:rPr lang="en-US" i="1" dirty="0"/>
              <a:t> </a:t>
            </a:r>
            <a:r>
              <a:rPr lang="en-US" i="1" dirty="0" err="1"/>
              <a:t>Konstitusi</a:t>
            </a:r>
            <a:r>
              <a:rPr lang="en-US" dirty="0"/>
              <a:t> (YAPEMDA: Bandung, 2002</a:t>
            </a:r>
            <a:r>
              <a:rPr lang="en-US" dirty="0" smtClean="0"/>
              <a:t>).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Dahlan</a:t>
            </a:r>
            <a:r>
              <a:rPr lang="en-US" dirty="0" smtClean="0"/>
              <a:t> </a:t>
            </a:r>
            <a:r>
              <a:rPr lang="en-US" dirty="0" err="1"/>
              <a:t>Thaib</a:t>
            </a:r>
            <a:r>
              <a:rPr lang="en-US" dirty="0"/>
              <a:t>, </a:t>
            </a:r>
            <a:r>
              <a:rPr lang="en-US" dirty="0" err="1"/>
              <a:t>Jazim</a:t>
            </a:r>
            <a:r>
              <a:rPr lang="en-US" dirty="0"/>
              <a:t> </a:t>
            </a:r>
            <a:r>
              <a:rPr lang="en-US" dirty="0" err="1"/>
              <a:t>Hamidi</a:t>
            </a:r>
            <a:r>
              <a:rPr lang="en-US" dirty="0"/>
              <a:t>, </a:t>
            </a:r>
            <a:r>
              <a:rPr lang="en-US" dirty="0" err="1"/>
              <a:t>Ni’matul</a:t>
            </a:r>
            <a:r>
              <a:rPr lang="en-US" dirty="0"/>
              <a:t> Huda, </a:t>
            </a:r>
            <a:r>
              <a:rPr lang="en-US" i="1" dirty="0" err="1"/>
              <a:t>Teori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</a:t>
            </a:r>
            <a:r>
              <a:rPr lang="en-US" i="1" dirty="0" err="1"/>
              <a:t>Konstitusi</a:t>
            </a:r>
            <a:r>
              <a:rPr lang="en-US" dirty="0"/>
              <a:t> (PT. </a:t>
            </a:r>
            <a:r>
              <a:rPr lang="en-US" dirty="0" err="1"/>
              <a:t>Rajagrafindo</a:t>
            </a:r>
            <a:r>
              <a:rPr lang="en-US" dirty="0"/>
              <a:t> </a:t>
            </a:r>
            <a:r>
              <a:rPr lang="en-US" dirty="0" err="1"/>
              <a:t>Persada</a:t>
            </a:r>
            <a:r>
              <a:rPr lang="en-US" dirty="0"/>
              <a:t>: Jakarta,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, 2003).</a:t>
            </a:r>
          </a:p>
          <a:p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, </a:t>
            </a:r>
            <a:r>
              <a:rPr lang="en-US" i="1" dirty="0" err="1" smtClean="0"/>
              <a:t>Konstitusi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Konstitusionalisme</a:t>
            </a:r>
            <a:r>
              <a:rPr lang="en-US" i="1" dirty="0" smtClean="0"/>
              <a:t> Indonesia</a:t>
            </a:r>
            <a:r>
              <a:rPr lang="en-US" dirty="0" smtClean="0"/>
              <a:t> (MKRI </a:t>
            </a:r>
            <a:r>
              <a:rPr lang="en-US" dirty="0" err="1" smtClean="0"/>
              <a:t>dan</a:t>
            </a:r>
            <a:r>
              <a:rPr lang="en-US" dirty="0" smtClean="0"/>
              <a:t> PSHTN FH UI: Jakarta, 2004).</a:t>
            </a:r>
          </a:p>
          <a:p>
            <a:r>
              <a:rPr lang="en-US" dirty="0" err="1"/>
              <a:t>Taufiqurrahman</a:t>
            </a:r>
            <a:r>
              <a:rPr lang="en-US" dirty="0"/>
              <a:t> </a:t>
            </a:r>
            <a:r>
              <a:rPr lang="en-US" dirty="0" err="1"/>
              <a:t>Syahuri</a:t>
            </a:r>
            <a:r>
              <a:rPr lang="en-US" dirty="0"/>
              <a:t>, </a:t>
            </a:r>
            <a:r>
              <a:rPr lang="en-US" i="1" dirty="0" err="1"/>
              <a:t>Hukum</a:t>
            </a:r>
            <a:r>
              <a:rPr lang="en-US" i="1" dirty="0"/>
              <a:t> </a:t>
            </a:r>
            <a:r>
              <a:rPr lang="en-US" i="1" dirty="0" err="1"/>
              <a:t>Konstitusi</a:t>
            </a:r>
            <a:r>
              <a:rPr lang="en-US" i="1" dirty="0"/>
              <a:t>: Proses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Perubahan</a:t>
            </a:r>
            <a:r>
              <a:rPr lang="en-US" i="1" dirty="0"/>
              <a:t> UUD di Indonesia 1945-2002</a:t>
            </a:r>
            <a:r>
              <a:rPr lang="en-US" dirty="0"/>
              <a:t> (</a:t>
            </a:r>
            <a:r>
              <a:rPr lang="en-US" dirty="0" err="1"/>
              <a:t>Ghalia</a:t>
            </a:r>
            <a:r>
              <a:rPr lang="en-US" dirty="0"/>
              <a:t> Indonesia: Jakarta, 2004).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Sumber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Rujukan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644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HTN,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konstitusionalisme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organ-organ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HTN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konstitusionalisme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619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133601"/>
            <a:ext cx="815340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500" dirty="0" err="1" smtClean="0"/>
              <a:t>Konstitusi</a:t>
            </a:r>
            <a:r>
              <a:rPr lang="en-US" sz="2500" dirty="0" smtClean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hukum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norma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 yang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kedudukan</a:t>
            </a:r>
            <a:r>
              <a:rPr lang="en-US" sz="2500" dirty="0"/>
              <a:t> </a:t>
            </a:r>
            <a:r>
              <a:rPr lang="en-US" sz="2500" dirty="0" err="1"/>
              <a:t>tertinggi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hirarki</a:t>
            </a:r>
            <a:r>
              <a:rPr lang="en-US" sz="2500" dirty="0"/>
              <a:t> </a:t>
            </a:r>
            <a:r>
              <a:rPr lang="en-US" sz="2500" dirty="0" err="1"/>
              <a:t>peraturan</a:t>
            </a:r>
            <a:r>
              <a:rPr lang="en-US" sz="2500" dirty="0"/>
              <a:t> </a:t>
            </a:r>
            <a:r>
              <a:rPr lang="en-US" sz="2500" dirty="0" err="1"/>
              <a:t>perundang-undangan</a:t>
            </a:r>
            <a:endParaRPr lang="en-US" sz="2500" dirty="0"/>
          </a:p>
          <a:p>
            <a:pPr algn="just"/>
            <a:endParaRPr lang="en-US" sz="2500" dirty="0"/>
          </a:p>
          <a:p>
            <a:pPr algn="just"/>
            <a:r>
              <a:rPr lang="en-US" sz="2500" dirty="0" err="1" smtClean="0"/>
              <a:t>Menurut</a:t>
            </a:r>
            <a:r>
              <a:rPr lang="en-US" sz="2500" dirty="0" smtClean="0"/>
              <a:t> </a:t>
            </a:r>
            <a:r>
              <a:rPr lang="en-US" sz="2500" dirty="0" err="1"/>
              <a:t>catatan</a:t>
            </a:r>
            <a:r>
              <a:rPr lang="en-US" sz="2500" dirty="0"/>
              <a:t> </a:t>
            </a:r>
            <a:r>
              <a:rPr lang="en-US" sz="2500" dirty="0" err="1"/>
              <a:t>sejarah</a:t>
            </a:r>
            <a:r>
              <a:rPr lang="en-US" sz="2500" dirty="0"/>
              <a:t> </a:t>
            </a:r>
            <a:r>
              <a:rPr lang="en-US" sz="2500" dirty="0" err="1"/>
              <a:t>klasik</a:t>
            </a:r>
            <a:r>
              <a:rPr lang="en-US" sz="2500" dirty="0"/>
              <a:t>, </a:t>
            </a:r>
            <a:r>
              <a:rPr lang="en-US" sz="2500" dirty="0" err="1"/>
              <a:t>dua</a:t>
            </a:r>
            <a:r>
              <a:rPr lang="en-US" sz="2500" dirty="0"/>
              <a:t> </a:t>
            </a:r>
            <a:r>
              <a:rPr lang="en-US" sz="2500" dirty="0" err="1"/>
              <a:t>kosakata</a:t>
            </a:r>
            <a:r>
              <a:rPr lang="en-US" sz="2500" dirty="0"/>
              <a:t> yang </a:t>
            </a:r>
            <a:r>
              <a:rPr lang="en-US" sz="2500" dirty="0" err="1"/>
              <a:t>berhubungan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pengertian</a:t>
            </a:r>
            <a:r>
              <a:rPr lang="en-US" sz="2500" dirty="0"/>
              <a:t> </a:t>
            </a:r>
            <a:r>
              <a:rPr lang="en-US" sz="2500" dirty="0" err="1"/>
              <a:t>konstitusi</a:t>
            </a:r>
            <a:r>
              <a:rPr lang="en-US" sz="2500" dirty="0"/>
              <a:t> </a:t>
            </a:r>
            <a:r>
              <a:rPr lang="en-US" sz="2500" dirty="0" err="1"/>
              <a:t>yaitu</a:t>
            </a:r>
            <a:r>
              <a:rPr lang="en-US" sz="2500" dirty="0"/>
              <a:t> </a:t>
            </a:r>
            <a:r>
              <a:rPr lang="en-US" sz="2500" i="1" dirty="0" err="1"/>
              <a:t>politea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bahasa</a:t>
            </a:r>
            <a:r>
              <a:rPr lang="en-US" sz="2500" dirty="0"/>
              <a:t> </a:t>
            </a:r>
            <a:r>
              <a:rPr lang="en-US" sz="2500" dirty="0" err="1" smtClean="0"/>
              <a:t>Yunani</a:t>
            </a:r>
            <a:r>
              <a:rPr lang="en-US" sz="2500" dirty="0" smtClean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i="1" dirty="0" err="1"/>
              <a:t>constitutio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bahasa</a:t>
            </a:r>
            <a:r>
              <a:rPr lang="en-US" sz="2500" dirty="0"/>
              <a:t> </a:t>
            </a:r>
            <a:r>
              <a:rPr lang="en-US" sz="2500" dirty="0" smtClean="0"/>
              <a:t>Latin/</a:t>
            </a:r>
            <a:r>
              <a:rPr lang="en-US" sz="2500" dirty="0" err="1" smtClean="0"/>
              <a:t>Romawi</a:t>
            </a:r>
            <a:endParaRPr lang="en-US" sz="2500" dirty="0"/>
          </a:p>
          <a:p>
            <a:pPr marL="0" indent="0" algn="just">
              <a:buNone/>
            </a:pPr>
            <a:endParaRPr lang="en-US" sz="2500" dirty="0"/>
          </a:p>
          <a:p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etimologis</a:t>
            </a:r>
            <a:r>
              <a:rPr lang="en-US" sz="2500" dirty="0"/>
              <a:t>, </a:t>
            </a:r>
            <a:r>
              <a:rPr lang="en-US" sz="2500" dirty="0" err="1"/>
              <a:t>konsep</a:t>
            </a:r>
            <a:r>
              <a:rPr lang="en-US" sz="2500" dirty="0"/>
              <a:t> </a:t>
            </a:r>
            <a:r>
              <a:rPr lang="en-US" sz="2500" dirty="0" err="1"/>
              <a:t>klasik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konstitusi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konstitusionalisme</a:t>
            </a:r>
            <a:r>
              <a:rPr lang="en-US" sz="2500" dirty="0"/>
              <a:t> </a:t>
            </a:r>
            <a:r>
              <a:rPr lang="en-US" sz="2500" dirty="0" err="1"/>
              <a:t>perkembangannya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dilacak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penggunaan</a:t>
            </a:r>
            <a:r>
              <a:rPr lang="en-US" sz="2500" dirty="0"/>
              <a:t> </a:t>
            </a:r>
            <a:r>
              <a:rPr lang="en-US" sz="2500" dirty="0" err="1"/>
              <a:t>kosakata</a:t>
            </a:r>
            <a:r>
              <a:rPr lang="en-US" sz="2500" dirty="0"/>
              <a:t> </a:t>
            </a:r>
            <a:r>
              <a:rPr lang="en-US" sz="2500" i="1" dirty="0" err="1"/>
              <a:t>politea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i="1" dirty="0" err="1"/>
              <a:t>constitutio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endParaRPr lang="en-US" sz="25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059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negara-kota</a:t>
            </a:r>
            <a:r>
              <a:rPr lang="en-US" dirty="0" smtClean="0"/>
              <a:t> Athena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11 </a:t>
            </a:r>
            <a:r>
              <a:rPr lang="en-US" dirty="0" err="1" smtClean="0"/>
              <a:t>konstitusi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Aristoteles</a:t>
            </a:r>
            <a:r>
              <a:rPr lang="en-US" dirty="0" smtClean="0"/>
              <a:t>,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terkemuka</a:t>
            </a:r>
            <a:r>
              <a:rPr lang="en-US" dirty="0" smtClean="0"/>
              <a:t> di Athena,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158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cikal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idenya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192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48347"/>
            <a:ext cx="8381999" cy="3877815"/>
          </a:xfrm>
        </p:spPr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kekaisaran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Kaisar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Roma,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991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Abad </a:t>
            </a:r>
            <a:r>
              <a:rPr lang="en-US" dirty="0" err="1" smtClean="0"/>
              <a:t>Ketujuh</a:t>
            </a:r>
            <a:r>
              <a:rPr lang="en-US" dirty="0" smtClean="0"/>
              <a:t> (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622 M),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adinah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yang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di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endParaRPr lang="en-US" dirty="0" smtClean="0"/>
          </a:p>
          <a:p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SAW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yang </a:t>
            </a:r>
            <a:r>
              <a:rPr lang="en-US" dirty="0" err="1" smtClean="0"/>
              <a:t>menghuni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Muslimin</a:t>
            </a:r>
            <a:r>
              <a:rPr lang="en-US" dirty="0" smtClean="0"/>
              <a:t> (</a:t>
            </a:r>
            <a:r>
              <a:rPr lang="en-US" dirty="0" err="1" smtClean="0"/>
              <a:t>muhajirin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anshar</a:t>
            </a:r>
            <a:r>
              <a:rPr lang="en-US" dirty="0" smtClean="0"/>
              <a:t>),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Piagam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sz="2500" dirty="0" err="1" smtClean="0"/>
              <a:t>bersama</a:t>
            </a:r>
            <a:r>
              <a:rPr lang="en-US" sz="2500" dirty="0" smtClean="0"/>
              <a:t> </a:t>
            </a:r>
            <a:r>
              <a:rPr lang="en-US" sz="2500" dirty="0" err="1" smtClean="0"/>
              <a:t>berdampingan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</a:t>
            </a:r>
            <a:r>
              <a:rPr lang="en-US" sz="2500" dirty="0" err="1" smtClean="0"/>
              <a:t>damai</a:t>
            </a:r>
            <a:r>
              <a:rPr lang="en-US" sz="2500" dirty="0" smtClean="0"/>
              <a:t>, </a:t>
            </a:r>
            <a:r>
              <a:rPr lang="en-US" sz="2500" dirty="0" err="1" smtClean="0"/>
              <a:t>kooperatif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toleran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818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48347"/>
            <a:ext cx="8077200" cy="4076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err="1" smtClean="0"/>
              <a:t>constituer</a:t>
            </a:r>
            <a:r>
              <a:rPr lang="en-US" dirty="0" smtClean="0"/>
              <a:t>,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membentuk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yang </a:t>
            </a:r>
            <a:r>
              <a:rPr lang="en-US" dirty="0" err="1" smtClean="0">
                <a:sym typeface="Wingdings" pitchFamily="2" charset="2"/>
              </a:rPr>
              <a:t>berarti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awal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awal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keseharian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disamakan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undang-undang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tertulis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terjemahan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kosakata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grondwet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Belanda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Lanjutan</a:t>
            </a:r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685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576</TotalTime>
  <Words>1915</Words>
  <Application>Microsoft Office PowerPoint</Application>
  <PresentationFormat>On-screen Show (4:3)</PresentationFormat>
  <Paragraphs>220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Hardcover</vt:lpstr>
      <vt:lpstr>HUKUM TATA NEGARA</vt:lpstr>
      <vt:lpstr>Konstitusi dan Konstitusionalisme</vt:lpstr>
      <vt:lpstr> Konstitusi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Konstitusionalisme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 Klasifikasi Konstitusi </vt:lpstr>
      <vt:lpstr>Lanjutan…</vt:lpstr>
      <vt:lpstr>Lanjutan…</vt:lpstr>
      <vt:lpstr>Lanjutan… </vt:lpstr>
      <vt:lpstr>Lanjutan…</vt:lpstr>
      <vt:lpstr>Lanjutan…</vt:lpstr>
      <vt:lpstr>Lanjutan…</vt:lpstr>
      <vt:lpstr>Metode Perubahan Konstitusi </vt:lpstr>
      <vt:lpstr>Lanjutan…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TATA NEGARA</dc:title>
  <dc:creator>acer</dc:creator>
  <cp:lastModifiedBy>May</cp:lastModifiedBy>
  <cp:revision>51</cp:revision>
  <dcterms:created xsi:type="dcterms:W3CDTF">2013-02-06T07:23:22Z</dcterms:created>
  <dcterms:modified xsi:type="dcterms:W3CDTF">2015-03-05T06:48:13Z</dcterms:modified>
</cp:coreProperties>
</file>