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313" r:id="rId5"/>
    <p:sldId id="272" r:id="rId6"/>
    <p:sldId id="273" r:id="rId7"/>
    <p:sldId id="270" r:id="rId8"/>
    <p:sldId id="264" r:id="rId9"/>
    <p:sldId id="265" r:id="rId10"/>
    <p:sldId id="266" r:id="rId11"/>
    <p:sldId id="267" r:id="rId12"/>
    <p:sldId id="268" r:id="rId13"/>
    <p:sldId id="284" r:id="rId14"/>
    <p:sldId id="285" r:id="rId15"/>
    <p:sldId id="276" r:id="rId16"/>
    <p:sldId id="277" r:id="rId17"/>
    <p:sldId id="278" r:id="rId18"/>
    <p:sldId id="279" r:id="rId19"/>
    <p:sldId id="280" r:id="rId20"/>
    <p:sldId id="295" r:id="rId21"/>
    <p:sldId id="290" r:id="rId22"/>
    <p:sldId id="291" r:id="rId23"/>
    <p:sldId id="293" r:id="rId24"/>
    <p:sldId id="294" r:id="rId25"/>
    <p:sldId id="292" r:id="rId26"/>
    <p:sldId id="299" r:id="rId27"/>
    <p:sldId id="300" r:id="rId28"/>
    <p:sldId id="301" r:id="rId29"/>
    <p:sldId id="303" r:id="rId30"/>
    <p:sldId id="302" r:id="rId31"/>
    <p:sldId id="304" r:id="rId32"/>
    <p:sldId id="306" r:id="rId33"/>
    <p:sldId id="307" r:id="rId34"/>
    <p:sldId id="308" r:id="rId35"/>
    <p:sldId id="309" r:id="rId36"/>
    <p:sldId id="310" r:id="rId37"/>
    <p:sldId id="296" r:id="rId38"/>
    <p:sldId id="312" r:id="rId39"/>
    <p:sldId id="311" r:id="rId40"/>
    <p:sldId id="297" r:id="rId41"/>
    <p:sldId id="298" r:id="rId42"/>
    <p:sldId id="269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516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2829985-2F1F-4124-A2D6-0EAD8BEF1770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1205097-B060-4B47-A730-E3834C4D918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29985-2F1F-4124-A2D6-0EAD8BEF1770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05097-B060-4B47-A730-E3834C4D91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2829985-2F1F-4124-A2D6-0EAD8BEF1770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1205097-B060-4B47-A730-E3834C4D918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29985-2F1F-4124-A2D6-0EAD8BEF1770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1205097-B060-4B47-A730-E3834C4D918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29985-2F1F-4124-A2D6-0EAD8BEF1770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1205097-B060-4B47-A730-E3834C4D918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2829985-2F1F-4124-A2D6-0EAD8BEF1770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1205097-B060-4B47-A730-E3834C4D918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2829985-2F1F-4124-A2D6-0EAD8BEF1770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1205097-B060-4B47-A730-E3834C4D918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29985-2F1F-4124-A2D6-0EAD8BEF1770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1205097-B060-4B47-A730-E3834C4D91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29985-2F1F-4124-A2D6-0EAD8BEF1770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1205097-B060-4B47-A730-E3834C4D91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29985-2F1F-4124-A2D6-0EAD8BEF1770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1205097-B060-4B47-A730-E3834C4D918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2829985-2F1F-4124-A2D6-0EAD8BEF1770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1205097-B060-4B47-A730-E3834C4D918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2829985-2F1F-4124-A2D6-0EAD8BEF1770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1205097-B060-4B47-A730-E3834C4D918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6375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/>
              <a:t>HUKUM TATA NEGARA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343400"/>
            <a:ext cx="7620000" cy="1295400"/>
          </a:xfrm>
        </p:spPr>
        <p:txBody>
          <a:bodyPr/>
          <a:lstStyle/>
          <a:p>
            <a:pPr algn="ctr"/>
            <a:r>
              <a:rPr lang="en-US" b="1" dirty="0" err="1" smtClean="0"/>
              <a:t>Munafrizal</a:t>
            </a:r>
            <a:r>
              <a:rPr lang="en-US" b="1" dirty="0" smtClean="0"/>
              <a:t> </a:t>
            </a:r>
            <a:r>
              <a:rPr lang="en-US" b="1" dirty="0" err="1" smtClean="0"/>
              <a:t>Manan</a:t>
            </a:r>
            <a:r>
              <a:rPr lang="en-US" b="1" dirty="0" smtClean="0"/>
              <a:t>, S.H., </a:t>
            </a:r>
            <a:r>
              <a:rPr lang="en-US" b="1" dirty="0" err="1" smtClean="0"/>
              <a:t>S.Sos</a:t>
            </a:r>
            <a:r>
              <a:rPr lang="en-US" b="1" dirty="0" smtClean="0"/>
              <a:t>., </a:t>
            </a:r>
            <a:r>
              <a:rPr lang="en-US" b="1" dirty="0" err="1" smtClean="0"/>
              <a:t>M.Si</a:t>
            </a:r>
            <a:r>
              <a:rPr lang="en-US" b="1" dirty="0" smtClean="0"/>
              <a:t>., M.IP.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91417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Lanjutan</a:t>
            </a:r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bingkai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, </a:t>
            </a:r>
            <a:r>
              <a:rPr lang="en-US" dirty="0" err="1"/>
              <a:t>Pancasila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 smtClean="0"/>
              <a:t>materiil</a:t>
            </a:r>
            <a:endParaRPr lang="en-US" dirty="0" smtClean="0"/>
          </a:p>
          <a:p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perundang-undangan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bertentangan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endParaRPr lang="en-US" dirty="0" smtClean="0"/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perundang-undangan</a:t>
            </a:r>
            <a:r>
              <a:rPr lang="en-US" dirty="0" smtClean="0"/>
              <a:t> yang </a:t>
            </a:r>
            <a:r>
              <a:rPr lang="en-US" dirty="0" err="1" smtClean="0"/>
              <a:t>bertentangan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perundang-undangan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cacat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dicabut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90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Lanjutan</a:t>
            </a:r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asas</a:t>
            </a:r>
            <a:r>
              <a:rPr lang="en-US" dirty="0" smtClean="0"/>
              <a:t> HTN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Pembukaan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batang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 UUD 1945 yang </a:t>
            </a:r>
            <a:r>
              <a:rPr lang="en-US" dirty="0" err="1" smtClean="0"/>
              <a:t>memuat</a:t>
            </a:r>
            <a:r>
              <a:rPr lang="en-US" dirty="0" smtClean="0"/>
              <a:t> </a:t>
            </a:r>
            <a:r>
              <a:rPr lang="en-US" dirty="0" err="1" smtClean="0"/>
              <a:t>asas-asas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Ketuhanan</a:t>
            </a:r>
            <a:r>
              <a:rPr lang="en-US" dirty="0" smtClean="0"/>
              <a:t> Yang </a:t>
            </a:r>
            <a:r>
              <a:rPr lang="en-US" dirty="0" err="1" smtClean="0"/>
              <a:t>Maha</a:t>
            </a:r>
            <a:r>
              <a:rPr lang="en-US" dirty="0" smtClean="0"/>
              <a:t> </a:t>
            </a:r>
            <a:r>
              <a:rPr lang="en-US" dirty="0" err="1" smtClean="0"/>
              <a:t>Esa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Perikemanusiaan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kebangsaan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kedaulatan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keadilan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13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Lanjutan</a:t>
            </a:r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Ketuhanan</a:t>
            </a:r>
            <a:r>
              <a:rPr lang="en-US" dirty="0" smtClean="0"/>
              <a:t> YME </a:t>
            </a:r>
            <a:r>
              <a:rPr lang="en-US" dirty="0" err="1" smtClean="0"/>
              <a:t>terdapat</a:t>
            </a:r>
            <a:r>
              <a:rPr lang="en-US" dirty="0" smtClean="0"/>
              <a:t> di </a:t>
            </a:r>
            <a:r>
              <a:rPr lang="en-US" dirty="0" err="1" smtClean="0"/>
              <a:t>Pembukaan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29 UUD 1945</a:t>
            </a:r>
          </a:p>
          <a:p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Perikemanusiaan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di </a:t>
            </a:r>
            <a:r>
              <a:rPr lang="en-US" dirty="0" err="1" smtClean="0"/>
              <a:t>Pembukaan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Bab XA </a:t>
            </a:r>
            <a:r>
              <a:rPr lang="en-US" dirty="0" err="1" smtClean="0"/>
              <a:t>tentang</a:t>
            </a:r>
            <a:r>
              <a:rPr lang="en-US" dirty="0" smtClean="0"/>
              <a:t> HAM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34 UUD 1945</a:t>
            </a:r>
          </a:p>
          <a:p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Kebangsaan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di </a:t>
            </a:r>
            <a:r>
              <a:rPr lang="en-US" dirty="0" err="1" smtClean="0"/>
              <a:t>Pembukaan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33 (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penguasaan</a:t>
            </a:r>
            <a:r>
              <a:rPr lang="en-US" dirty="0" smtClean="0"/>
              <a:t> </a:t>
            </a:r>
            <a:r>
              <a:rPr lang="en-US" dirty="0" err="1" smtClean="0"/>
              <a:t>bumi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air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) UUD 1945</a:t>
            </a:r>
          </a:p>
          <a:p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Kedaulatan</a:t>
            </a:r>
            <a:r>
              <a:rPr lang="en-US" dirty="0" smtClean="0"/>
              <a:t> Rakyat </a:t>
            </a:r>
            <a:r>
              <a:rPr lang="en-US" dirty="0" err="1" smtClean="0"/>
              <a:t>terdapat</a:t>
            </a:r>
            <a:r>
              <a:rPr lang="en-US" dirty="0" smtClean="0"/>
              <a:t> di </a:t>
            </a:r>
            <a:r>
              <a:rPr lang="en-US" dirty="0" err="1" smtClean="0"/>
              <a:t>Pembukaan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1 </a:t>
            </a:r>
            <a:r>
              <a:rPr lang="en-US" dirty="0" err="1" smtClean="0"/>
              <a:t>ayat</a:t>
            </a:r>
            <a:r>
              <a:rPr lang="en-US" dirty="0" smtClean="0"/>
              <a:t> (2)</a:t>
            </a:r>
          </a:p>
          <a:p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Keadilan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di </a:t>
            </a:r>
            <a:r>
              <a:rPr lang="en-US" dirty="0" err="1" smtClean="0"/>
              <a:t>Pembukaan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Bab XA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smtClean="0"/>
              <a:t>HAM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33 </a:t>
            </a:r>
            <a:r>
              <a:rPr lang="en-US" dirty="0" err="1" smtClean="0"/>
              <a:t>ayat</a:t>
            </a:r>
            <a:r>
              <a:rPr lang="en-US" dirty="0" smtClean="0"/>
              <a:t> (4)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327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Lanjutan</a:t>
            </a:r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/>
              <a:t>2. </a:t>
            </a:r>
            <a:r>
              <a:rPr lang="en-US" sz="3200" b="1" dirty="0" err="1" smtClean="0"/>
              <a:t>Asas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Kedaulatan</a:t>
            </a:r>
            <a:r>
              <a:rPr lang="en-US" sz="3200" b="1" dirty="0" smtClean="0"/>
              <a:t> Rakyat</a:t>
            </a:r>
          </a:p>
          <a:p>
            <a:endParaRPr lang="en-US" dirty="0" smtClean="0"/>
          </a:p>
          <a:p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kedaulatan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demokrasi</a:t>
            </a:r>
            <a:endParaRPr lang="en-US" dirty="0" smtClean="0"/>
          </a:p>
          <a:p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kedaulatan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 </a:t>
            </a:r>
            <a:r>
              <a:rPr lang="en-US" dirty="0" err="1" smtClean="0"/>
              <a:t>punya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erat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paham</a:t>
            </a:r>
            <a:r>
              <a:rPr lang="en-US" dirty="0" smtClean="0"/>
              <a:t> </a:t>
            </a:r>
            <a:r>
              <a:rPr lang="en-US" dirty="0" err="1" smtClean="0"/>
              <a:t>demokrasi</a:t>
            </a:r>
            <a:endParaRPr lang="en-US" dirty="0" smtClean="0"/>
          </a:p>
          <a:p>
            <a:r>
              <a:rPr lang="en-US" dirty="0" err="1" smtClean="0"/>
              <a:t>Istilah</a:t>
            </a:r>
            <a:r>
              <a:rPr lang="en-US" dirty="0" smtClean="0"/>
              <a:t> </a:t>
            </a:r>
            <a:r>
              <a:rPr lang="en-US" dirty="0" err="1" smtClean="0"/>
              <a:t>kedaulatan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bermacam</a:t>
            </a:r>
            <a:r>
              <a:rPr lang="en-US" dirty="0" smtClean="0"/>
              <a:t> </a:t>
            </a:r>
            <a:r>
              <a:rPr lang="en-US" dirty="0" err="1" smtClean="0"/>
              <a:t>sudut</a:t>
            </a:r>
            <a:r>
              <a:rPr lang="en-US" dirty="0" smtClean="0"/>
              <a:t> </a:t>
            </a:r>
            <a:r>
              <a:rPr lang="en-US" dirty="0" err="1" smtClean="0"/>
              <a:t>pandang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30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Lanjutan</a:t>
            </a:r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>
            <a:normAutofit/>
          </a:bodyPr>
          <a:lstStyle/>
          <a:p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r>
              <a:rPr lang="en-US" dirty="0"/>
              <a:t>, </a:t>
            </a:r>
            <a:r>
              <a:rPr lang="en-US" dirty="0" err="1"/>
              <a:t>kedaulatan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mutlak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mengatur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mengurus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campur</a:t>
            </a:r>
            <a:r>
              <a:rPr lang="en-US" dirty="0"/>
              <a:t> </a:t>
            </a:r>
            <a:r>
              <a:rPr lang="en-US" dirty="0" err="1"/>
              <a:t>tangan</a:t>
            </a:r>
            <a:r>
              <a:rPr lang="en-US" dirty="0"/>
              <a:t> </a:t>
            </a:r>
            <a:r>
              <a:rPr lang="en-US" dirty="0" err="1"/>
              <a:t>negaa</a:t>
            </a:r>
            <a:r>
              <a:rPr lang="en-US" dirty="0"/>
              <a:t> </a:t>
            </a:r>
            <a:r>
              <a:rPr lang="en-US" dirty="0" smtClean="0"/>
              <a:t>lain</a:t>
            </a:r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kedaulatan</a:t>
            </a:r>
            <a:r>
              <a:rPr lang="en-US" dirty="0" smtClean="0"/>
              <a:t> </a:t>
            </a:r>
            <a:r>
              <a:rPr lang="en-US" dirty="0" err="1" smtClean="0"/>
              <a:t>mutlak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menyusut</a:t>
            </a:r>
            <a:r>
              <a:rPr lang="en-US" dirty="0" smtClean="0"/>
              <a:t>/</a:t>
            </a:r>
            <a:r>
              <a:rPr lang="en-US" dirty="0" err="1" smtClean="0"/>
              <a:t>terkikis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m</a:t>
            </a:r>
            <a:r>
              <a:rPr lang="en-US" dirty="0" err="1" smtClean="0"/>
              <a:t>ulai</a:t>
            </a:r>
            <a:r>
              <a:rPr lang="en-US" dirty="0" smtClean="0"/>
              <a:t> </a:t>
            </a:r>
            <a:r>
              <a:rPr lang="en-US" dirty="0" err="1" smtClean="0"/>
              <a:t>dikenal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i="1" dirty="0" smtClean="0"/>
              <a:t>humanitarian intervention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responsible to protect</a:t>
            </a:r>
            <a:endParaRPr lang="en-US" dirty="0"/>
          </a:p>
          <a:p>
            <a:r>
              <a:rPr lang="en-US" dirty="0" smtClean="0">
                <a:sym typeface="Wingdings" pitchFamily="2" charset="2"/>
              </a:rPr>
              <a:t>Negara lain </a:t>
            </a:r>
            <a:r>
              <a:rPr lang="en-US" dirty="0" err="1" smtClean="0">
                <a:sym typeface="Wingdings" pitchFamily="2" charset="2"/>
              </a:rPr>
              <a:t>atau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organisasi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internasional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dapat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melakukan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intervensi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suatu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negara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atas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alasan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kemanusiaan</a:t>
            </a:r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70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Lanjutan</a:t>
            </a:r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sz="2800" dirty="0" err="1"/>
              <a:t>Moh</a:t>
            </a:r>
            <a:r>
              <a:rPr lang="en-US" sz="2800" dirty="0"/>
              <a:t>. </a:t>
            </a:r>
            <a:r>
              <a:rPr lang="en-US" sz="2800" dirty="0" err="1"/>
              <a:t>Kusnardi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Harmaily</a:t>
            </a:r>
            <a:r>
              <a:rPr lang="en-US" sz="2800" dirty="0"/>
              <a:t> </a:t>
            </a:r>
            <a:r>
              <a:rPr lang="en-US" sz="2800" dirty="0" smtClean="0"/>
              <a:t>Ibrahim, </a:t>
            </a:r>
            <a:r>
              <a:rPr lang="en-US" dirty="0" err="1"/>
              <a:t>d</a:t>
            </a:r>
            <a:r>
              <a:rPr lang="en-US" dirty="0" err="1" smtClean="0"/>
              <a:t>alam</a:t>
            </a:r>
            <a:r>
              <a:rPr lang="en-US" dirty="0" smtClean="0"/>
              <a:t> HTN, </a:t>
            </a:r>
            <a:r>
              <a:rPr lang="en-US" dirty="0" err="1" smtClean="0"/>
              <a:t>kedaulatan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penuh</a:t>
            </a:r>
            <a:r>
              <a:rPr lang="en-US" dirty="0" smtClean="0"/>
              <a:t> </a:t>
            </a:r>
            <a:r>
              <a:rPr lang="en-US" dirty="0" err="1" smtClean="0"/>
              <a:t>keluar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kedalam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dikenakan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yang </a:t>
            </a:r>
            <a:r>
              <a:rPr lang="en-US" dirty="0" err="1" smtClean="0"/>
              <a:t>terikat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perjanjian</a:t>
            </a:r>
            <a:r>
              <a:rPr lang="en-US" dirty="0" smtClean="0"/>
              <a:t> yang </a:t>
            </a:r>
            <a:r>
              <a:rPr lang="en-US" dirty="0" err="1" smtClean="0"/>
              <a:t>berbentuk</a:t>
            </a:r>
            <a:r>
              <a:rPr lang="en-US" dirty="0" smtClean="0"/>
              <a:t> </a:t>
            </a:r>
            <a:r>
              <a:rPr lang="en-US" dirty="0" err="1" smtClean="0"/>
              <a:t>traktat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konfederasi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federasi</a:t>
            </a:r>
            <a:r>
              <a:rPr lang="en-US" dirty="0" smtClean="0"/>
              <a:t>,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kedaulatan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otonomi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855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Lanjutan</a:t>
            </a:r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Menurut</a:t>
            </a:r>
            <a:r>
              <a:rPr lang="en-US" dirty="0" smtClean="0"/>
              <a:t> Jean </a:t>
            </a:r>
            <a:r>
              <a:rPr lang="en-US" dirty="0" err="1" smtClean="0"/>
              <a:t>Bodin</a:t>
            </a:r>
            <a:r>
              <a:rPr lang="en-US" dirty="0" smtClean="0"/>
              <a:t>, </a:t>
            </a:r>
            <a:r>
              <a:rPr lang="en-US" dirty="0" err="1" smtClean="0"/>
              <a:t>kedaulatan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terpecah</a:t>
            </a:r>
            <a:r>
              <a:rPr lang="en-US" dirty="0" smtClean="0"/>
              <a:t>, </a:t>
            </a:r>
            <a:r>
              <a:rPr lang="en-US" dirty="0" err="1" smtClean="0"/>
              <a:t>asli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terbatas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terpecah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tertinggi</a:t>
            </a:r>
            <a:endParaRPr lang="en-US" dirty="0" smtClean="0"/>
          </a:p>
          <a:p>
            <a:r>
              <a:rPr lang="en-US" dirty="0" err="1" smtClean="0"/>
              <a:t>Asli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tertinggi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endParaRPr lang="en-US" dirty="0" smtClean="0"/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terbatas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membatasi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endParaRPr lang="en-US" dirty="0" smtClean="0"/>
          </a:p>
          <a:p>
            <a:r>
              <a:rPr lang="en-US" dirty="0" err="1" smtClean="0"/>
              <a:t>Paham</a:t>
            </a:r>
            <a:r>
              <a:rPr lang="en-US" dirty="0" smtClean="0"/>
              <a:t> </a:t>
            </a:r>
            <a:r>
              <a:rPr lang="en-US" dirty="0" err="1" smtClean="0"/>
              <a:t>kedaulatan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Jean </a:t>
            </a:r>
            <a:r>
              <a:rPr lang="en-US" dirty="0" err="1" smtClean="0"/>
              <a:t>Bodin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monarki</a:t>
            </a:r>
            <a:r>
              <a:rPr lang="en-US" dirty="0" smtClean="0"/>
              <a:t> </a:t>
            </a:r>
            <a:r>
              <a:rPr lang="en-US" dirty="0" err="1" smtClean="0"/>
              <a:t>absolut</a:t>
            </a:r>
            <a:r>
              <a:rPr lang="en-US" dirty="0" smtClean="0"/>
              <a:t> di </a:t>
            </a:r>
            <a:r>
              <a:rPr lang="en-US" dirty="0" err="1" smtClean="0"/>
              <a:t>Eropa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290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Lanjutan</a:t>
            </a:r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08848" cy="44958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teoretisi</a:t>
            </a:r>
            <a:r>
              <a:rPr lang="en-US" dirty="0" smtClean="0"/>
              <a:t>/</a:t>
            </a:r>
            <a:r>
              <a:rPr lang="en-US" dirty="0" err="1" smtClean="0"/>
              <a:t>filsuf</a:t>
            </a:r>
            <a:r>
              <a:rPr lang="en-US" dirty="0" smtClean="0"/>
              <a:t> </a:t>
            </a:r>
            <a:r>
              <a:rPr lang="en-US" dirty="0" err="1" smtClean="0"/>
              <a:t>penganut</a:t>
            </a:r>
            <a:r>
              <a:rPr lang="en-US" dirty="0" smtClean="0"/>
              <a:t> </a:t>
            </a:r>
            <a:r>
              <a:rPr lang="en-US" dirty="0" err="1" smtClean="0"/>
              <a:t>ajaran</a:t>
            </a:r>
            <a:r>
              <a:rPr lang="en-US" dirty="0" smtClean="0"/>
              <a:t> </a:t>
            </a:r>
            <a:r>
              <a:rPr lang="en-US" dirty="0" err="1" smtClean="0"/>
              <a:t>kontrak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/</a:t>
            </a:r>
            <a:r>
              <a:rPr lang="en-US" dirty="0" err="1" smtClean="0"/>
              <a:t>perjanjian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, </a:t>
            </a:r>
            <a:r>
              <a:rPr lang="en-US" dirty="0" err="1" smtClean="0"/>
              <a:t>kedaulatan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perjanjian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orang/</a:t>
            </a:r>
            <a:r>
              <a:rPr lang="en-US" dirty="0" err="1" smtClean="0"/>
              <a:t>pihak</a:t>
            </a:r>
            <a:r>
              <a:rPr lang="en-US" dirty="0" smtClean="0"/>
              <a:t> yang </a:t>
            </a:r>
            <a:r>
              <a:rPr lang="en-US" dirty="0" err="1" smtClean="0"/>
              <a:t>diberi</a:t>
            </a:r>
            <a:r>
              <a:rPr lang="en-US" dirty="0" smtClean="0"/>
              <a:t> </a:t>
            </a:r>
            <a:r>
              <a:rPr lang="en-US" dirty="0" err="1" smtClean="0"/>
              <a:t>mandat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endParaRPr lang="en-US" dirty="0" smtClean="0"/>
          </a:p>
          <a:p>
            <a:r>
              <a:rPr lang="en-US" dirty="0" err="1"/>
              <a:t>K</a:t>
            </a:r>
            <a:r>
              <a:rPr lang="en-US" dirty="0" err="1" smtClean="0"/>
              <a:t>edaulatan</a:t>
            </a:r>
            <a:r>
              <a:rPr lang="en-US" dirty="0" smtClean="0"/>
              <a:t> </a:t>
            </a:r>
            <a:r>
              <a:rPr lang="en-US" dirty="0" err="1" smtClean="0"/>
              <a:t>bersumber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/</a:t>
            </a:r>
            <a:r>
              <a:rPr lang="en-US" dirty="0" err="1" smtClean="0"/>
              <a:t>rakyat</a:t>
            </a:r>
            <a:r>
              <a:rPr lang="en-US" dirty="0" smtClean="0"/>
              <a:t> yang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penguasa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kesepakatan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endParaRPr lang="en-US" dirty="0" smtClean="0"/>
          </a:p>
          <a:p>
            <a:r>
              <a:rPr lang="en-US" dirty="0" smtClean="0"/>
              <a:t>Thomas Hobbes, John Locke, J.J. Rousseau </a:t>
            </a:r>
            <a:r>
              <a:rPr lang="en-US" dirty="0" err="1" smtClean="0"/>
              <a:t>dikenal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ajarannya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kontrak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65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Lanjutan</a:t>
            </a:r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Indonesia </a:t>
            </a:r>
            <a:r>
              <a:rPr lang="en-US" dirty="0" err="1" smtClean="0"/>
              <a:t>menganut</a:t>
            </a:r>
            <a:r>
              <a:rPr lang="en-US" dirty="0" smtClean="0"/>
              <a:t> </a:t>
            </a:r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kedaulatan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endParaRPr lang="en-US" dirty="0" smtClean="0"/>
          </a:p>
          <a:p>
            <a:endParaRPr lang="en-US" dirty="0" smtClean="0"/>
          </a:p>
          <a:p>
            <a:pPr marL="777240" lvl="1" indent="-457200">
              <a:buFont typeface="Wingdings" pitchFamily="2" charset="2"/>
              <a:buChar char="Ø"/>
            </a:pPr>
            <a:r>
              <a:rPr lang="en-US" dirty="0" err="1" smtClean="0"/>
              <a:t>Pasal</a:t>
            </a:r>
            <a:r>
              <a:rPr lang="en-US" dirty="0" smtClean="0"/>
              <a:t> 1 </a:t>
            </a:r>
            <a:r>
              <a:rPr lang="en-US" dirty="0" err="1" smtClean="0"/>
              <a:t>ayat</a:t>
            </a:r>
            <a:r>
              <a:rPr lang="en-US" dirty="0" smtClean="0"/>
              <a:t> (2) UUD 1945 </a:t>
            </a:r>
            <a:r>
              <a:rPr lang="en-US" dirty="0" smtClean="0">
                <a:sym typeface="Wingdings" pitchFamily="2" charset="2"/>
              </a:rPr>
              <a:t> “</a:t>
            </a:r>
            <a:r>
              <a:rPr lang="en-US" dirty="0" err="1" smtClean="0">
                <a:sym typeface="Wingdings" pitchFamily="2" charset="2"/>
              </a:rPr>
              <a:t>Kedaulatan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berada</a:t>
            </a:r>
            <a:r>
              <a:rPr lang="en-US" dirty="0" smtClean="0">
                <a:sym typeface="Wingdings" pitchFamily="2" charset="2"/>
              </a:rPr>
              <a:t> di </a:t>
            </a:r>
            <a:r>
              <a:rPr lang="en-US" dirty="0" err="1" smtClean="0">
                <a:sym typeface="Wingdings" pitchFamily="2" charset="2"/>
              </a:rPr>
              <a:t>tangan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rakyat</a:t>
            </a:r>
            <a:r>
              <a:rPr lang="en-US" dirty="0" smtClean="0">
                <a:sym typeface="Wingdings" pitchFamily="2" charset="2"/>
              </a:rPr>
              <a:t>”</a:t>
            </a:r>
            <a:endParaRPr lang="en-US" dirty="0" smtClean="0"/>
          </a:p>
          <a:p>
            <a:pPr marL="1394460" lvl="3" indent="-342900">
              <a:buFont typeface="Wingdings"/>
              <a:buChar char="à"/>
            </a:pPr>
            <a:r>
              <a:rPr lang="en-US" dirty="0" err="1" smtClean="0">
                <a:sym typeface="Wingdings" pitchFamily="2" charset="2"/>
              </a:rPr>
              <a:t>sebelum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amandemen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kedaulatan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rakyat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dilaksanakan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oleh</a:t>
            </a:r>
            <a:r>
              <a:rPr lang="en-US" dirty="0" smtClean="0">
                <a:sym typeface="Wingdings" pitchFamily="2" charset="2"/>
              </a:rPr>
              <a:t> MPR</a:t>
            </a:r>
          </a:p>
          <a:p>
            <a:pPr marL="1394460" lvl="3" indent="-342900">
              <a:buFont typeface="Wingdings"/>
              <a:buChar char="à"/>
            </a:pPr>
            <a:r>
              <a:rPr lang="en-US" dirty="0" err="1" smtClean="0">
                <a:sym typeface="Wingdings" pitchFamily="2" charset="2"/>
              </a:rPr>
              <a:t>setelah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amandemen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kedaulatan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rakyat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dilaksanakan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oleh</a:t>
            </a:r>
            <a:r>
              <a:rPr lang="en-US" dirty="0" smtClean="0">
                <a:sym typeface="Wingdings" pitchFamily="2" charset="2"/>
              </a:rPr>
              <a:t> UUD</a:t>
            </a:r>
          </a:p>
          <a:p>
            <a:pPr marL="777240" lvl="1" indent="-457200">
              <a:buFont typeface="Wingdings" pitchFamily="2" charset="2"/>
              <a:buChar char="Ø"/>
            </a:pPr>
            <a:endParaRPr lang="en-US" dirty="0" smtClean="0">
              <a:sym typeface="Wingdings" pitchFamily="2" charset="2"/>
            </a:endParaRPr>
          </a:p>
          <a:p>
            <a:pPr marL="777240" lvl="1" indent="-457200">
              <a:buFont typeface="Wingdings" pitchFamily="2" charset="2"/>
              <a:buChar char="Ø"/>
            </a:pPr>
            <a:r>
              <a:rPr lang="en-US" dirty="0" smtClean="0">
                <a:sym typeface="Wingdings" pitchFamily="2" charset="2"/>
              </a:rPr>
              <a:t>Ada </a:t>
            </a:r>
            <a:r>
              <a:rPr lang="en-US" dirty="0" err="1" smtClean="0">
                <a:sym typeface="Wingdings" pitchFamily="2" charset="2"/>
              </a:rPr>
              <a:t>pemilihan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umum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secara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periodik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883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Lanjutan</a:t>
            </a:r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3</a:t>
            </a:r>
            <a:r>
              <a:rPr lang="en-US" sz="3200" b="1" dirty="0" smtClean="0"/>
              <a:t>. </a:t>
            </a:r>
            <a:r>
              <a:rPr lang="en-US" sz="3200" b="1" dirty="0" err="1" smtClean="0"/>
              <a:t>Asas</a:t>
            </a:r>
            <a:r>
              <a:rPr lang="en-US" sz="3200" b="1" dirty="0" smtClean="0"/>
              <a:t> Negara </a:t>
            </a:r>
            <a:r>
              <a:rPr lang="en-US" sz="3200" b="1" dirty="0" err="1" smtClean="0"/>
              <a:t>Hukum</a:t>
            </a:r>
            <a:endParaRPr lang="en-US" sz="3200" b="1" dirty="0" smtClean="0"/>
          </a:p>
          <a:p>
            <a:endParaRPr lang="en-US" dirty="0"/>
          </a:p>
          <a:p>
            <a:r>
              <a:rPr lang="en-US" dirty="0" smtClean="0"/>
              <a:t>Negara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yang </a:t>
            </a:r>
            <a:r>
              <a:rPr lang="en-US" dirty="0" err="1" smtClean="0"/>
              <a:t>berdiri</a:t>
            </a:r>
            <a:r>
              <a:rPr lang="en-US" dirty="0" smtClean="0"/>
              <a:t> di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yang </a:t>
            </a:r>
            <a:r>
              <a:rPr lang="en-US" dirty="0" err="1" smtClean="0"/>
              <a:t>menjamin</a:t>
            </a:r>
            <a:r>
              <a:rPr lang="en-US" dirty="0" smtClean="0"/>
              <a:t> </a:t>
            </a:r>
            <a:r>
              <a:rPr lang="en-US" dirty="0" err="1" smtClean="0"/>
              <a:t>keadilan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negaranya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, </a:t>
            </a:r>
            <a:r>
              <a:rPr lang="en-US" dirty="0" err="1" smtClean="0"/>
              <a:t>penyelenggaraan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,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semata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211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Asas-Asas</a:t>
            </a:r>
            <a:r>
              <a:rPr lang="en-US" b="1" dirty="0"/>
              <a:t> </a:t>
            </a:r>
            <a:r>
              <a:rPr lang="en-US" b="1" dirty="0" err="1"/>
              <a:t>Hukum</a:t>
            </a:r>
            <a:r>
              <a:rPr lang="en-US" b="1" dirty="0"/>
              <a:t> Tata Negara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500" b="1" dirty="0" err="1" smtClean="0"/>
              <a:t>Pokok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Bahasan</a:t>
            </a:r>
            <a:r>
              <a:rPr lang="en-US" sz="3500" b="1" dirty="0" smtClean="0"/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pPr lvl="0"/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Asas</a:t>
            </a:r>
            <a:r>
              <a:rPr lang="en-US" dirty="0"/>
              <a:t> HTN</a:t>
            </a:r>
          </a:p>
          <a:p>
            <a:r>
              <a:rPr lang="en-US" dirty="0" err="1"/>
              <a:t>Ragam</a:t>
            </a:r>
            <a:r>
              <a:rPr lang="en-US" dirty="0"/>
              <a:t> </a:t>
            </a:r>
            <a:r>
              <a:rPr lang="en-US" dirty="0" err="1"/>
              <a:t>Asas</a:t>
            </a:r>
            <a:r>
              <a:rPr lang="en-US" dirty="0"/>
              <a:t> </a:t>
            </a:r>
            <a:r>
              <a:rPr lang="en-US" dirty="0" smtClean="0"/>
              <a:t>HTN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err="1" smtClean="0"/>
              <a:t>Pancasila</a:t>
            </a:r>
            <a:endParaRPr lang="en-US" dirty="0" smtClean="0"/>
          </a:p>
          <a:p>
            <a:pPr lvl="1">
              <a:buFont typeface="Wingdings" pitchFamily="2" charset="2"/>
              <a:buChar char="v"/>
            </a:pPr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Kedaulatan</a:t>
            </a:r>
            <a:r>
              <a:rPr lang="en-US" dirty="0" smtClean="0"/>
              <a:t> Rakyat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err="1" smtClean="0"/>
              <a:t>Asas</a:t>
            </a:r>
            <a:r>
              <a:rPr lang="en-US" dirty="0" smtClean="0"/>
              <a:t> Negara </a:t>
            </a:r>
            <a:r>
              <a:rPr lang="en-US" dirty="0" err="1" smtClean="0"/>
              <a:t>Hukum</a:t>
            </a:r>
            <a:endParaRPr lang="en-US" dirty="0" smtClean="0"/>
          </a:p>
          <a:p>
            <a:pPr lvl="1">
              <a:buFont typeface="Wingdings" pitchFamily="2" charset="2"/>
              <a:buChar char="v"/>
            </a:pPr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Pembagian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endParaRPr lang="en-US" dirty="0" smtClean="0"/>
          </a:p>
          <a:p>
            <a:pPr lvl="1">
              <a:buFont typeface="Wingdings" pitchFamily="2" charset="2"/>
              <a:buChar char="v"/>
            </a:pPr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Kekeluargaan</a:t>
            </a:r>
            <a:endParaRPr lang="en-US" dirty="0" smtClean="0"/>
          </a:p>
          <a:p>
            <a:pPr lvl="1">
              <a:buFont typeface="Wingdings" pitchFamily="2" charset="2"/>
              <a:buChar char="v"/>
            </a:pPr>
            <a:r>
              <a:rPr lang="en-US" dirty="0" err="1" smtClean="0"/>
              <a:t>Asas</a:t>
            </a:r>
            <a:r>
              <a:rPr lang="en-US" dirty="0" smtClean="0"/>
              <a:t> Negara </a:t>
            </a:r>
            <a:r>
              <a:rPr lang="en-US" dirty="0" err="1" smtClean="0"/>
              <a:t>Kesatuan</a:t>
            </a:r>
            <a:endParaRPr lang="en-US" dirty="0" smtClean="0"/>
          </a:p>
          <a:p>
            <a:pPr lvl="1">
              <a:buFont typeface="Wingdings" pitchFamily="2" charset="2"/>
              <a:buChar char="v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53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Lanjutan</a:t>
            </a:r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Gagasan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sejalan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i="1" dirty="0" err="1"/>
              <a:t>nomocratie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kekuasaan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dijalankan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(</a:t>
            </a:r>
            <a:r>
              <a:rPr lang="en-US" dirty="0" err="1"/>
              <a:t>nomos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err="1">
                <a:sym typeface="Wingdings" pitchFamily="2" charset="2"/>
              </a:rPr>
              <a:t>Gagasan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negara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hukum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berhubungan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erat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dengan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asas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legalitas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karena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segala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penyelenggaraan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negara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harus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berdasarkan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peraturan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perundang-undangan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sah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berlaku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60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Lanjutan</a:t>
            </a:r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Gagasan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reaksi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praktik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polisi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monarki</a:t>
            </a:r>
            <a:r>
              <a:rPr lang="en-US" dirty="0" smtClean="0"/>
              <a:t> </a:t>
            </a:r>
            <a:r>
              <a:rPr lang="en-US" dirty="0" err="1" smtClean="0"/>
              <a:t>absolut</a:t>
            </a:r>
            <a:r>
              <a:rPr lang="en-US" dirty="0" smtClean="0"/>
              <a:t> (</a:t>
            </a:r>
            <a:r>
              <a:rPr lang="en-US" i="1" dirty="0" smtClean="0"/>
              <a:t>the rule of king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polisi</a:t>
            </a:r>
            <a:r>
              <a:rPr lang="en-US" dirty="0" smtClean="0"/>
              <a:t> </a:t>
            </a:r>
            <a:r>
              <a:rPr lang="en-US" dirty="0" err="1" smtClean="0"/>
              <a:t>penguasa</a:t>
            </a:r>
            <a:r>
              <a:rPr lang="en-US" dirty="0" smtClean="0"/>
              <a:t> </a:t>
            </a:r>
            <a:r>
              <a:rPr lang="en-US" dirty="0" err="1" smtClean="0"/>
              <a:t>memonopoli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,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ikut</a:t>
            </a:r>
            <a:r>
              <a:rPr lang="en-US" dirty="0" smtClean="0"/>
              <a:t> </a:t>
            </a:r>
            <a:r>
              <a:rPr lang="en-US" dirty="0" err="1" smtClean="0"/>
              <a:t>campur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sekali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urusan</a:t>
            </a:r>
            <a:r>
              <a:rPr lang="en-US" dirty="0" smtClean="0"/>
              <a:t> </a:t>
            </a:r>
            <a:r>
              <a:rPr lang="en-US" dirty="0" err="1" smtClean="0"/>
              <a:t>penyelenggaraan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endParaRPr lang="en-US" dirty="0" smtClean="0"/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,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dibatasi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/UU agar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sewenang-wenang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26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Lanjutan</a:t>
            </a:r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385048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khasanah</a:t>
            </a:r>
            <a:r>
              <a:rPr lang="en-US" dirty="0" smtClean="0"/>
              <a:t> </a:t>
            </a:r>
            <a:r>
              <a:rPr lang="en-US" dirty="0" err="1" smtClean="0"/>
              <a:t>pemikiran</a:t>
            </a:r>
            <a:r>
              <a:rPr lang="en-US" dirty="0" smtClean="0"/>
              <a:t> Barat,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istilah</a:t>
            </a:r>
            <a:r>
              <a:rPr lang="en-US" dirty="0" smtClean="0"/>
              <a:t> </a:t>
            </a:r>
            <a:r>
              <a:rPr lang="en-US" i="1" dirty="0" smtClean="0"/>
              <a:t>the rule of law</a:t>
            </a:r>
            <a:r>
              <a:rPr lang="en-US" dirty="0" smtClean="0"/>
              <a:t> (</a:t>
            </a:r>
            <a:r>
              <a:rPr lang="en-US" dirty="0" err="1" smtClean="0"/>
              <a:t>Inggris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err="1" smtClean="0"/>
              <a:t>rechtstaat</a:t>
            </a:r>
            <a:r>
              <a:rPr lang="en-US" dirty="0" smtClean="0"/>
              <a:t> (</a:t>
            </a:r>
            <a:r>
              <a:rPr lang="en-US" dirty="0" err="1"/>
              <a:t>J</a:t>
            </a:r>
            <a:r>
              <a:rPr lang="en-US" dirty="0" err="1" smtClean="0"/>
              <a:t>erman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istilah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endParaRPr lang="en-US" dirty="0" smtClean="0"/>
          </a:p>
          <a:p>
            <a:r>
              <a:rPr lang="en-US" i="1" dirty="0" err="1" smtClean="0"/>
              <a:t>Rechstaat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perjuangan</a:t>
            </a:r>
            <a:r>
              <a:rPr lang="en-US" dirty="0" smtClean="0"/>
              <a:t> </a:t>
            </a:r>
            <a:r>
              <a:rPr lang="en-US" dirty="0" err="1" smtClean="0"/>
              <a:t>menentang</a:t>
            </a:r>
            <a:r>
              <a:rPr lang="en-US" dirty="0" smtClean="0"/>
              <a:t> </a:t>
            </a:r>
            <a:r>
              <a:rPr lang="en-US" dirty="0" err="1" smtClean="0"/>
              <a:t>absolutisme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revolusioner</a:t>
            </a:r>
            <a:r>
              <a:rPr lang="en-US" dirty="0" smtClean="0"/>
              <a:t>,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i="1" dirty="0" smtClean="0"/>
              <a:t>the rule of law</a:t>
            </a:r>
            <a:r>
              <a:rPr lang="en-US" dirty="0" smtClean="0"/>
              <a:t> </a:t>
            </a:r>
            <a:r>
              <a:rPr lang="en-US" dirty="0" err="1" smtClean="0"/>
              <a:t>berkembang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evolusioner</a:t>
            </a:r>
            <a:endParaRPr lang="en-US" dirty="0" smtClean="0"/>
          </a:p>
          <a:p>
            <a:r>
              <a:rPr lang="en-US" i="1" dirty="0" smtClean="0"/>
              <a:t>The rule of law</a:t>
            </a:r>
            <a:r>
              <a:rPr lang="en-US" dirty="0" smtClean="0"/>
              <a:t>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common law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yudisial</a:t>
            </a:r>
            <a:r>
              <a:rPr lang="en-US" dirty="0" smtClean="0"/>
              <a:t> (</a:t>
            </a:r>
            <a:r>
              <a:rPr lang="en-US" i="1" dirty="0" smtClean="0"/>
              <a:t>judge made law</a:t>
            </a:r>
            <a:r>
              <a:rPr lang="en-US" dirty="0" smtClean="0"/>
              <a:t>)</a:t>
            </a:r>
          </a:p>
          <a:p>
            <a:r>
              <a:rPr lang="en-US" i="1" dirty="0" err="1" smtClean="0"/>
              <a:t>Rechstaat</a:t>
            </a:r>
            <a:r>
              <a:rPr lang="en-US" dirty="0" smtClean="0"/>
              <a:t>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i="1" dirty="0" smtClean="0"/>
              <a:t>civil law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administratif</a:t>
            </a:r>
            <a:r>
              <a:rPr lang="en-US" dirty="0" smtClean="0"/>
              <a:t> (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tertulis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98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Lanjutan</a:t>
            </a:r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/>
              <a:t>A.V. Dicey,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mencakup</a:t>
            </a:r>
            <a:r>
              <a:rPr lang="en-US" dirty="0"/>
              <a:t> 3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, </a:t>
            </a:r>
            <a:r>
              <a:rPr lang="en-US" dirty="0" err="1"/>
              <a:t>yaitu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pPr marL="868680" lvl="1" indent="-457200">
              <a:buAutoNum type="arabicPeriod"/>
            </a:pPr>
            <a:r>
              <a:rPr lang="en-US" i="1" dirty="0" smtClean="0"/>
              <a:t>Supremacy </a:t>
            </a:r>
            <a:r>
              <a:rPr lang="en-US" i="1" dirty="0"/>
              <a:t>of law</a:t>
            </a:r>
          </a:p>
          <a:p>
            <a:pPr marL="868680" lvl="1" indent="-457200">
              <a:buAutoNum type="arabicPeriod"/>
            </a:pPr>
            <a:r>
              <a:rPr lang="en-US" i="1" dirty="0"/>
              <a:t>Equality before the law</a:t>
            </a:r>
          </a:p>
          <a:p>
            <a:pPr marL="868680" lvl="1" indent="-457200">
              <a:buAutoNum type="arabicPeriod"/>
            </a:pPr>
            <a:r>
              <a:rPr lang="en-US" i="1" dirty="0"/>
              <a:t>Due process of law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03347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Lanjutan</a:t>
            </a:r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05400"/>
          </a:xfrm>
        </p:spPr>
        <p:txBody>
          <a:bodyPr>
            <a:normAutofit/>
          </a:bodyPr>
          <a:lstStyle/>
          <a:p>
            <a:r>
              <a:rPr lang="en-US" dirty="0" err="1" smtClean="0"/>
              <a:t>Gagasan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erat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gagasan</a:t>
            </a:r>
            <a:r>
              <a:rPr lang="en-US" dirty="0" smtClean="0"/>
              <a:t> </a:t>
            </a:r>
            <a:r>
              <a:rPr lang="en-US" dirty="0" err="1" smtClean="0"/>
              <a:t>kedaulatan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 </a:t>
            </a:r>
            <a:r>
              <a:rPr lang="en-US" dirty="0" err="1" smtClean="0">
                <a:sym typeface="Wingdings" pitchFamily="2" charset="2"/>
              </a:rPr>
              <a:t>karena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hukum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dibuat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atas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dasar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kedaulatan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rakyat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atau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persetujuan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rakyat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melalui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wakilnya</a:t>
            </a:r>
            <a:endParaRPr lang="en-US" dirty="0" smtClean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Negara </a:t>
            </a:r>
            <a:r>
              <a:rPr lang="en-US" dirty="0" err="1" smtClean="0">
                <a:sym typeface="Wingdings" pitchFamily="2" charset="2"/>
              </a:rPr>
              <a:t>hukum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harus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dibangun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ditegakkan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menurut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prinsip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kedaulatan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rakyat</a:t>
            </a:r>
            <a:r>
              <a:rPr lang="en-US" dirty="0" smtClean="0">
                <a:sym typeface="Wingdings" pitchFamily="2" charset="2"/>
              </a:rPr>
              <a:t> (</a:t>
            </a:r>
            <a:r>
              <a:rPr lang="en-US" dirty="0" err="1" smtClean="0">
                <a:sym typeface="Wingdings" pitchFamily="2" charset="2"/>
              </a:rPr>
              <a:t>demokrasi</a:t>
            </a:r>
            <a:r>
              <a:rPr lang="en-US" dirty="0" smtClean="0">
                <a:sym typeface="Wingdings" pitchFamily="2" charset="2"/>
              </a:rPr>
              <a:t>)  </a:t>
            </a:r>
            <a:r>
              <a:rPr lang="en-US" dirty="0" err="1" smtClean="0">
                <a:sym typeface="Wingdings" pitchFamily="2" charset="2"/>
              </a:rPr>
              <a:t>negara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hukum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demokratis</a:t>
            </a:r>
            <a:r>
              <a:rPr lang="en-US" dirty="0" smtClean="0">
                <a:sym typeface="Wingdings" pitchFamily="2" charset="2"/>
              </a:rPr>
              <a:t> (</a:t>
            </a:r>
            <a:r>
              <a:rPr lang="en-US" i="1" dirty="0" err="1" smtClean="0">
                <a:sym typeface="Wingdings" pitchFamily="2" charset="2"/>
              </a:rPr>
              <a:t>democratische</a:t>
            </a:r>
            <a:r>
              <a:rPr lang="en-US" i="1" dirty="0" smtClean="0">
                <a:sym typeface="Wingdings" pitchFamily="2" charset="2"/>
              </a:rPr>
              <a:t> </a:t>
            </a:r>
            <a:r>
              <a:rPr lang="en-US" i="1" dirty="0" err="1" smtClean="0">
                <a:sym typeface="Wingdings" pitchFamily="2" charset="2"/>
              </a:rPr>
              <a:t>rechsstaat</a:t>
            </a:r>
            <a:r>
              <a:rPr lang="en-US" i="1" dirty="0" smtClean="0">
                <a:sym typeface="Wingdings" pitchFamily="2" charset="2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37160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Lanjutan</a:t>
            </a:r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Indonesia </a:t>
            </a:r>
            <a:r>
              <a:rPr lang="en-US" dirty="0" err="1" smtClean="0"/>
              <a:t>menganut</a:t>
            </a:r>
            <a:r>
              <a:rPr lang="en-US" dirty="0" smtClean="0"/>
              <a:t> </a:t>
            </a:r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Pasal</a:t>
            </a:r>
            <a:r>
              <a:rPr lang="en-US" dirty="0" smtClean="0"/>
              <a:t> 1 </a:t>
            </a:r>
            <a:r>
              <a:rPr lang="en-US" dirty="0" err="1" smtClean="0"/>
              <a:t>ayat</a:t>
            </a:r>
            <a:r>
              <a:rPr lang="en-US" dirty="0" smtClean="0"/>
              <a:t> (3) UUD 1945 </a:t>
            </a:r>
            <a:r>
              <a:rPr lang="en-US" dirty="0" err="1" smtClean="0"/>
              <a:t>menyebutkan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“Negara Indonesia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”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Amandemen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Ketiga</a:t>
            </a:r>
            <a:endParaRPr lang="en-US" dirty="0" smtClean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err="1" smtClean="0">
                <a:sym typeface="Wingdings" pitchFamily="2" charset="2"/>
              </a:rPr>
              <a:t>Semua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penyelenggara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negara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rakyat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harus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tunduk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patuh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hukum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55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Lanjutan</a:t>
            </a:r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 dirty="0"/>
              <a:t>3</a:t>
            </a:r>
            <a:r>
              <a:rPr lang="en-US" sz="3200" b="1" dirty="0" smtClean="0"/>
              <a:t>. </a:t>
            </a:r>
            <a:r>
              <a:rPr lang="en-US" sz="3200" b="1" dirty="0" err="1" smtClean="0"/>
              <a:t>Asas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Pembagian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Kekuasaan</a:t>
            </a:r>
            <a:endParaRPr lang="en-US" sz="3200" b="1" dirty="0" smtClean="0"/>
          </a:p>
          <a:p>
            <a:endParaRPr lang="en-US" dirty="0"/>
          </a:p>
          <a:p>
            <a:r>
              <a:rPr lang="en-US" dirty="0" err="1" smtClean="0"/>
              <a:t>Pembagian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(</a:t>
            </a:r>
            <a:r>
              <a:rPr lang="en-US" i="1" dirty="0" err="1" smtClean="0"/>
              <a:t>divison</a:t>
            </a:r>
            <a:r>
              <a:rPr lang="en-US" i="1" dirty="0" smtClean="0"/>
              <a:t> of power</a:t>
            </a:r>
            <a:r>
              <a:rPr lang="en-US" dirty="0" smtClean="0"/>
              <a:t>) </a:t>
            </a:r>
            <a:r>
              <a:rPr lang="en-US" dirty="0" err="1" smtClean="0"/>
              <a:t>beda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pemisahan</a:t>
            </a:r>
            <a:r>
              <a:rPr lang="en-US" dirty="0" smtClean="0"/>
              <a:t> </a:t>
            </a:r>
            <a:r>
              <a:rPr lang="en-US" dirty="0" err="1" smtClean="0"/>
              <a:t>keuasaan</a:t>
            </a:r>
            <a:r>
              <a:rPr lang="en-US" dirty="0" smtClean="0"/>
              <a:t> (</a:t>
            </a:r>
            <a:r>
              <a:rPr lang="en-US" i="1" dirty="0" smtClean="0"/>
              <a:t>separation of power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Pemisahan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terpisah-pisah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,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orangnya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fungsinya</a:t>
            </a:r>
            <a:endParaRPr lang="en-US" dirty="0" smtClean="0"/>
          </a:p>
          <a:p>
            <a:r>
              <a:rPr lang="en-US" dirty="0" err="1" smtClean="0"/>
              <a:t>Pemisahan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murni</a:t>
            </a:r>
            <a:r>
              <a:rPr lang="en-US" dirty="0" smtClean="0"/>
              <a:t>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ditinggalkan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sulit</a:t>
            </a:r>
            <a:r>
              <a:rPr lang="en-US" dirty="0" smtClean="0"/>
              <a:t> </a:t>
            </a:r>
            <a:r>
              <a:rPr lang="en-US" dirty="0" err="1" smtClean="0"/>
              <a:t>diterapkan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97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Lanjutan</a:t>
            </a:r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Pembagian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dibagi-bagi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dipisahkan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keuasaan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lingkup</a:t>
            </a:r>
            <a:r>
              <a:rPr lang="en-US" dirty="0" smtClean="0"/>
              <a:t> </a:t>
            </a:r>
            <a:r>
              <a:rPr lang="en-US" dirty="0" err="1" smtClean="0"/>
              <a:t>wewenang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7959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Lanjutan</a:t>
            </a:r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pemisahan</a:t>
            </a:r>
            <a:r>
              <a:rPr lang="en-US" dirty="0"/>
              <a:t> </a:t>
            </a:r>
            <a:r>
              <a:rPr lang="en-US" dirty="0" err="1"/>
              <a:t>kekuasaan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pembagian</a:t>
            </a:r>
            <a:r>
              <a:rPr lang="en-US" dirty="0"/>
              <a:t> </a:t>
            </a:r>
            <a:r>
              <a:rPr lang="en-US" dirty="0" err="1"/>
              <a:t>kekuasaan</a:t>
            </a:r>
            <a:r>
              <a:rPr lang="en-US" dirty="0"/>
              <a:t> </a:t>
            </a:r>
            <a:r>
              <a:rPr lang="en-US" dirty="0" err="1"/>
              <a:t>muncul</a:t>
            </a:r>
            <a:r>
              <a:rPr lang="en-US" dirty="0"/>
              <a:t> di </a:t>
            </a:r>
            <a:r>
              <a:rPr lang="en-US" dirty="0" err="1"/>
              <a:t>Eropa</a:t>
            </a:r>
            <a:r>
              <a:rPr lang="en-US" dirty="0"/>
              <a:t> Barat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reaksi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kekuasaan</a:t>
            </a:r>
            <a:r>
              <a:rPr lang="en-US" dirty="0"/>
              <a:t> </a:t>
            </a:r>
            <a:r>
              <a:rPr lang="en-US" dirty="0" err="1"/>
              <a:t>monarki</a:t>
            </a:r>
            <a:r>
              <a:rPr lang="en-US" dirty="0"/>
              <a:t> </a:t>
            </a:r>
            <a:r>
              <a:rPr lang="en-US" dirty="0" err="1"/>
              <a:t>absolut</a:t>
            </a:r>
            <a:r>
              <a:rPr lang="en-US" dirty="0"/>
              <a:t> yang </a:t>
            </a:r>
            <a:r>
              <a:rPr lang="en-US" dirty="0" err="1"/>
              <a:t>semuanya</a:t>
            </a:r>
            <a:r>
              <a:rPr lang="en-US" dirty="0"/>
              <a:t> </a:t>
            </a:r>
            <a:r>
              <a:rPr lang="en-US" dirty="0" err="1"/>
              <a:t>digenggam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smtClean="0"/>
              <a:t>Raja</a:t>
            </a:r>
          </a:p>
          <a:p>
            <a:endParaRPr lang="en-US" dirty="0" smtClean="0"/>
          </a:p>
          <a:p>
            <a:r>
              <a:rPr lang="en-US" dirty="0" err="1" smtClean="0"/>
              <a:t>Kekuasaan</a:t>
            </a:r>
            <a:r>
              <a:rPr lang="en-US" dirty="0" smtClean="0"/>
              <a:t> yang </a:t>
            </a:r>
            <a:r>
              <a:rPr lang="en-US" dirty="0" err="1" smtClean="0"/>
              <a:t>bertumpu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tangan</a:t>
            </a:r>
            <a:r>
              <a:rPr lang="en-US" dirty="0" smtClean="0"/>
              <a:t> orang </a:t>
            </a: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praktik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yang </a:t>
            </a:r>
            <a:r>
              <a:rPr lang="en-US" dirty="0" err="1" smtClean="0"/>
              <a:t>otoriter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bahkan</a:t>
            </a:r>
            <a:r>
              <a:rPr lang="en-US" dirty="0" smtClean="0"/>
              <a:t> </a:t>
            </a:r>
            <a:r>
              <a:rPr lang="en-US" dirty="0" err="1" smtClean="0"/>
              <a:t>totaliter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044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Lanjutan</a:t>
            </a:r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John Locke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 err="1">
                <a:sym typeface="Wingdings" pitchFamily="2" charset="2"/>
              </a:rPr>
              <a:t>membagi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kekuasaan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menjadi</a:t>
            </a:r>
            <a:r>
              <a:rPr lang="en-US" dirty="0">
                <a:sym typeface="Wingdings" pitchFamily="2" charset="2"/>
              </a:rPr>
              <a:t>: </a:t>
            </a:r>
            <a:r>
              <a:rPr lang="en-US" dirty="0" err="1">
                <a:sym typeface="Wingdings" pitchFamily="2" charset="2"/>
              </a:rPr>
              <a:t>legislatif</a:t>
            </a:r>
            <a:r>
              <a:rPr lang="en-US" dirty="0">
                <a:sym typeface="Wingdings" pitchFamily="2" charset="2"/>
              </a:rPr>
              <a:t> (</a:t>
            </a:r>
            <a:r>
              <a:rPr lang="en-US" dirty="0" err="1">
                <a:sym typeface="Wingdings" pitchFamily="2" charset="2"/>
              </a:rPr>
              <a:t>pembuat</a:t>
            </a:r>
            <a:r>
              <a:rPr lang="en-US" dirty="0">
                <a:sym typeface="Wingdings" pitchFamily="2" charset="2"/>
              </a:rPr>
              <a:t> UU), </a:t>
            </a:r>
            <a:r>
              <a:rPr lang="en-US" dirty="0" err="1">
                <a:sym typeface="Wingdings" pitchFamily="2" charset="2"/>
              </a:rPr>
              <a:t>eksekutif</a:t>
            </a:r>
            <a:r>
              <a:rPr lang="en-US" dirty="0">
                <a:sym typeface="Wingdings" pitchFamily="2" charset="2"/>
              </a:rPr>
              <a:t> (</a:t>
            </a:r>
            <a:r>
              <a:rPr lang="en-US" dirty="0" err="1">
                <a:sym typeface="Wingdings" pitchFamily="2" charset="2"/>
              </a:rPr>
              <a:t>pelaksana</a:t>
            </a:r>
            <a:r>
              <a:rPr lang="en-US" dirty="0">
                <a:sym typeface="Wingdings" pitchFamily="2" charset="2"/>
              </a:rPr>
              <a:t> UU), </a:t>
            </a:r>
            <a:r>
              <a:rPr lang="en-US" dirty="0" err="1">
                <a:sym typeface="Wingdings" pitchFamily="2" charset="2"/>
              </a:rPr>
              <a:t>dan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federatif</a:t>
            </a:r>
            <a:r>
              <a:rPr lang="en-US" dirty="0">
                <a:sym typeface="Wingdings" pitchFamily="2" charset="2"/>
              </a:rPr>
              <a:t> (</a:t>
            </a:r>
            <a:r>
              <a:rPr lang="en-US" dirty="0" err="1">
                <a:sym typeface="Wingdings" pitchFamily="2" charset="2"/>
              </a:rPr>
              <a:t>hubungan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luar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negeri</a:t>
            </a:r>
            <a:r>
              <a:rPr lang="en-US" dirty="0">
                <a:sym typeface="Wingdings" pitchFamily="2" charset="2"/>
              </a:rPr>
              <a:t>)</a:t>
            </a:r>
          </a:p>
          <a:p>
            <a:r>
              <a:rPr lang="en-US" dirty="0">
                <a:sym typeface="Wingdings" pitchFamily="2" charset="2"/>
              </a:rPr>
              <a:t>Montesquieu  </a:t>
            </a:r>
            <a:r>
              <a:rPr lang="en-US" dirty="0" err="1">
                <a:sym typeface="Wingdings" pitchFamily="2" charset="2"/>
              </a:rPr>
              <a:t>membagi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kekuasaan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menjadi</a:t>
            </a:r>
            <a:r>
              <a:rPr lang="en-US" dirty="0">
                <a:sym typeface="Wingdings" pitchFamily="2" charset="2"/>
              </a:rPr>
              <a:t>: </a:t>
            </a:r>
            <a:r>
              <a:rPr lang="en-US" dirty="0" err="1">
                <a:sym typeface="Wingdings" pitchFamily="2" charset="2"/>
              </a:rPr>
              <a:t>legislatif</a:t>
            </a:r>
            <a:r>
              <a:rPr lang="en-US" dirty="0">
                <a:sym typeface="Wingdings" pitchFamily="2" charset="2"/>
              </a:rPr>
              <a:t> (</a:t>
            </a:r>
            <a:r>
              <a:rPr lang="en-US" dirty="0" err="1">
                <a:sym typeface="Wingdings" pitchFamily="2" charset="2"/>
              </a:rPr>
              <a:t>pembuat</a:t>
            </a:r>
            <a:r>
              <a:rPr lang="en-US" dirty="0">
                <a:sym typeface="Wingdings" pitchFamily="2" charset="2"/>
              </a:rPr>
              <a:t> UU), </a:t>
            </a:r>
            <a:r>
              <a:rPr lang="en-US" dirty="0" err="1">
                <a:sym typeface="Wingdings" pitchFamily="2" charset="2"/>
              </a:rPr>
              <a:t>eksekutif</a:t>
            </a:r>
            <a:r>
              <a:rPr lang="en-US" dirty="0">
                <a:sym typeface="Wingdings" pitchFamily="2" charset="2"/>
              </a:rPr>
              <a:t> (</a:t>
            </a:r>
            <a:r>
              <a:rPr lang="en-US" dirty="0" err="1">
                <a:sym typeface="Wingdings" pitchFamily="2" charset="2"/>
              </a:rPr>
              <a:t>pelaksana</a:t>
            </a:r>
            <a:r>
              <a:rPr lang="en-US" dirty="0">
                <a:sym typeface="Wingdings" pitchFamily="2" charset="2"/>
              </a:rPr>
              <a:t> UU), </a:t>
            </a:r>
            <a:r>
              <a:rPr lang="en-US" dirty="0" err="1">
                <a:sym typeface="Wingdings" pitchFamily="2" charset="2"/>
              </a:rPr>
              <a:t>dan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yudikatif</a:t>
            </a:r>
            <a:r>
              <a:rPr lang="en-US" dirty="0">
                <a:sym typeface="Wingdings" pitchFamily="2" charset="2"/>
              </a:rPr>
              <a:t> (</a:t>
            </a:r>
            <a:r>
              <a:rPr lang="en-US" dirty="0" err="1">
                <a:sym typeface="Wingdings" pitchFamily="2" charset="2"/>
              </a:rPr>
              <a:t>kekuasaan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kehakiman</a:t>
            </a:r>
            <a:r>
              <a:rPr lang="en-US" dirty="0">
                <a:sym typeface="Wingdings" pitchFamily="2" charset="2"/>
              </a:rPr>
              <a:t>)  </a:t>
            </a:r>
            <a:r>
              <a:rPr lang="en-US" dirty="0" err="1">
                <a:sym typeface="Wingdings" pitchFamily="2" charset="2"/>
              </a:rPr>
              <a:t>Trias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Politika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Ivor Jennings </a:t>
            </a:r>
            <a:r>
              <a:rPr lang="en-US" dirty="0" err="1" smtClean="0">
                <a:sym typeface="Wingdings" pitchFamily="2" charset="2"/>
              </a:rPr>
              <a:t>membagi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pemisahan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kekuasaan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dalam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pengertian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materiil</a:t>
            </a:r>
            <a:r>
              <a:rPr lang="en-US" dirty="0" smtClean="0">
                <a:sym typeface="Wingdings" pitchFamily="2" charset="2"/>
              </a:rPr>
              <a:t> (</a:t>
            </a:r>
            <a:r>
              <a:rPr lang="en-US" dirty="0" err="1" smtClean="0">
                <a:sym typeface="Wingdings" pitchFamily="2" charset="2"/>
              </a:rPr>
              <a:t>pemisahan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kekuasaan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tegas</a:t>
            </a:r>
            <a:r>
              <a:rPr lang="en-US" dirty="0" smtClean="0">
                <a:sym typeface="Wingdings" pitchFamily="2" charset="2"/>
              </a:rPr>
              <a:t>)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pengertian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formil</a:t>
            </a:r>
            <a:r>
              <a:rPr lang="en-US" dirty="0" smtClean="0">
                <a:sym typeface="Wingdings" pitchFamily="2" charset="2"/>
              </a:rPr>
              <a:t> (</a:t>
            </a:r>
            <a:r>
              <a:rPr lang="en-US" dirty="0" err="1" smtClean="0">
                <a:sym typeface="Wingdings" pitchFamily="2" charset="2"/>
              </a:rPr>
              <a:t>pemisahan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kekuasaan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tidak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tegas</a:t>
            </a:r>
            <a:r>
              <a:rPr lang="en-US" dirty="0" smtClean="0">
                <a:sym typeface="Wingdings" pitchFamily="2" charset="2"/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38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sz="4900" b="1" dirty="0" err="1"/>
              <a:t>Pengertian</a:t>
            </a:r>
            <a:r>
              <a:rPr lang="en-US" sz="4900" b="1" dirty="0"/>
              <a:t> </a:t>
            </a:r>
            <a:r>
              <a:rPr lang="en-US" sz="4900" b="1" dirty="0" err="1"/>
              <a:t>Asas</a:t>
            </a:r>
            <a:r>
              <a:rPr lang="en-US" sz="4900" b="1" dirty="0"/>
              <a:t> HTN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385048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>
                <a:sym typeface="Wingdings" pitchFamily="2" charset="2"/>
              </a:rPr>
              <a:t>Asas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hukum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bukan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merupakan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norma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hukum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konkrit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dirty="0" err="1">
                <a:sym typeface="Wingdings" pitchFamily="2" charset="2"/>
              </a:rPr>
              <a:t>tetapi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sebagai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dasar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atau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petunjuk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arah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dalam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pembentukan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hukum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positif</a:t>
            </a:r>
            <a:endParaRPr lang="en-US" dirty="0">
              <a:sym typeface="Wingdings" pitchFamily="2" charset="2"/>
            </a:endParaRPr>
          </a:p>
          <a:p>
            <a:r>
              <a:rPr lang="en-US" dirty="0" err="1" smtClean="0">
                <a:sym typeface="Wingdings" pitchFamily="2" charset="2"/>
              </a:rPr>
              <a:t>Asas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hukum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adalah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norma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dasar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dijabarkan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hukum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positif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err="1" smtClean="0">
                <a:sym typeface="Wingdings" pitchFamily="2" charset="2"/>
              </a:rPr>
              <a:t>Asas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hukum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bersifat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abstrak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sehingga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umumnya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tidak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dituangkan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dalam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peraturan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konkrit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atau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diterapkan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secara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langsung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peristiwa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konkrit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err="1" smtClean="0">
                <a:sym typeface="Wingdings" pitchFamily="2" charset="2"/>
              </a:rPr>
              <a:t>Asas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hukum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berakar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dalam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kenyataan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masyarakat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nilai-nilai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dijadikan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sebagai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pedoman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dalam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kehidupan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bersama</a:t>
            </a:r>
            <a:endParaRPr lang="en-US" dirty="0" smtClean="0">
              <a:sym typeface="Wingdings" pitchFamily="2" charset="2"/>
            </a:endParaRPr>
          </a:p>
          <a:p>
            <a:pPr marL="0" indent="0" algn="r">
              <a:buNone/>
            </a:pPr>
            <a:r>
              <a:rPr lang="en-US" sz="2400" dirty="0" smtClean="0">
                <a:sym typeface="Wingdings" pitchFamily="2" charset="2"/>
              </a:rPr>
              <a:t>Prof. Dr. </a:t>
            </a:r>
            <a:r>
              <a:rPr lang="en-US" sz="2400" dirty="0" err="1" smtClean="0">
                <a:sym typeface="Wingdings" pitchFamily="2" charset="2"/>
              </a:rPr>
              <a:t>Sudikno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Mertokusumo</a:t>
            </a:r>
            <a:endParaRPr lang="en-US" sz="2400" dirty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05174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Lanjutan</a:t>
            </a:r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UUD 1945 Indonesia </a:t>
            </a:r>
            <a:r>
              <a:rPr lang="en-US" dirty="0" err="1" smtClean="0"/>
              <a:t>menganut</a:t>
            </a:r>
            <a:r>
              <a:rPr lang="en-US" dirty="0" smtClean="0"/>
              <a:t> </a:t>
            </a:r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pembagian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endParaRPr lang="en-US" dirty="0"/>
          </a:p>
          <a:p>
            <a:endParaRPr lang="en-US" dirty="0" smtClean="0"/>
          </a:p>
          <a:p>
            <a:r>
              <a:rPr lang="en-US" dirty="0" err="1" smtClean="0">
                <a:sym typeface="Wingdings" pitchFamily="2" charset="2"/>
              </a:rPr>
              <a:t>Setelah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amandemen</a:t>
            </a:r>
            <a:r>
              <a:rPr lang="en-US" dirty="0" smtClean="0">
                <a:sym typeface="Wingdings" pitchFamily="2" charset="2"/>
              </a:rPr>
              <a:t> UUD 1945 </a:t>
            </a:r>
            <a:r>
              <a:rPr lang="en-US" dirty="0" err="1" smtClean="0">
                <a:sym typeface="Wingdings" pitchFamily="2" charset="2"/>
              </a:rPr>
              <a:t>kadang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disebut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pemisahan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kekuasaan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secara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formil</a:t>
            </a:r>
            <a:endParaRPr lang="en-US" dirty="0" smtClean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err="1" smtClean="0">
                <a:sym typeface="Wingdings" pitchFamily="2" charset="2"/>
              </a:rPr>
              <a:t>Dalam</a:t>
            </a:r>
            <a:r>
              <a:rPr lang="en-US" dirty="0" smtClean="0">
                <a:sym typeface="Wingdings" pitchFamily="2" charset="2"/>
              </a:rPr>
              <a:t> UUD 1945 </a:t>
            </a:r>
            <a:r>
              <a:rPr lang="en-US" dirty="0" err="1" smtClean="0">
                <a:sym typeface="Wingdings" pitchFamily="2" charset="2"/>
              </a:rPr>
              <a:t>terdapat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lembaga-lembaga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negara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memiliki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fungsi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berbeda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884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Lanjutan</a:t>
            </a:r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500" b="1" dirty="0" smtClean="0"/>
              <a:t>4. </a:t>
            </a:r>
            <a:r>
              <a:rPr lang="en-US" sz="3500" b="1" dirty="0" err="1" smtClean="0"/>
              <a:t>Asas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Kekeluargaan</a:t>
            </a:r>
            <a:endParaRPr lang="en-US" sz="3500" b="1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kekeluargaan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di </a:t>
            </a:r>
            <a:r>
              <a:rPr lang="en-US" dirty="0" err="1" smtClean="0"/>
              <a:t>Pembukaan</a:t>
            </a:r>
            <a:r>
              <a:rPr lang="en-US" dirty="0"/>
              <a:t> </a:t>
            </a:r>
            <a:r>
              <a:rPr lang="en-US" dirty="0" smtClean="0"/>
              <a:t>UUD 1945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butir-butir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di </a:t>
            </a:r>
            <a:r>
              <a:rPr lang="en-US" dirty="0" err="1" smtClean="0"/>
              <a:t>batang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 UUD 1945,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33 </a:t>
            </a:r>
            <a:r>
              <a:rPr lang="en-US" dirty="0" err="1" smtClean="0"/>
              <a:t>ayat</a:t>
            </a:r>
            <a:r>
              <a:rPr lang="en-US" dirty="0" smtClean="0"/>
              <a:t> (1) UUD 1945</a:t>
            </a:r>
          </a:p>
          <a:p>
            <a:endParaRPr lang="en-US" dirty="0" smtClean="0"/>
          </a:p>
          <a:p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kekeluargaan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wujud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tata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Indonesia </a:t>
            </a:r>
            <a:r>
              <a:rPr lang="en-US" dirty="0" err="1" smtClean="0"/>
              <a:t>asli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desa</a:t>
            </a:r>
            <a:r>
              <a:rPr lang="en-US" dirty="0" smtClean="0"/>
              <a:t> di Indonesia yang </a:t>
            </a:r>
            <a:r>
              <a:rPr lang="en-US" dirty="0" err="1" smtClean="0"/>
              <a:t>mengutamakan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musyawarah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mufakat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proses </a:t>
            </a: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931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Lanjutan</a:t>
            </a:r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kekeluargaan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paham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integralistik</a:t>
            </a:r>
            <a:r>
              <a:rPr lang="en-US" dirty="0"/>
              <a:t> </a:t>
            </a:r>
            <a:r>
              <a:rPr lang="en-US" dirty="0" smtClean="0">
                <a:sym typeface="Wingdings" pitchFamily="2" charset="2"/>
              </a:rPr>
              <a:t> di Indonesia </a:t>
            </a:r>
            <a:r>
              <a:rPr lang="en-US" dirty="0" err="1" smtClean="0">
                <a:sym typeface="Wingdings" pitchFamily="2" charset="2"/>
              </a:rPr>
              <a:t>dikemukakan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oleh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Soepomo</a:t>
            </a:r>
            <a:endParaRPr lang="en-US" dirty="0" smtClean="0"/>
          </a:p>
          <a:p>
            <a:r>
              <a:rPr lang="en-US" dirty="0" smtClean="0">
                <a:sym typeface="Wingdings" pitchFamily="2" charset="2"/>
              </a:rPr>
              <a:t>Negara </a:t>
            </a:r>
            <a:r>
              <a:rPr lang="en-US" dirty="0" err="1" smtClean="0">
                <a:sym typeface="Wingdings" pitchFamily="2" charset="2"/>
              </a:rPr>
              <a:t>integralistik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menganggap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penyelenggara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negara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warga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negara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dalam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satu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kesatuan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err="1" smtClean="0">
                <a:sym typeface="Wingdings" pitchFamily="2" charset="2"/>
              </a:rPr>
              <a:t>Paham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negara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integralistik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tercermin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praktik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kekuasaan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masa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Demokrasi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Terpimpin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Presiden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Soekarno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Demokrasi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Pancasila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Presiden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Soeharto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err="1" smtClean="0">
                <a:sym typeface="Wingdings" pitchFamily="2" charset="2"/>
              </a:rPr>
              <a:t>Paham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negara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integralistik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dinilai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cenderung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mengarah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kekuasaan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otoriter</a:t>
            </a:r>
            <a:r>
              <a:rPr lang="en-US" dirty="0" smtClean="0">
                <a:sym typeface="Wingdings" pitchFamily="2" charset="2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031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Lanjutan</a:t>
            </a:r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UUD 1945 </a:t>
            </a:r>
            <a:r>
              <a:rPr lang="en-US" dirty="0" err="1" smtClean="0"/>
              <a:t>mengenal</a:t>
            </a:r>
            <a:r>
              <a:rPr lang="en-US" dirty="0" smtClean="0"/>
              <a:t> 2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musyawarah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mufakat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 </a:t>
            </a:r>
            <a:r>
              <a:rPr lang="en-US" dirty="0" err="1" smtClean="0"/>
              <a:t>terbanyak</a:t>
            </a:r>
            <a:r>
              <a:rPr lang="en-US" dirty="0" smtClean="0"/>
              <a:t> (</a:t>
            </a:r>
            <a:r>
              <a:rPr lang="en-US" i="1" dirty="0" smtClean="0"/>
              <a:t>voting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Musyawarah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mufakat</a:t>
            </a:r>
            <a:r>
              <a:rPr lang="en-US" dirty="0" smtClean="0"/>
              <a:t> </a:t>
            </a:r>
            <a:r>
              <a:rPr lang="en-US" dirty="0" err="1" smtClean="0"/>
              <a:t>bersumber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adat</a:t>
            </a:r>
            <a:r>
              <a:rPr lang="en-US" dirty="0" smtClean="0"/>
              <a:t> yang </a:t>
            </a:r>
            <a:r>
              <a:rPr lang="en-US" dirty="0" err="1" smtClean="0"/>
              <a:t>didasarkan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semangat</a:t>
            </a:r>
            <a:r>
              <a:rPr lang="en-US" dirty="0" smtClean="0"/>
              <a:t> </a:t>
            </a:r>
            <a:r>
              <a:rPr lang="en-US" dirty="0" err="1" smtClean="0"/>
              <a:t>toleransi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kebersamaan</a:t>
            </a:r>
            <a:endParaRPr lang="en-US" dirty="0" smtClean="0"/>
          </a:p>
          <a:p>
            <a:r>
              <a:rPr lang="en-US" i="1" dirty="0" smtClean="0"/>
              <a:t>Voting</a:t>
            </a:r>
            <a:r>
              <a:rPr lang="en-US" dirty="0" smtClean="0"/>
              <a:t> </a:t>
            </a:r>
            <a:r>
              <a:rPr lang="en-US" dirty="0" err="1" smtClean="0"/>
              <a:t>bersumber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paham</a:t>
            </a:r>
            <a:r>
              <a:rPr lang="en-US" dirty="0" smtClean="0"/>
              <a:t> </a:t>
            </a:r>
            <a:r>
              <a:rPr lang="en-US" dirty="0" err="1" smtClean="0"/>
              <a:t>demokrasi</a:t>
            </a:r>
            <a:r>
              <a:rPr lang="en-US" dirty="0" smtClean="0"/>
              <a:t> Barat yang </a:t>
            </a:r>
            <a:r>
              <a:rPr lang="en-US" dirty="0" err="1" smtClean="0"/>
              <a:t>didasarkan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semangat</a:t>
            </a:r>
            <a:r>
              <a:rPr lang="en-US" dirty="0" smtClean="0"/>
              <a:t> </a:t>
            </a:r>
            <a:r>
              <a:rPr lang="en-US" dirty="0" err="1" smtClean="0"/>
              <a:t>kompetisi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inividualisme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565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Lanjutan</a:t>
            </a:r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08848" cy="5105400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err="1" smtClean="0"/>
              <a:t>Kebaikan</a:t>
            </a:r>
            <a:r>
              <a:rPr lang="en-US" sz="3200" dirty="0" smtClean="0"/>
              <a:t> </a:t>
            </a:r>
            <a:r>
              <a:rPr lang="en-US" sz="3200" dirty="0" err="1" smtClean="0"/>
              <a:t>cara</a:t>
            </a:r>
            <a:r>
              <a:rPr lang="en-US" sz="3200" dirty="0" smtClean="0"/>
              <a:t> </a:t>
            </a:r>
            <a:r>
              <a:rPr lang="en-US" sz="3200" dirty="0" err="1" smtClean="0"/>
              <a:t>musyawarah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mufakat</a:t>
            </a:r>
            <a:r>
              <a:rPr lang="en-US" sz="3200" dirty="0" smtClean="0"/>
              <a:t>, </a:t>
            </a:r>
            <a:r>
              <a:rPr lang="en-US" sz="3200" dirty="0" err="1" smtClean="0"/>
              <a:t>yaitu</a:t>
            </a:r>
            <a:r>
              <a:rPr lang="en-US" sz="3200" dirty="0" smtClean="0"/>
              <a:t>:</a:t>
            </a:r>
          </a:p>
          <a:p>
            <a:pPr>
              <a:buFontTx/>
              <a:buChar char="-"/>
            </a:pPr>
            <a:r>
              <a:rPr lang="en-US" sz="2700" dirty="0" err="1" smtClean="0"/>
              <a:t>Semua</a:t>
            </a:r>
            <a:r>
              <a:rPr lang="en-US" sz="2700" dirty="0" smtClean="0"/>
              <a:t> </a:t>
            </a:r>
            <a:r>
              <a:rPr lang="en-US" sz="2700" dirty="0" err="1" smtClean="0"/>
              <a:t>pihak</a:t>
            </a:r>
            <a:r>
              <a:rPr lang="en-US" sz="2700" dirty="0" smtClean="0"/>
              <a:t> </a:t>
            </a:r>
            <a:r>
              <a:rPr lang="en-US" sz="2700" dirty="0" err="1" smtClean="0"/>
              <a:t>merasa</a:t>
            </a:r>
            <a:r>
              <a:rPr lang="en-US" sz="2700" dirty="0" smtClean="0"/>
              <a:t> </a:t>
            </a:r>
            <a:r>
              <a:rPr lang="en-US" sz="2700" dirty="0" err="1" smtClean="0"/>
              <a:t>dilibatkan</a:t>
            </a:r>
            <a:r>
              <a:rPr lang="en-US" sz="2700" dirty="0" smtClean="0"/>
              <a:t> </a:t>
            </a:r>
            <a:r>
              <a:rPr lang="en-US" sz="2700" dirty="0" err="1" smtClean="0"/>
              <a:t>dan</a:t>
            </a:r>
            <a:r>
              <a:rPr lang="en-US" sz="2700" dirty="0" smtClean="0"/>
              <a:t> </a:t>
            </a:r>
            <a:r>
              <a:rPr lang="en-US" sz="2700" dirty="0" err="1" smtClean="0"/>
              <a:t>dihargai</a:t>
            </a:r>
            <a:endParaRPr lang="en-US" sz="2700" dirty="0" smtClean="0"/>
          </a:p>
          <a:p>
            <a:pPr>
              <a:buFontTx/>
              <a:buChar char="-"/>
            </a:pPr>
            <a:r>
              <a:rPr lang="en-US" sz="2700" dirty="0" err="1" smtClean="0"/>
              <a:t>Keputusan</a:t>
            </a:r>
            <a:r>
              <a:rPr lang="en-US" sz="2700" dirty="0" smtClean="0"/>
              <a:t> yang </a:t>
            </a:r>
            <a:r>
              <a:rPr lang="en-US" sz="2700" dirty="0" err="1" smtClean="0"/>
              <a:t>dibuat</a:t>
            </a:r>
            <a:r>
              <a:rPr lang="en-US" sz="2700" dirty="0" smtClean="0"/>
              <a:t> </a:t>
            </a:r>
            <a:r>
              <a:rPr lang="en-US" sz="2700" dirty="0" err="1" smtClean="0"/>
              <a:t>dapat</a:t>
            </a:r>
            <a:r>
              <a:rPr lang="en-US" sz="2700" dirty="0" smtClean="0"/>
              <a:t> </a:t>
            </a:r>
            <a:r>
              <a:rPr lang="en-US" sz="2700" dirty="0" err="1" smtClean="0"/>
              <a:t>diterima</a:t>
            </a:r>
            <a:r>
              <a:rPr lang="en-US" sz="2700" dirty="0" smtClean="0"/>
              <a:t> </a:t>
            </a:r>
            <a:r>
              <a:rPr lang="en-US" sz="2700" dirty="0" err="1" smtClean="0"/>
              <a:t>semua</a:t>
            </a:r>
            <a:r>
              <a:rPr lang="en-US" sz="2700" dirty="0" smtClean="0"/>
              <a:t> </a:t>
            </a:r>
            <a:r>
              <a:rPr lang="en-US" sz="2700" dirty="0" err="1" smtClean="0"/>
              <a:t>pihak</a:t>
            </a:r>
            <a:endParaRPr lang="en-US" sz="2700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sz="3200" dirty="0" err="1" smtClean="0"/>
              <a:t>Keburukan</a:t>
            </a:r>
            <a:r>
              <a:rPr lang="en-US" sz="3200" dirty="0" smtClean="0"/>
              <a:t> </a:t>
            </a:r>
            <a:r>
              <a:rPr lang="en-US" sz="3200" dirty="0" err="1" smtClean="0"/>
              <a:t>cara</a:t>
            </a:r>
            <a:r>
              <a:rPr lang="en-US" sz="3200" dirty="0" smtClean="0"/>
              <a:t> </a:t>
            </a:r>
            <a:r>
              <a:rPr lang="en-US" sz="3200" dirty="0" err="1" smtClean="0"/>
              <a:t>musyawarah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mufakat</a:t>
            </a:r>
            <a:r>
              <a:rPr lang="en-US" sz="3200" dirty="0" smtClean="0"/>
              <a:t>, </a:t>
            </a:r>
            <a:r>
              <a:rPr lang="en-US" sz="3200" dirty="0" err="1" smtClean="0"/>
              <a:t>yaitu</a:t>
            </a:r>
            <a:r>
              <a:rPr lang="en-US" sz="3000" dirty="0" smtClean="0"/>
              <a:t>:</a:t>
            </a:r>
          </a:p>
          <a:p>
            <a:pPr>
              <a:buFontTx/>
              <a:buChar char="-"/>
            </a:pPr>
            <a:r>
              <a:rPr lang="en-US" sz="2700" dirty="0" smtClean="0"/>
              <a:t>Proses </a:t>
            </a:r>
            <a:r>
              <a:rPr lang="en-US" sz="2700" dirty="0" err="1" smtClean="0"/>
              <a:t>pengambilan</a:t>
            </a:r>
            <a:r>
              <a:rPr lang="en-US" sz="2700" dirty="0" smtClean="0"/>
              <a:t> </a:t>
            </a:r>
            <a:r>
              <a:rPr lang="en-US" sz="2700" dirty="0" err="1" smtClean="0"/>
              <a:t>keputusan</a:t>
            </a:r>
            <a:r>
              <a:rPr lang="en-US" sz="2700" dirty="0" smtClean="0"/>
              <a:t> </a:t>
            </a:r>
            <a:r>
              <a:rPr lang="en-US" sz="2700" dirty="0" err="1" smtClean="0"/>
              <a:t>bisa</a:t>
            </a:r>
            <a:r>
              <a:rPr lang="en-US" sz="2700" dirty="0" smtClean="0"/>
              <a:t> lama/</a:t>
            </a:r>
            <a:r>
              <a:rPr lang="en-US" sz="2700" dirty="0" err="1" smtClean="0"/>
              <a:t>berlarut-larut</a:t>
            </a:r>
            <a:endParaRPr lang="en-US" sz="2700" dirty="0" smtClean="0"/>
          </a:p>
          <a:p>
            <a:pPr>
              <a:buFontTx/>
              <a:buChar char="-"/>
            </a:pPr>
            <a:r>
              <a:rPr lang="en-US" sz="2700" dirty="0" err="1" smtClean="0"/>
              <a:t>Kadang</a:t>
            </a:r>
            <a:r>
              <a:rPr lang="en-US" sz="2700" dirty="0" smtClean="0"/>
              <a:t> </a:t>
            </a:r>
            <a:r>
              <a:rPr lang="en-US" sz="2700" dirty="0" err="1" smtClean="0"/>
              <a:t>sulit</a:t>
            </a:r>
            <a:r>
              <a:rPr lang="en-US" sz="2700" dirty="0" smtClean="0"/>
              <a:t> </a:t>
            </a:r>
            <a:r>
              <a:rPr lang="en-US" sz="2700" dirty="0" err="1" smtClean="0"/>
              <a:t>mencapai</a:t>
            </a:r>
            <a:r>
              <a:rPr lang="en-US" sz="2700" dirty="0" smtClean="0"/>
              <a:t> kata </a:t>
            </a:r>
            <a:r>
              <a:rPr lang="en-US" sz="2700" dirty="0" err="1" smtClean="0"/>
              <a:t>sepakat</a:t>
            </a:r>
            <a:endParaRPr lang="en-US" sz="2700" dirty="0" smtClean="0"/>
          </a:p>
          <a:p>
            <a:pPr>
              <a:buFontTx/>
              <a:buChar char="-"/>
            </a:pPr>
            <a:r>
              <a:rPr lang="en-US" sz="2700" dirty="0" err="1" smtClean="0"/>
              <a:t>Jika</a:t>
            </a:r>
            <a:r>
              <a:rPr lang="en-US" sz="2700" dirty="0" smtClean="0"/>
              <a:t> </a:t>
            </a:r>
            <a:r>
              <a:rPr lang="en-US" sz="2700" dirty="0" err="1" smtClean="0"/>
              <a:t>pihak</a:t>
            </a:r>
            <a:r>
              <a:rPr lang="en-US" sz="2700" dirty="0" smtClean="0"/>
              <a:t> </a:t>
            </a:r>
            <a:r>
              <a:rPr lang="en-US" sz="2700" dirty="0" err="1" smtClean="0"/>
              <a:t>minoritas</a:t>
            </a:r>
            <a:r>
              <a:rPr lang="en-US" sz="2700" dirty="0" smtClean="0"/>
              <a:t> </a:t>
            </a:r>
            <a:r>
              <a:rPr lang="en-US" sz="2700" dirty="0" err="1" smtClean="0"/>
              <a:t>tidak</a:t>
            </a:r>
            <a:r>
              <a:rPr lang="en-US" sz="2700" dirty="0" smtClean="0"/>
              <a:t> </a:t>
            </a:r>
            <a:r>
              <a:rPr lang="en-US" sz="2700" dirty="0" err="1" smtClean="0"/>
              <a:t>setuju</a:t>
            </a:r>
            <a:r>
              <a:rPr lang="en-US" sz="2700" dirty="0" smtClean="0"/>
              <a:t> </a:t>
            </a:r>
            <a:r>
              <a:rPr lang="en-US" sz="2700" dirty="0" err="1" smtClean="0"/>
              <a:t>maka</a:t>
            </a:r>
            <a:r>
              <a:rPr lang="en-US" sz="2700" dirty="0" smtClean="0"/>
              <a:t> </a:t>
            </a:r>
            <a:r>
              <a:rPr lang="en-US" sz="2700" dirty="0" err="1" smtClean="0"/>
              <a:t>keputusan</a:t>
            </a:r>
            <a:r>
              <a:rPr lang="en-US" sz="2700" dirty="0" smtClean="0"/>
              <a:t> </a:t>
            </a:r>
            <a:r>
              <a:rPr lang="en-US" sz="2700" dirty="0" err="1" smtClean="0"/>
              <a:t>tidak</a:t>
            </a:r>
            <a:r>
              <a:rPr lang="en-US" sz="2700" dirty="0" smtClean="0"/>
              <a:t> </a:t>
            </a:r>
            <a:r>
              <a:rPr lang="en-US" sz="2700" dirty="0" err="1" smtClean="0"/>
              <a:t>dapat</a:t>
            </a:r>
            <a:r>
              <a:rPr lang="en-US" sz="2700" dirty="0" smtClean="0"/>
              <a:t> </a:t>
            </a:r>
            <a:r>
              <a:rPr lang="en-US" sz="2700" dirty="0" err="1" smtClean="0"/>
              <a:t>diambil</a:t>
            </a:r>
            <a:r>
              <a:rPr lang="en-US" sz="2700" dirty="0" smtClean="0"/>
              <a:t> (</a:t>
            </a:r>
            <a:r>
              <a:rPr lang="en-US" sz="2700" i="1" dirty="0" smtClean="0"/>
              <a:t>deadlock</a:t>
            </a:r>
            <a:r>
              <a:rPr lang="en-US" sz="2700" dirty="0" smtClean="0"/>
              <a:t>)</a:t>
            </a:r>
          </a:p>
          <a:p>
            <a:pPr>
              <a:buFontTx/>
              <a:buChar char="-"/>
            </a:pPr>
            <a:r>
              <a:rPr lang="en-US" sz="2700" dirty="0" err="1" smtClean="0"/>
              <a:t>Menimbulkan</a:t>
            </a:r>
            <a:r>
              <a:rPr lang="en-US" sz="2700" dirty="0" smtClean="0"/>
              <a:t> </a:t>
            </a:r>
            <a:r>
              <a:rPr lang="en-US" sz="2700" dirty="0" err="1" smtClean="0"/>
              <a:t>diktator</a:t>
            </a:r>
            <a:r>
              <a:rPr lang="en-US" sz="2700" dirty="0" smtClean="0"/>
              <a:t> </a:t>
            </a:r>
            <a:r>
              <a:rPr lang="en-US" sz="2700" dirty="0" err="1" smtClean="0"/>
              <a:t>minoritas</a:t>
            </a:r>
            <a:r>
              <a:rPr lang="en-US" sz="2700" dirty="0" smtClean="0"/>
              <a:t> </a:t>
            </a:r>
            <a:r>
              <a:rPr lang="en-US" sz="2700" dirty="0" err="1" smtClean="0"/>
              <a:t>karena</a:t>
            </a:r>
            <a:r>
              <a:rPr lang="en-US" sz="2700" dirty="0" smtClean="0"/>
              <a:t> </a:t>
            </a:r>
            <a:r>
              <a:rPr lang="en-US" sz="2700" dirty="0" err="1" smtClean="0"/>
              <a:t>pihak</a:t>
            </a:r>
            <a:r>
              <a:rPr lang="en-US" sz="2700" dirty="0" smtClean="0"/>
              <a:t> </a:t>
            </a:r>
            <a:r>
              <a:rPr lang="en-US" sz="2700" dirty="0" err="1" smtClean="0"/>
              <a:t>minoritas</a:t>
            </a:r>
            <a:r>
              <a:rPr lang="en-US" sz="2700" dirty="0" smtClean="0"/>
              <a:t> </a:t>
            </a:r>
            <a:r>
              <a:rPr lang="en-US" sz="2700" dirty="0" err="1" smtClean="0"/>
              <a:t>menentukan</a:t>
            </a:r>
            <a:r>
              <a:rPr lang="en-US" sz="2700" dirty="0" smtClean="0"/>
              <a:t> </a:t>
            </a:r>
            <a:r>
              <a:rPr lang="en-US" sz="2700" dirty="0" err="1" smtClean="0"/>
              <a:t>apakah</a:t>
            </a:r>
            <a:r>
              <a:rPr lang="en-US" sz="2700" dirty="0" smtClean="0"/>
              <a:t> </a:t>
            </a:r>
            <a:r>
              <a:rPr lang="en-US" sz="2700" dirty="0" err="1" smtClean="0"/>
              <a:t>keputusan</a:t>
            </a:r>
            <a:r>
              <a:rPr lang="en-US" sz="2700" dirty="0" smtClean="0"/>
              <a:t> </a:t>
            </a:r>
            <a:r>
              <a:rPr lang="en-US" sz="2700" dirty="0" err="1" smtClean="0"/>
              <a:t>dapat</a:t>
            </a:r>
            <a:r>
              <a:rPr lang="en-US" sz="2700" dirty="0" smtClean="0"/>
              <a:t> </a:t>
            </a:r>
            <a:r>
              <a:rPr lang="en-US" sz="2700" dirty="0" err="1" smtClean="0"/>
              <a:t>diambil</a:t>
            </a:r>
            <a:r>
              <a:rPr lang="en-US" sz="2700" dirty="0" smtClean="0"/>
              <a:t> </a:t>
            </a:r>
            <a:r>
              <a:rPr lang="en-US" sz="2700" dirty="0" err="1" smtClean="0"/>
              <a:t>atau</a:t>
            </a:r>
            <a:r>
              <a:rPr lang="en-US" sz="2700" dirty="0" smtClean="0"/>
              <a:t> </a:t>
            </a:r>
            <a:r>
              <a:rPr lang="en-US" sz="2700" dirty="0" err="1" smtClean="0"/>
              <a:t>tidak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981383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Lanjutan</a:t>
            </a:r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000" dirty="0" err="1" smtClean="0"/>
              <a:t>Kebaikan</a:t>
            </a:r>
            <a:r>
              <a:rPr lang="en-US" sz="3000" dirty="0" smtClean="0"/>
              <a:t> </a:t>
            </a:r>
            <a:r>
              <a:rPr lang="en-US" sz="3000" i="1" dirty="0" smtClean="0"/>
              <a:t>voting</a:t>
            </a:r>
            <a:r>
              <a:rPr lang="en-US" sz="3000" dirty="0" smtClean="0"/>
              <a:t>, </a:t>
            </a:r>
            <a:r>
              <a:rPr lang="en-US" sz="3000" dirty="0" err="1" smtClean="0"/>
              <a:t>yaitu</a:t>
            </a:r>
            <a:r>
              <a:rPr lang="en-US" sz="3000" dirty="0" smtClean="0"/>
              <a:t>:</a:t>
            </a:r>
          </a:p>
          <a:p>
            <a:pPr>
              <a:buFontTx/>
              <a:buChar char="-"/>
            </a:pPr>
            <a:r>
              <a:rPr lang="en-US" sz="2500" dirty="0" err="1" smtClean="0"/>
              <a:t>Keputusan</a:t>
            </a:r>
            <a:r>
              <a:rPr lang="en-US" sz="2500" dirty="0" smtClean="0"/>
              <a:t> </a:t>
            </a:r>
            <a:r>
              <a:rPr lang="en-US" sz="2500" dirty="0" err="1" smtClean="0"/>
              <a:t>dapat</a:t>
            </a:r>
            <a:r>
              <a:rPr lang="en-US" sz="2500" dirty="0" smtClean="0"/>
              <a:t> </a:t>
            </a:r>
            <a:r>
              <a:rPr lang="en-US" sz="2500" dirty="0" err="1" smtClean="0"/>
              <a:t>diambil</a:t>
            </a:r>
            <a:r>
              <a:rPr lang="en-US" sz="2500" dirty="0" smtClean="0"/>
              <a:t> </a:t>
            </a:r>
            <a:r>
              <a:rPr lang="en-US" sz="2500" dirty="0" err="1" smtClean="0"/>
              <a:t>secara</a:t>
            </a:r>
            <a:r>
              <a:rPr lang="en-US" sz="2500" dirty="0" smtClean="0"/>
              <a:t> </a:t>
            </a:r>
            <a:r>
              <a:rPr lang="en-US" sz="2500" dirty="0" err="1" smtClean="0"/>
              <a:t>cepat</a:t>
            </a:r>
            <a:endParaRPr lang="en-US" sz="2500" dirty="0" smtClean="0"/>
          </a:p>
          <a:p>
            <a:pPr>
              <a:buFontTx/>
              <a:buChar char="-"/>
            </a:pPr>
            <a:r>
              <a:rPr lang="en-US" sz="2500" dirty="0" err="1" smtClean="0"/>
              <a:t>Setiap</a:t>
            </a:r>
            <a:r>
              <a:rPr lang="en-US" sz="2500" dirty="0" smtClean="0"/>
              <a:t> orang </a:t>
            </a:r>
            <a:r>
              <a:rPr lang="en-US" sz="2500" dirty="0" err="1" smtClean="0"/>
              <a:t>punya</a:t>
            </a:r>
            <a:r>
              <a:rPr lang="en-US" sz="2500" dirty="0" smtClean="0"/>
              <a:t> </a:t>
            </a:r>
            <a:r>
              <a:rPr lang="en-US" sz="2500" dirty="0" err="1" smtClean="0"/>
              <a:t>hak</a:t>
            </a:r>
            <a:r>
              <a:rPr lang="en-US" sz="2500" dirty="0" smtClean="0"/>
              <a:t> </a:t>
            </a:r>
            <a:r>
              <a:rPr lang="en-US" sz="2500" dirty="0" err="1" smtClean="0"/>
              <a:t>suara</a:t>
            </a:r>
            <a:r>
              <a:rPr lang="en-US" sz="2500" dirty="0" smtClean="0"/>
              <a:t> yang </a:t>
            </a:r>
            <a:r>
              <a:rPr lang="en-US" sz="2500" dirty="0" err="1" smtClean="0"/>
              <a:t>sama</a:t>
            </a:r>
            <a:r>
              <a:rPr lang="en-US" sz="2500" dirty="0" smtClean="0"/>
              <a:t> (</a:t>
            </a:r>
            <a:r>
              <a:rPr lang="en-US" sz="2500" i="1" dirty="0" smtClean="0"/>
              <a:t>one man/woman one vote and one value</a:t>
            </a:r>
            <a:r>
              <a:rPr lang="en-US" sz="2500" dirty="0" smtClean="0"/>
              <a:t>)</a:t>
            </a:r>
          </a:p>
          <a:p>
            <a:endParaRPr lang="en-US" dirty="0" smtClean="0"/>
          </a:p>
          <a:p>
            <a:r>
              <a:rPr lang="en-US" sz="3000" dirty="0" err="1" smtClean="0"/>
              <a:t>Keburukan</a:t>
            </a:r>
            <a:r>
              <a:rPr lang="en-US" sz="3000" dirty="0" smtClean="0"/>
              <a:t> </a:t>
            </a:r>
            <a:r>
              <a:rPr lang="en-US" sz="3000" i="1" dirty="0" smtClean="0"/>
              <a:t>voting</a:t>
            </a:r>
            <a:r>
              <a:rPr lang="en-US" sz="3000" dirty="0" smtClean="0"/>
              <a:t>, </a:t>
            </a:r>
            <a:r>
              <a:rPr lang="en-US" sz="3000" dirty="0" err="1" smtClean="0"/>
              <a:t>yaitu</a:t>
            </a:r>
            <a:r>
              <a:rPr lang="en-US" sz="3000" dirty="0" smtClean="0"/>
              <a:t>:</a:t>
            </a:r>
          </a:p>
          <a:p>
            <a:pPr>
              <a:buFontTx/>
              <a:buChar char="-"/>
            </a:pPr>
            <a:r>
              <a:rPr lang="en-US" sz="2500" dirty="0" err="1" smtClean="0"/>
              <a:t>Pihak</a:t>
            </a:r>
            <a:r>
              <a:rPr lang="en-US" sz="2500" dirty="0" smtClean="0"/>
              <a:t> </a:t>
            </a:r>
            <a:r>
              <a:rPr lang="en-US" sz="2500" dirty="0" err="1" smtClean="0"/>
              <a:t>mayoritas</a:t>
            </a:r>
            <a:r>
              <a:rPr lang="en-US" sz="2500" dirty="0" smtClean="0"/>
              <a:t> </a:t>
            </a:r>
            <a:r>
              <a:rPr lang="en-US" sz="2500" dirty="0" err="1" smtClean="0"/>
              <a:t>dapat</a:t>
            </a:r>
            <a:r>
              <a:rPr lang="en-US" sz="2500" dirty="0" smtClean="0"/>
              <a:t> </a:t>
            </a:r>
            <a:r>
              <a:rPr lang="en-US" sz="2500" dirty="0" err="1" smtClean="0"/>
              <a:t>memaksakan</a:t>
            </a:r>
            <a:r>
              <a:rPr lang="en-US" sz="2500" dirty="0" smtClean="0"/>
              <a:t> </a:t>
            </a:r>
            <a:r>
              <a:rPr lang="en-US" sz="2500" dirty="0" err="1" smtClean="0"/>
              <a:t>kehendaknya</a:t>
            </a:r>
            <a:endParaRPr lang="en-US" sz="2500" dirty="0" smtClean="0"/>
          </a:p>
          <a:p>
            <a:pPr>
              <a:buFontTx/>
              <a:buChar char="-"/>
            </a:pPr>
            <a:r>
              <a:rPr lang="en-US" sz="2500" dirty="0" err="1" smtClean="0"/>
              <a:t>Pihak</a:t>
            </a:r>
            <a:r>
              <a:rPr lang="en-US" sz="2500" dirty="0" smtClean="0"/>
              <a:t> </a:t>
            </a:r>
            <a:r>
              <a:rPr lang="en-US" sz="2500" dirty="0" err="1" smtClean="0"/>
              <a:t>minoritas</a:t>
            </a:r>
            <a:r>
              <a:rPr lang="en-US" sz="2500" dirty="0" smtClean="0"/>
              <a:t> </a:t>
            </a:r>
            <a:r>
              <a:rPr lang="en-US" sz="2500" dirty="0" err="1" smtClean="0"/>
              <a:t>akan</a:t>
            </a:r>
            <a:r>
              <a:rPr lang="en-US" sz="2500" dirty="0" smtClean="0"/>
              <a:t> </a:t>
            </a:r>
            <a:r>
              <a:rPr lang="en-US" sz="2500" dirty="0" err="1" smtClean="0"/>
              <a:t>selalu</a:t>
            </a:r>
            <a:r>
              <a:rPr lang="en-US" sz="2500" dirty="0" smtClean="0"/>
              <a:t> </a:t>
            </a:r>
            <a:r>
              <a:rPr lang="en-US" sz="2500" dirty="0" err="1" smtClean="0"/>
              <a:t>kalah</a:t>
            </a:r>
            <a:r>
              <a:rPr lang="en-US" sz="2500" dirty="0" smtClean="0"/>
              <a:t> </a:t>
            </a:r>
            <a:r>
              <a:rPr lang="en-US" sz="2500" dirty="0" err="1" smtClean="0"/>
              <a:t>jumlah</a:t>
            </a:r>
            <a:r>
              <a:rPr lang="en-US" sz="2500" dirty="0" smtClean="0"/>
              <a:t> </a:t>
            </a:r>
            <a:r>
              <a:rPr lang="en-US" sz="2500" dirty="0" err="1" smtClean="0"/>
              <a:t>suara</a:t>
            </a:r>
            <a:endParaRPr lang="en-US" sz="2500" dirty="0" smtClean="0"/>
          </a:p>
          <a:p>
            <a:pPr>
              <a:buFontTx/>
              <a:buChar char="-"/>
            </a:pPr>
            <a:r>
              <a:rPr lang="en-US" sz="2500" dirty="0" err="1" smtClean="0"/>
              <a:t>Menimbulkan</a:t>
            </a:r>
            <a:r>
              <a:rPr lang="en-US" sz="2500" dirty="0" smtClean="0"/>
              <a:t> </a:t>
            </a:r>
            <a:r>
              <a:rPr lang="en-US" sz="2500" dirty="0" err="1" smtClean="0"/>
              <a:t>diktator</a:t>
            </a:r>
            <a:r>
              <a:rPr lang="en-US" sz="2500" dirty="0" smtClean="0"/>
              <a:t> </a:t>
            </a:r>
            <a:r>
              <a:rPr lang="en-US" sz="2500" dirty="0" err="1" smtClean="0"/>
              <a:t>mayoritas</a:t>
            </a:r>
            <a:r>
              <a:rPr lang="en-US" sz="2500" dirty="0" smtClean="0"/>
              <a:t> 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187470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Lanjutan</a:t>
            </a:r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686800" cy="5105400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/>
              <a:t>D</a:t>
            </a:r>
            <a:r>
              <a:rPr lang="en-US" dirty="0" err="1" smtClean="0"/>
              <a:t>emokrasi</a:t>
            </a:r>
            <a:r>
              <a:rPr lang="en-US" dirty="0" smtClean="0"/>
              <a:t> </a:t>
            </a:r>
            <a:r>
              <a:rPr lang="en-US" dirty="0" err="1" smtClean="0"/>
              <a:t>Parlementer</a:t>
            </a:r>
            <a:r>
              <a:rPr lang="en-US" dirty="0" smtClean="0"/>
              <a:t>, </a:t>
            </a:r>
            <a:r>
              <a:rPr lang="en-US" dirty="0" err="1" smtClean="0"/>
              <a:t>keputusan</a:t>
            </a:r>
            <a:r>
              <a:rPr lang="en-US" dirty="0" smtClean="0"/>
              <a:t> di </a:t>
            </a:r>
            <a:r>
              <a:rPr lang="en-US" dirty="0" err="1" smtClean="0"/>
              <a:t>parlemen</a:t>
            </a:r>
            <a:r>
              <a:rPr lang="en-US" dirty="0" smtClean="0"/>
              <a:t> Indonesia </a:t>
            </a:r>
            <a:r>
              <a:rPr lang="en-US" dirty="0" err="1" smtClean="0"/>
              <a:t>cenderung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 </a:t>
            </a:r>
            <a:r>
              <a:rPr lang="en-US" dirty="0" err="1" smtClean="0"/>
              <a:t>terbanyak</a:t>
            </a:r>
            <a:endParaRPr lang="en-US" dirty="0" smtClean="0"/>
          </a:p>
          <a:p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sejak</a:t>
            </a:r>
            <a:r>
              <a:rPr lang="en-US" dirty="0" smtClean="0"/>
              <a:t> 5 </a:t>
            </a:r>
            <a:r>
              <a:rPr lang="en-US" dirty="0" err="1" smtClean="0"/>
              <a:t>Juli</a:t>
            </a:r>
            <a:r>
              <a:rPr lang="en-US" dirty="0" smtClean="0"/>
              <a:t> 1959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Maret</a:t>
            </a:r>
            <a:r>
              <a:rPr lang="en-US" dirty="0" smtClean="0"/>
              <a:t> 1978, </a:t>
            </a:r>
            <a:r>
              <a:rPr lang="en-US" dirty="0" err="1" smtClean="0"/>
              <a:t>keputusan</a:t>
            </a:r>
            <a:r>
              <a:rPr lang="en-US" dirty="0" smtClean="0"/>
              <a:t> di </a:t>
            </a:r>
            <a:r>
              <a:rPr lang="en-US" dirty="0" err="1" smtClean="0"/>
              <a:t>legislatif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musyawarah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mufakat</a:t>
            </a:r>
            <a:endParaRPr lang="en-US" dirty="0" smtClean="0"/>
          </a:p>
          <a:p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Orde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, </a:t>
            </a:r>
            <a:r>
              <a:rPr lang="en-US" dirty="0" err="1" smtClean="0"/>
              <a:t>keputusan</a:t>
            </a:r>
            <a:r>
              <a:rPr lang="en-US" dirty="0" smtClean="0"/>
              <a:t> di </a:t>
            </a:r>
            <a:r>
              <a:rPr lang="en-US" dirty="0" err="1" smtClean="0"/>
              <a:t>legislatif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dominan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musyawarah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mufakat</a:t>
            </a:r>
            <a:r>
              <a:rPr lang="en-US" dirty="0" smtClean="0"/>
              <a:t> yang </a:t>
            </a:r>
            <a:r>
              <a:rPr lang="en-US" dirty="0" err="1" smtClean="0"/>
              <a:t>dikondisikan</a:t>
            </a:r>
            <a:r>
              <a:rPr lang="en-US" dirty="0" smtClean="0"/>
              <a:t>, </a:t>
            </a:r>
            <a:r>
              <a:rPr lang="en-US" dirty="0" err="1" smtClean="0"/>
              <a:t>sesekali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i="1" dirty="0" smtClean="0"/>
              <a:t>voting</a:t>
            </a:r>
          </a:p>
          <a:p>
            <a:r>
              <a:rPr lang="en-US" dirty="0" err="1" smtClean="0"/>
              <a:t>Pada</a:t>
            </a:r>
            <a:r>
              <a:rPr lang="en-US" dirty="0" smtClean="0"/>
              <a:t> Era </a:t>
            </a:r>
            <a:r>
              <a:rPr lang="en-US" dirty="0" err="1" smtClean="0"/>
              <a:t>Reformasi</a:t>
            </a:r>
            <a:r>
              <a:rPr lang="en-US" dirty="0"/>
              <a:t> </a:t>
            </a:r>
            <a:r>
              <a:rPr lang="en-US" dirty="0" err="1" smtClean="0"/>
              <a:t>sejak</a:t>
            </a:r>
            <a:r>
              <a:rPr lang="en-US" dirty="0" smtClean="0"/>
              <a:t> 1998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sekarang</a:t>
            </a:r>
            <a:r>
              <a:rPr lang="en-US" dirty="0" smtClean="0"/>
              <a:t>, </a:t>
            </a:r>
            <a:r>
              <a:rPr lang="en-US" dirty="0" err="1" smtClean="0"/>
              <a:t>keputusan</a:t>
            </a:r>
            <a:r>
              <a:rPr lang="en-US" dirty="0" smtClean="0"/>
              <a:t> di </a:t>
            </a:r>
            <a:r>
              <a:rPr lang="en-US" dirty="0" err="1" smtClean="0"/>
              <a:t>legislatif</a:t>
            </a:r>
            <a:r>
              <a:rPr lang="en-US" dirty="0" smtClean="0"/>
              <a:t> </a:t>
            </a:r>
            <a:r>
              <a:rPr lang="en-US" dirty="0" err="1" smtClean="0"/>
              <a:t>cenderung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i="1" dirty="0" smtClean="0"/>
              <a:t>voting</a:t>
            </a:r>
            <a:r>
              <a:rPr lang="en-US" dirty="0" smtClean="0"/>
              <a:t>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hal-hal</a:t>
            </a:r>
            <a:r>
              <a:rPr lang="en-US" dirty="0" smtClean="0"/>
              <a:t> </a:t>
            </a:r>
            <a:r>
              <a:rPr lang="en-US" dirty="0" err="1" smtClean="0"/>
              <a:t>krusial</a:t>
            </a:r>
            <a:r>
              <a:rPr lang="en-US" dirty="0" smtClean="0"/>
              <a:t> yang </a:t>
            </a:r>
            <a:r>
              <a:rPr lang="en-US" dirty="0" err="1" smtClean="0"/>
              <a:t>sulit</a:t>
            </a:r>
            <a:r>
              <a:rPr lang="en-US" dirty="0" smtClean="0"/>
              <a:t> </a:t>
            </a:r>
            <a:r>
              <a:rPr lang="en-US" dirty="0" err="1" smtClean="0"/>
              <a:t>dikompromikan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85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Lanjutan</a:t>
            </a:r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534400" cy="5105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b="1" dirty="0"/>
              <a:t>5</a:t>
            </a:r>
            <a:r>
              <a:rPr lang="en-US" sz="3200" b="1" dirty="0" smtClean="0"/>
              <a:t>. </a:t>
            </a:r>
            <a:r>
              <a:rPr lang="en-US" sz="3200" b="1" dirty="0" err="1" smtClean="0"/>
              <a:t>Asas</a:t>
            </a:r>
            <a:r>
              <a:rPr lang="en-US" sz="3200" b="1" dirty="0" smtClean="0"/>
              <a:t> Negara </a:t>
            </a:r>
            <a:r>
              <a:rPr lang="en-US" sz="3200" b="1" dirty="0" err="1" smtClean="0"/>
              <a:t>Kesatuan</a:t>
            </a:r>
            <a:endParaRPr lang="en-US" sz="3200" b="1" dirty="0" smtClean="0"/>
          </a:p>
          <a:p>
            <a:endParaRPr lang="en-US" dirty="0" smtClean="0"/>
          </a:p>
          <a:p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istilah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menyebut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kesatuan</a:t>
            </a:r>
            <a:endParaRPr lang="en-US" dirty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err="1" smtClean="0">
                <a:sym typeface="Wingdings" pitchFamily="2" charset="2"/>
              </a:rPr>
              <a:t>Perbedaan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ini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terjadi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bukan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hanya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dalam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literatur</a:t>
            </a:r>
            <a:r>
              <a:rPr lang="en-US" dirty="0" smtClean="0">
                <a:sym typeface="Wingdings" pitchFamily="2" charset="2"/>
              </a:rPr>
              <a:t> HTN, </a:t>
            </a:r>
            <a:r>
              <a:rPr lang="en-US" dirty="0" err="1" smtClean="0">
                <a:sym typeface="Wingdings" pitchFamily="2" charset="2"/>
              </a:rPr>
              <a:t>tetapi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juga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dalam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peraturan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resmi</a:t>
            </a:r>
            <a:endParaRPr lang="en-US" dirty="0" smtClean="0">
              <a:sym typeface="Wingdings" pitchFamily="2" charset="2"/>
            </a:endParaRPr>
          </a:p>
          <a:p>
            <a:endParaRPr lang="en-US" dirty="0" smtClean="0"/>
          </a:p>
          <a:p>
            <a:r>
              <a:rPr lang="en-US" dirty="0" smtClean="0"/>
              <a:t>Ada yang </a:t>
            </a:r>
            <a:r>
              <a:rPr lang="en-US" dirty="0" err="1" smtClean="0"/>
              <a:t>menyebutnya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i="1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kesatuan</a:t>
            </a:r>
            <a:r>
              <a:rPr lang="en-US" dirty="0" smtClean="0"/>
              <a:t>, </a:t>
            </a:r>
            <a:r>
              <a:rPr lang="en-US" dirty="0" err="1" smtClean="0"/>
              <a:t>ada</a:t>
            </a:r>
            <a:r>
              <a:rPr lang="en-US" dirty="0" smtClean="0"/>
              <a:t> pula </a:t>
            </a:r>
            <a:r>
              <a:rPr lang="en-US" dirty="0" err="1" smtClean="0"/>
              <a:t>menyebutnya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i="1" dirty="0" err="1" smtClean="0"/>
              <a:t>susunan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kesatuan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4441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Lanjutan</a:t>
            </a:r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610600" cy="4876800"/>
          </a:xfrm>
        </p:spPr>
        <p:txBody>
          <a:bodyPr>
            <a:normAutofit/>
          </a:bodyPr>
          <a:lstStyle/>
          <a:p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Moh</a:t>
            </a:r>
            <a:r>
              <a:rPr lang="en-US" dirty="0"/>
              <a:t>. </a:t>
            </a:r>
            <a:r>
              <a:rPr lang="en-US" dirty="0" err="1"/>
              <a:t>Kusnardi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Harmaily</a:t>
            </a:r>
            <a:r>
              <a:rPr lang="en-US" dirty="0"/>
              <a:t> Ibrahim, </a:t>
            </a:r>
            <a:r>
              <a:rPr lang="en-US" dirty="0" err="1"/>
              <a:t>istilah</a:t>
            </a:r>
            <a:r>
              <a:rPr lang="en-US" dirty="0"/>
              <a:t> yang </a:t>
            </a:r>
            <a:r>
              <a:rPr lang="en-US" dirty="0" err="1"/>
              <a:t>tepat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i="1" dirty="0" err="1"/>
              <a:t>susunan</a:t>
            </a:r>
            <a:r>
              <a:rPr lang="en-US" dirty="0"/>
              <a:t>, yang </a:t>
            </a:r>
            <a:r>
              <a:rPr lang="en-US" dirty="0" err="1"/>
              <a:t>pilihannya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susunan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kesatuan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 smtClean="0"/>
              <a:t>federasi</a:t>
            </a:r>
            <a:endParaRPr lang="en-US" dirty="0" smtClean="0"/>
          </a:p>
          <a:p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Jimly</a:t>
            </a:r>
            <a:r>
              <a:rPr lang="en-US" dirty="0" smtClean="0"/>
              <a:t> </a:t>
            </a:r>
            <a:r>
              <a:rPr lang="en-US" dirty="0" err="1" smtClean="0"/>
              <a:t>Asshiddiqie</a:t>
            </a:r>
            <a:r>
              <a:rPr lang="en-US" dirty="0" smtClean="0"/>
              <a:t>, </a:t>
            </a:r>
            <a:r>
              <a:rPr lang="en-US" dirty="0" err="1" smtClean="0"/>
              <a:t>istilah</a:t>
            </a:r>
            <a:r>
              <a:rPr lang="en-US" dirty="0" smtClean="0"/>
              <a:t> yang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i="1" dirty="0" err="1" smtClean="0"/>
              <a:t>bentuk</a:t>
            </a:r>
            <a:r>
              <a:rPr lang="en-US" dirty="0" smtClean="0"/>
              <a:t>, yang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kesatuan</a:t>
            </a:r>
            <a:r>
              <a:rPr lang="en-US" dirty="0" smtClean="0"/>
              <a:t>, </a:t>
            </a:r>
            <a:r>
              <a:rPr lang="en-US" dirty="0" err="1" smtClean="0"/>
              <a:t>serikat</a:t>
            </a:r>
            <a:r>
              <a:rPr lang="en-US" dirty="0" smtClean="0"/>
              <a:t>/</a:t>
            </a:r>
            <a:r>
              <a:rPr lang="en-US" dirty="0" err="1" smtClean="0"/>
              <a:t>federasi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konfederasi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Jimly</a:t>
            </a:r>
            <a:r>
              <a:rPr lang="en-US" dirty="0" smtClean="0"/>
              <a:t> </a:t>
            </a:r>
            <a:r>
              <a:rPr lang="en-US" dirty="0" err="1" smtClean="0"/>
              <a:t>Asshiddiqie</a:t>
            </a:r>
            <a:r>
              <a:rPr lang="en-US" dirty="0" smtClean="0"/>
              <a:t> </a:t>
            </a:r>
            <a:r>
              <a:rPr lang="en-US" dirty="0" err="1" smtClean="0"/>
              <a:t>membedakan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istilah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(</a:t>
            </a:r>
            <a:r>
              <a:rPr lang="en-US" dirty="0" err="1" smtClean="0"/>
              <a:t>kesatuan</a:t>
            </a:r>
            <a:r>
              <a:rPr lang="en-US" dirty="0" smtClean="0"/>
              <a:t>, </a:t>
            </a:r>
            <a:r>
              <a:rPr lang="en-US" dirty="0" err="1" smtClean="0"/>
              <a:t>serikat</a:t>
            </a:r>
            <a:r>
              <a:rPr lang="en-US" dirty="0" smtClean="0"/>
              <a:t>/</a:t>
            </a:r>
            <a:r>
              <a:rPr lang="en-US" dirty="0" err="1" smtClean="0"/>
              <a:t>federasi</a:t>
            </a:r>
            <a:r>
              <a:rPr lang="en-US" dirty="0" smtClean="0"/>
              <a:t>, </a:t>
            </a:r>
            <a:r>
              <a:rPr lang="en-US" dirty="0" err="1" smtClean="0"/>
              <a:t>konfederasi</a:t>
            </a:r>
            <a:r>
              <a:rPr lang="en-US" dirty="0" smtClean="0"/>
              <a:t>),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(</a:t>
            </a:r>
            <a:r>
              <a:rPr lang="en-US" dirty="0" err="1" smtClean="0"/>
              <a:t>republik</a:t>
            </a:r>
            <a:r>
              <a:rPr lang="en-US" dirty="0" smtClean="0"/>
              <a:t>, </a:t>
            </a:r>
            <a:r>
              <a:rPr lang="en-US" dirty="0" err="1" smtClean="0"/>
              <a:t>kerajaan</a:t>
            </a:r>
            <a:r>
              <a:rPr lang="en-US" dirty="0" smtClean="0"/>
              <a:t>),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(</a:t>
            </a:r>
            <a:r>
              <a:rPr lang="en-US" dirty="0" err="1" smtClean="0"/>
              <a:t>presidensiil</a:t>
            </a:r>
            <a:r>
              <a:rPr lang="en-US" dirty="0" smtClean="0"/>
              <a:t>, </a:t>
            </a:r>
            <a:r>
              <a:rPr lang="en-US" dirty="0" err="1" smtClean="0"/>
              <a:t>parlementer</a:t>
            </a:r>
            <a:r>
              <a:rPr lang="en-US" dirty="0" smtClean="0"/>
              <a:t>, </a:t>
            </a:r>
            <a:r>
              <a:rPr lang="en-US" dirty="0" err="1" smtClean="0"/>
              <a:t>campuran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598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Lanjutan</a:t>
            </a:r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Sejak</a:t>
            </a:r>
            <a:r>
              <a:rPr lang="en-US" dirty="0"/>
              <a:t> </a:t>
            </a:r>
            <a:r>
              <a:rPr lang="en-US" dirty="0" err="1"/>
              <a:t>kemerdekaan</a:t>
            </a:r>
            <a:r>
              <a:rPr lang="en-US" dirty="0"/>
              <a:t> </a:t>
            </a:r>
            <a:r>
              <a:rPr lang="en-US" dirty="0" err="1"/>
              <a:t>Republik</a:t>
            </a:r>
            <a:r>
              <a:rPr lang="en-US" dirty="0"/>
              <a:t> Indonesia, </a:t>
            </a:r>
            <a:r>
              <a:rPr lang="en-US" dirty="0" err="1"/>
              <a:t>pendiri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sepakat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dirty="0" err="1" smtClean="0"/>
              <a:t>susunan</a:t>
            </a:r>
            <a:r>
              <a:rPr lang="en-US" dirty="0" smtClean="0"/>
              <a:t>/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kesatuan</a:t>
            </a:r>
            <a:r>
              <a:rPr lang="en-US" dirty="0"/>
              <a:t> (</a:t>
            </a:r>
            <a:r>
              <a:rPr lang="en-US" dirty="0" err="1"/>
              <a:t>Pasal</a:t>
            </a:r>
            <a:r>
              <a:rPr lang="en-US" dirty="0"/>
              <a:t> 1 </a:t>
            </a:r>
            <a:r>
              <a:rPr lang="en-US" dirty="0" err="1"/>
              <a:t>ayat</a:t>
            </a:r>
            <a:r>
              <a:rPr lang="en-US" dirty="0"/>
              <a:t> (1) UUD 1945) </a:t>
            </a:r>
          </a:p>
          <a:p>
            <a:r>
              <a:rPr lang="en-US" dirty="0"/>
              <a:t>Mohammad </a:t>
            </a:r>
            <a:r>
              <a:rPr lang="en-US" dirty="0" err="1"/>
              <a:t>Hatta</a:t>
            </a:r>
            <a:r>
              <a:rPr lang="en-US" dirty="0"/>
              <a:t> </a:t>
            </a:r>
            <a:r>
              <a:rPr lang="en-US" dirty="0" err="1"/>
              <a:t>pernah</a:t>
            </a:r>
            <a:r>
              <a:rPr lang="en-US" dirty="0"/>
              <a:t> </a:t>
            </a:r>
            <a:r>
              <a:rPr lang="en-US" dirty="0" err="1"/>
              <a:t>mengusulkan</a:t>
            </a:r>
            <a:r>
              <a:rPr lang="en-US" dirty="0"/>
              <a:t> </a:t>
            </a:r>
            <a:r>
              <a:rPr lang="en-US" dirty="0" err="1" smtClean="0"/>
              <a:t>susunan</a:t>
            </a:r>
            <a:r>
              <a:rPr lang="en-US" dirty="0" smtClean="0"/>
              <a:t>/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federasi</a:t>
            </a:r>
            <a:endParaRPr lang="en-US" dirty="0"/>
          </a:p>
          <a:p>
            <a:r>
              <a:rPr lang="en-US" dirty="0"/>
              <a:t>Dari </a:t>
            </a:r>
            <a:r>
              <a:rPr lang="en-US" dirty="0" err="1"/>
              <a:t>sejak</a:t>
            </a:r>
            <a:r>
              <a:rPr lang="en-US" dirty="0"/>
              <a:t>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berdirinya</a:t>
            </a:r>
            <a:r>
              <a:rPr lang="en-US" dirty="0"/>
              <a:t> RI </a:t>
            </a:r>
            <a:r>
              <a:rPr lang="en-US" dirty="0" err="1"/>
              <a:t>hingga</a:t>
            </a:r>
            <a:r>
              <a:rPr lang="en-US" dirty="0"/>
              <a:t> </a:t>
            </a:r>
            <a:r>
              <a:rPr lang="en-US" dirty="0" err="1"/>
              <a:t>sekarang</a:t>
            </a:r>
            <a:r>
              <a:rPr lang="en-US" dirty="0"/>
              <a:t>, </a:t>
            </a:r>
            <a:r>
              <a:rPr lang="en-US" dirty="0" err="1"/>
              <a:t>pilihan</a:t>
            </a:r>
            <a:r>
              <a:rPr lang="en-US" dirty="0"/>
              <a:t> </a:t>
            </a:r>
            <a:r>
              <a:rPr lang="en-US" dirty="0" err="1" smtClean="0"/>
              <a:t>susunan</a:t>
            </a:r>
            <a:r>
              <a:rPr lang="en-US" dirty="0" smtClean="0"/>
              <a:t>/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kesatuan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dipertahankan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78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Lanjutan</a:t>
            </a:r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Logeman</a:t>
            </a:r>
            <a:r>
              <a:rPr lang="en-US" dirty="0"/>
              <a:t>,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dipengaruhi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2 </a:t>
            </a:r>
            <a:r>
              <a:rPr lang="en-US" dirty="0" err="1"/>
              <a:t>unsur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834390" lvl="1" indent="-514350">
              <a:buAutoNum type="arabicPeriod"/>
            </a:pP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riil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 err="1">
                <a:sym typeface="Wingdings" pitchFamily="2" charset="2"/>
              </a:rPr>
              <a:t>bersifat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konkret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dan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bersumber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dari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lingkungan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hidup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manusia</a:t>
            </a:r>
            <a:r>
              <a:rPr lang="en-US" dirty="0">
                <a:sym typeface="Wingdings" pitchFamily="2" charset="2"/>
              </a:rPr>
              <a:t> (</a:t>
            </a:r>
            <a:r>
              <a:rPr lang="en-US" dirty="0" err="1">
                <a:sym typeface="Wingdings" pitchFamily="2" charset="2"/>
              </a:rPr>
              <a:t>misal</a:t>
            </a:r>
            <a:r>
              <a:rPr lang="en-US" dirty="0">
                <a:sym typeface="Wingdings" pitchFamily="2" charset="2"/>
              </a:rPr>
              <a:t>: </a:t>
            </a:r>
            <a:r>
              <a:rPr lang="en-US" dirty="0" err="1">
                <a:sym typeface="Wingdings" pitchFamily="2" charset="2"/>
              </a:rPr>
              <a:t>tradisi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dirty="0" err="1">
                <a:sym typeface="Wingdings" pitchFamily="2" charset="2"/>
              </a:rPr>
              <a:t>sifat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genetis</a:t>
            </a:r>
            <a:r>
              <a:rPr lang="en-US" dirty="0">
                <a:sym typeface="Wingdings" pitchFamily="2" charset="2"/>
              </a:rPr>
              <a:t>)</a:t>
            </a:r>
          </a:p>
          <a:p>
            <a:pPr marL="834390" lvl="1" indent="-514350">
              <a:buAutoNum type="arabicPeriod"/>
            </a:pPr>
            <a:endParaRPr lang="en-US" dirty="0">
              <a:sym typeface="Wingdings" pitchFamily="2" charset="2"/>
            </a:endParaRPr>
          </a:p>
          <a:p>
            <a:pPr marL="834390" lvl="1" indent="-514350">
              <a:buAutoNum type="arabicPeriod"/>
            </a:pPr>
            <a:r>
              <a:rPr lang="en-US" dirty="0" err="1">
                <a:sym typeface="Wingdings" pitchFamily="2" charset="2"/>
              </a:rPr>
              <a:t>Unsur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idiil</a:t>
            </a:r>
            <a:r>
              <a:rPr lang="en-US" dirty="0">
                <a:sym typeface="Wingdings" pitchFamily="2" charset="2"/>
              </a:rPr>
              <a:t>  </a:t>
            </a:r>
            <a:r>
              <a:rPr lang="en-US" dirty="0" err="1">
                <a:sym typeface="Wingdings" pitchFamily="2" charset="2"/>
              </a:rPr>
              <a:t>bersifat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abstrak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dan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bersumber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dari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dari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diri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manusia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sendiri</a:t>
            </a:r>
            <a:r>
              <a:rPr lang="en-US" dirty="0">
                <a:sym typeface="Wingdings" pitchFamily="2" charset="2"/>
              </a:rPr>
              <a:t> (</a:t>
            </a:r>
            <a:r>
              <a:rPr lang="en-US" dirty="0" err="1">
                <a:sym typeface="Wingdings" pitchFamily="2" charset="2"/>
              </a:rPr>
              <a:t>yaitu</a:t>
            </a:r>
            <a:r>
              <a:rPr lang="en-US" dirty="0">
                <a:sym typeface="Wingdings" pitchFamily="2" charset="2"/>
              </a:rPr>
              <a:t>: </a:t>
            </a:r>
            <a:r>
              <a:rPr lang="en-US" dirty="0" err="1">
                <a:sym typeface="Wingdings" pitchFamily="2" charset="2"/>
              </a:rPr>
              <a:t>akal</a:t>
            </a:r>
            <a:r>
              <a:rPr lang="en-US" dirty="0">
                <a:sym typeface="Wingdings" pitchFamily="2" charset="2"/>
              </a:rPr>
              <a:t>/</a:t>
            </a:r>
            <a:r>
              <a:rPr lang="en-US" dirty="0" err="1">
                <a:sym typeface="Wingdings" pitchFamily="2" charset="2"/>
              </a:rPr>
              <a:t>pikiran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dan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perasaan</a:t>
            </a:r>
            <a:r>
              <a:rPr lang="en-US" dirty="0">
                <a:sym typeface="Wingdings" pitchFamily="2" charset="2"/>
              </a:rPr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30269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Lanjutan</a:t>
            </a:r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/>
          <a:lstStyle/>
          <a:p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/</a:t>
            </a:r>
            <a:r>
              <a:rPr lang="en-US" dirty="0" err="1" smtClean="0"/>
              <a:t>amandemen</a:t>
            </a:r>
            <a:r>
              <a:rPr lang="en-US" dirty="0" smtClean="0"/>
              <a:t> UUD 1945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1999-2002,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MPR </a:t>
            </a:r>
            <a:r>
              <a:rPr lang="en-US" dirty="0" err="1" smtClean="0"/>
              <a:t>sepakat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 smtClean="0"/>
              <a:t>susunan</a:t>
            </a:r>
            <a:r>
              <a:rPr lang="en-US" dirty="0" smtClean="0"/>
              <a:t>/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kesatuan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proses </a:t>
            </a:r>
            <a:r>
              <a:rPr lang="en-US" dirty="0" err="1" smtClean="0"/>
              <a:t>perubahan</a:t>
            </a:r>
            <a:r>
              <a:rPr lang="en-US" dirty="0" smtClean="0"/>
              <a:t> UUD 1945 </a:t>
            </a:r>
            <a:r>
              <a:rPr lang="en-US" dirty="0" err="1" smtClean="0"/>
              <a:t>berlangsung</a:t>
            </a:r>
            <a:r>
              <a:rPr lang="en-US" dirty="0" smtClean="0"/>
              <a:t> di MPR</a:t>
            </a:r>
          </a:p>
          <a:p>
            <a:endParaRPr lang="en-US" dirty="0" smtClean="0"/>
          </a:p>
          <a:p>
            <a:r>
              <a:rPr lang="en-US" dirty="0" err="1" smtClean="0"/>
              <a:t>Bahkan</a:t>
            </a:r>
            <a:r>
              <a:rPr lang="en-US" dirty="0" smtClean="0"/>
              <a:t> </a:t>
            </a:r>
            <a:r>
              <a:rPr lang="en-US" dirty="0" err="1"/>
              <a:t>Pasal</a:t>
            </a:r>
            <a:r>
              <a:rPr lang="en-US" dirty="0"/>
              <a:t> 37 </a:t>
            </a:r>
            <a:r>
              <a:rPr lang="en-US" dirty="0" err="1"/>
              <a:t>ayat</a:t>
            </a:r>
            <a:r>
              <a:rPr lang="en-US" dirty="0"/>
              <a:t> (5) UUD </a:t>
            </a:r>
            <a:r>
              <a:rPr lang="en-US" dirty="0" smtClean="0"/>
              <a:t>1945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/</a:t>
            </a:r>
            <a:r>
              <a:rPr lang="en-US" dirty="0" err="1" smtClean="0"/>
              <a:t>amandemen</a:t>
            </a:r>
            <a:r>
              <a:rPr lang="en-US" dirty="0" smtClean="0"/>
              <a:t> UUD 1945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mengukuhkan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/</a:t>
            </a:r>
            <a:r>
              <a:rPr lang="en-US" dirty="0" err="1" smtClean="0"/>
              <a:t>susunan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kesatuan</a:t>
            </a:r>
            <a:r>
              <a:rPr lang="en-US" dirty="0" smtClean="0"/>
              <a:t> RI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pilihan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diubah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13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Lanjutan</a:t>
            </a:r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1600200"/>
            <a:ext cx="8915400" cy="5029200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Susunan</a:t>
            </a:r>
            <a:r>
              <a:rPr lang="en-US" dirty="0" smtClean="0"/>
              <a:t>/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kesatuan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kedudukan</a:t>
            </a:r>
            <a:r>
              <a:rPr lang="en-US" dirty="0" smtClean="0"/>
              <a:t> yang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kuat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:</a:t>
            </a:r>
            <a:endParaRPr lang="en-US" dirty="0" smtClean="0">
              <a:sym typeface="Wingdings" pitchFamily="2" charset="2"/>
            </a:endParaRPr>
          </a:p>
          <a:p>
            <a:pPr lvl="1">
              <a:buFont typeface="Wingdings" pitchFamily="2" charset="2"/>
              <a:buChar char="Ø"/>
            </a:pPr>
            <a:r>
              <a:rPr lang="en-US" dirty="0" err="1" smtClean="0">
                <a:sym typeface="Wingdings" pitchFamily="2" charset="2"/>
              </a:rPr>
              <a:t>Pilihan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susunan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negara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kesatuan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disebut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tegas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dalam</a:t>
            </a:r>
            <a:r>
              <a:rPr lang="en-US" dirty="0" smtClean="0">
                <a:sym typeface="Wingdings" pitchFamily="2" charset="2"/>
              </a:rPr>
              <a:t> UUD 1945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sym typeface="Wingdings" pitchFamily="2" charset="2"/>
              </a:rPr>
              <a:t>UUD 1945 </a:t>
            </a:r>
            <a:r>
              <a:rPr lang="en-US" dirty="0" err="1" smtClean="0">
                <a:sym typeface="Wingdings" pitchFamily="2" charset="2"/>
              </a:rPr>
              <a:t>menegaskan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bahwa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susunan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negara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kesatuan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tidak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dapat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diubah</a:t>
            </a:r>
            <a:endParaRPr lang="en-US" dirty="0" smtClean="0">
              <a:sym typeface="Wingdings" pitchFamily="2" charset="2"/>
            </a:endParaRPr>
          </a:p>
          <a:p>
            <a:pPr marL="502920" indent="-457200"/>
            <a:r>
              <a:rPr lang="en-US" dirty="0" err="1" smtClean="0">
                <a:sym typeface="Wingdings" pitchFamily="2" charset="2"/>
              </a:rPr>
              <a:t>Karena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itu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asas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negara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kesatuan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menjadi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salah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satu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asas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dalam</a:t>
            </a:r>
            <a:r>
              <a:rPr lang="en-US" dirty="0" smtClean="0">
                <a:sym typeface="Wingdings" pitchFamily="2" charset="2"/>
              </a:rPr>
              <a:t> HTN</a:t>
            </a:r>
          </a:p>
          <a:p>
            <a:pPr marL="502920" indent="-457200"/>
            <a:r>
              <a:rPr lang="en-US" dirty="0" err="1" smtClean="0">
                <a:sym typeface="Wingdings" pitchFamily="2" charset="2"/>
              </a:rPr>
              <a:t>Operasionalisasi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susunan</a:t>
            </a:r>
            <a:r>
              <a:rPr lang="en-US" dirty="0" smtClean="0">
                <a:sym typeface="Wingdings" pitchFamily="2" charset="2"/>
              </a:rPr>
              <a:t>/</a:t>
            </a:r>
            <a:r>
              <a:rPr lang="en-US" dirty="0" err="1" smtClean="0">
                <a:sym typeface="Wingdings" pitchFamily="2" charset="2"/>
              </a:rPr>
              <a:t>bentuk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negara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kesatuan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mungkin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diwujudkan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dalam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otonomi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luas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daerah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tetapi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harus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tetap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dalam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bingkai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negara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kesatuan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21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err="1" smtClean="0"/>
              <a:t>Sumber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Rujukan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534400" cy="4953000"/>
          </a:xfrm>
        </p:spPr>
        <p:txBody>
          <a:bodyPr>
            <a:normAutofit lnSpcReduction="10000"/>
          </a:bodyPr>
          <a:lstStyle/>
          <a:p>
            <a:r>
              <a:rPr lang="en-US" sz="3200" dirty="0" err="1" smtClean="0"/>
              <a:t>Jimly</a:t>
            </a:r>
            <a:r>
              <a:rPr lang="en-US" sz="3200" dirty="0" smtClean="0"/>
              <a:t> </a:t>
            </a:r>
            <a:r>
              <a:rPr lang="en-US" sz="3200" dirty="0" err="1" smtClean="0"/>
              <a:t>Asshiddiqie</a:t>
            </a:r>
            <a:r>
              <a:rPr lang="en-US" sz="3200" dirty="0" smtClean="0"/>
              <a:t>, </a:t>
            </a:r>
            <a:r>
              <a:rPr lang="en-US" sz="3200" i="1" dirty="0" err="1" smtClean="0"/>
              <a:t>Konstitusi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dan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Konstitusionalisme</a:t>
            </a:r>
            <a:r>
              <a:rPr lang="en-US" sz="3200" i="1" dirty="0" smtClean="0"/>
              <a:t> Indonesia</a:t>
            </a:r>
            <a:r>
              <a:rPr lang="en-US" sz="3200" dirty="0" smtClean="0"/>
              <a:t> (MKRI &amp; PSHTN FHUI: Jakarta, 2004)</a:t>
            </a:r>
          </a:p>
          <a:p>
            <a:r>
              <a:rPr lang="en-US" sz="3200" dirty="0" err="1" smtClean="0"/>
              <a:t>Moh</a:t>
            </a:r>
            <a:r>
              <a:rPr lang="en-US" sz="3200" dirty="0"/>
              <a:t>. </a:t>
            </a:r>
            <a:r>
              <a:rPr lang="en-US" sz="3200" dirty="0" err="1"/>
              <a:t>Kusnardi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Harmaily</a:t>
            </a:r>
            <a:r>
              <a:rPr lang="en-US" sz="3200" dirty="0"/>
              <a:t> Ibrahim, </a:t>
            </a:r>
            <a:r>
              <a:rPr lang="en-US" sz="3200" i="1" dirty="0" err="1"/>
              <a:t>Pengantar</a:t>
            </a:r>
            <a:r>
              <a:rPr lang="en-US" sz="3200" i="1" dirty="0"/>
              <a:t> </a:t>
            </a:r>
            <a:r>
              <a:rPr lang="en-US" sz="3200" i="1" dirty="0" err="1"/>
              <a:t>Hukum</a:t>
            </a:r>
            <a:r>
              <a:rPr lang="en-US" sz="3200" i="1" dirty="0"/>
              <a:t> Tata Negara Indonesia</a:t>
            </a:r>
            <a:r>
              <a:rPr lang="en-US" sz="3200" dirty="0"/>
              <a:t> (PSHTN FH UI: Jakarta, </a:t>
            </a:r>
            <a:r>
              <a:rPr lang="en-US" sz="3200" dirty="0" err="1"/>
              <a:t>Cetakan</a:t>
            </a:r>
            <a:r>
              <a:rPr lang="en-US" sz="3200" dirty="0"/>
              <a:t> </a:t>
            </a:r>
            <a:r>
              <a:rPr lang="en-US" sz="3200" dirty="0" err="1"/>
              <a:t>Kelima</a:t>
            </a:r>
            <a:r>
              <a:rPr lang="en-US" sz="3200" dirty="0"/>
              <a:t>, 1983</a:t>
            </a:r>
            <a:r>
              <a:rPr lang="en-US" sz="3200" dirty="0" smtClean="0"/>
              <a:t>)</a:t>
            </a:r>
            <a:endParaRPr lang="en-US" sz="3200" dirty="0"/>
          </a:p>
          <a:p>
            <a:r>
              <a:rPr lang="en-US" sz="3200" dirty="0" err="1" smtClean="0"/>
              <a:t>Ni’matul</a:t>
            </a:r>
            <a:r>
              <a:rPr lang="en-US" sz="3200" dirty="0" smtClean="0"/>
              <a:t> </a:t>
            </a:r>
            <a:r>
              <a:rPr lang="en-US" sz="3200" dirty="0"/>
              <a:t>Huda, </a:t>
            </a:r>
            <a:r>
              <a:rPr lang="en-US" sz="3200" i="1" dirty="0" err="1"/>
              <a:t>Hukum</a:t>
            </a:r>
            <a:r>
              <a:rPr lang="en-US" sz="3200" i="1" dirty="0"/>
              <a:t> Tata Negara Indonesia</a:t>
            </a:r>
            <a:r>
              <a:rPr lang="en-US" sz="3200" dirty="0"/>
              <a:t> (PT. </a:t>
            </a:r>
            <a:r>
              <a:rPr lang="en-US" sz="3200" dirty="0" err="1"/>
              <a:t>RajaGrafindo</a:t>
            </a:r>
            <a:r>
              <a:rPr lang="en-US" sz="3200" dirty="0"/>
              <a:t> </a:t>
            </a:r>
            <a:r>
              <a:rPr lang="en-US" sz="3200" dirty="0" err="1"/>
              <a:t>Persada</a:t>
            </a:r>
            <a:r>
              <a:rPr lang="en-US" sz="3200" dirty="0"/>
              <a:t>: Jakarta, 2005</a:t>
            </a:r>
            <a:r>
              <a:rPr lang="en-US" sz="3200" dirty="0" smtClean="0"/>
              <a:t>)</a:t>
            </a:r>
          </a:p>
          <a:p>
            <a:r>
              <a:rPr lang="en-US" sz="3200" dirty="0" err="1" smtClean="0"/>
              <a:t>Sudikno</a:t>
            </a:r>
            <a:r>
              <a:rPr lang="en-US" sz="3200" dirty="0" smtClean="0"/>
              <a:t> </a:t>
            </a:r>
            <a:r>
              <a:rPr lang="en-US" sz="3200" dirty="0" err="1" smtClean="0"/>
              <a:t>Mertokusumo</a:t>
            </a:r>
            <a:r>
              <a:rPr lang="en-US" sz="3200" dirty="0" smtClean="0"/>
              <a:t>, </a:t>
            </a:r>
            <a:r>
              <a:rPr lang="en-US" sz="3200" i="1" dirty="0" err="1" smtClean="0"/>
              <a:t>Penemuan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Hukum</a:t>
            </a:r>
            <a:r>
              <a:rPr lang="en-US" sz="3200" dirty="0" smtClean="0"/>
              <a:t> (</a:t>
            </a:r>
            <a:r>
              <a:rPr lang="en-US" sz="3200" dirty="0" err="1" smtClean="0"/>
              <a:t>Penerbit</a:t>
            </a:r>
            <a:r>
              <a:rPr lang="en-US" sz="3200" dirty="0" smtClean="0"/>
              <a:t> </a:t>
            </a:r>
            <a:r>
              <a:rPr lang="en-US" sz="3200" dirty="0" err="1" smtClean="0"/>
              <a:t>Universitas</a:t>
            </a:r>
            <a:r>
              <a:rPr lang="en-US" sz="3200" dirty="0" smtClean="0"/>
              <a:t> </a:t>
            </a:r>
            <a:r>
              <a:rPr lang="en-US" sz="3200" dirty="0" err="1" smtClean="0"/>
              <a:t>Atma</a:t>
            </a:r>
            <a:r>
              <a:rPr lang="en-US" sz="3200" dirty="0" smtClean="0"/>
              <a:t> Jaya Yogyakarta: Yogyakarta 2010)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56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Lanjutan</a:t>
            </a:r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>
                <a:sym typeface="Wingdings" pitchFamily="2" charset="2"/>
              </a:rPr>
              <a:t>Bangunan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hukum</a:t>
            </a:r>
            <a:r>
              <a:rPr lang="en-US" dirty="0">
                <a:sym typeface="Wingdings" pitchFamily="2" charset="2"/>
              </a:rPr>
              <a:t> yang </a:t>
            </a:r>
            <a:r>
              <a:rPr lang="en-US" dirty="0" err="1">
                <a:sym typeface="Wingdings" pitchFamily="2" charset="2"/>
              </a:rPr>
              <a:t>bersumber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dari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unsur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idiil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berupa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perasaan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manusia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disebut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sebagai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asas-asas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hukum</a:t>
            </a:r>
            <a:r>
              <a:rPr lang="en-US" dirty="0">
                <a:sym typeface="Wingdings" pitchFamily="2" charset="2"/>
              </a:rPr>
              <a:t> (</a:t>
            </a:r>
            <a:r>
              <a:rPr lang="en-US" i="1" dirty="0" err="1">
                <a:sym typeface="Wingdings" pitchFamily="2" charset="2"/>
              </a:rPr>
              <a:t>beginselen</a:t>
            </a:r>
            <a:r>
              <a:rPr lang="en-US" dirty="0" smtClean="0">
                <a:sym typeface="Wingdings" pitchFamily="2" charset="2"/>
              </a:rPr>
              <a:t>)</a:t>
            </a:r>
          </a:p>
          <a:p>
            <a:r>
              <a:rPr lang="en-US" dirty="0" err="1" smtClean="0">
                <a:sym typeface="Wingdings" pitchFamily="2" charset="2"/>
              </a:rPr>
              <a:t>Bangunan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hukum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bersumber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unsur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idill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berupa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akal</a:t>
            </a:r>
            <a:r>
              <a:rPr lang="en-US" dirty="0" smtClean="0">
                <a:sym typeface="Wingdings" pitchFamily="2" charset="2"/>
              </a:rPr>
              <a:t>/</a:t>
            </a:r>
            <a:r>
              <a:rPr lang="en-US" dirty="0" err="1" smtClean="0">
                <a:sym typeface="Wingdings" pitchFamily="2" charset="2"/>
              </a:rPr>
              <a:t>pikiran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manusia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disebut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pengertian-pengertian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hukum</a:t>
            </a:r>
            <a:r>
              <a:rPr lang="en-US" dirty="0" smtClean="0">
                <a:sym typeface="Wingdings" pitchFamily="2" charset="2"/>
              </a:rPr>
              <a:t> (</a:t>
            </a:r>
            <a:r>
              <a:rPr lang="en-US" i="1" dirty="0" err="1" smtClean="0">
                <a:sym typeface="Wingdings" pitchFamily="2" charset="2"/>
              </a:rPr>
              <a:t>begrippen</a:t>
            </a:r>
            <a:r>
              <a:rPr lang="en-US" dirty="0" smtClean="0">
                <a:sym typeface="Wingdings" pitchFamily="2" charset="2"/>
              </a:rPr>
              <a:t>)</a:t>
            </a:r>
          </a:p>
          <a:p>
            <a:r>
              <a:rPr lang="en-US" dirty="0" err="1" smtClean="0">
                <a:sym typeface="Wingdings" pitchFamily="2" charset="2"/>
              </a:rPr>
              <a:t>Jadi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asas-asas</a:t>
            </a:r>
            <a:r>
              <a:rPr lang="en-US" dirty="0" smtClean="0">
                <a:sym typeface="Wingdings" pitchFamily="2" charset="2"/>
              </a:rPr>
              <a:t> HTN </a:t>
            </a:r>
            <a:r>
              <a:rPr lang="en-US" dirty="0" err="1" smtClean="0">
                <a:sym typeface="Wingdings" pitchFamily="2" charset="2"/>
              </a:rPr>
              <a:t>bersumber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unsur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idiil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berupa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perasaan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manusia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pandangan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hidup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manusia</a:t>
            </a:r>
            <a:r>
              <a:rPr lang="en-US" dirty="0" smtClean="0">
                <a:sym typeface="Wingdings" pitchFamily="2" charset="2"/>
              </a:rPr>
              <a:t> (</a:t>
            </a:r>
            <a:r>
              <a:rPr lang="en-US" i="1" dirty="0" smtClean="0">
                <a:sym typeface="Wingdings" pitchFamily="2" charset="2"/>
              </a:rPr>
              <a:t>weltanschauung</a:t>
            </a:r>
            <a:r>
              <a:rPr lang="en-US" dirty="0" smtClean="0">
                <a:sym typeface="Wingdings" pitchFamily="2" charset="2"/>
              </a:rPr>
              <a:t>)</a:t>
            </a:r>
            <a:endParaRPr lang="en-US" dirty="0">
              <a:sym typeface="Wingdings" pitchFamily="2" charset="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9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Lanjutan</a:t>
            </a:r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524000"/>
            <a:ext cx="8232648" cy="44958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Pengertian-pengertian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HTN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,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asas-asas</a:t>
            </a:r>
            <a:r>
              <a:rPr lang="en-US" dirty="0" smtClean="0"/>
              <a:t> HTN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berubah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endParaRPr lang="en-US" dirty="0"/>
          </a:p>
          <a:p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asas-asas</a:t>
            </a:r>
            <a:r>
              <a:rPr lang="en-US" dirty="0" smtClean="0"/>
              <a:t> HTN </a:t>
            </a:r>
            <a:r>
              <a:rPr lang="en-US" dirty="0" err="1" smtClean="0"/>
              <a:t>disebabkan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padangan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endParaRPr lang="en-US" dirty="0" smtClean="0"/>
          </a:p>
          <a:p>
            <a:r>
              <a:rPr lang="en-US" dirty="0" err="1" smtClean="0"/>
              <a:t>Contoh</a:t>
            </a:r>
            <a:r>
              <a:rPr lang="en-US" dirty="0" smtClean="0"/>
              <a:t>: </a:t>
            </a:r>
            <a:r>
              <a:rPr lang="en-US" dirty="0" err="1" smtClean="0"/>
              <a:t>demokrasi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pemahaman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demokrasi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berbeda-beda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dapat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berubah</a:t>
            </a:r>
            <a:r>
              <a:rPr lang="en-US" dirty="0" smtClean="0">
                <a:sym typeface="Wingdings" pitchFamily="2" charset="2"/>
              </a:rPr>
              <a:t> </a:t>
            </a:r>
          </a:p>
          <a:p>
            <a:pPr marL="777240" lvl="1" indent="-457200">
              <a:buFont typeface="Wingdings"/>
              <a:buChar char="à"/>
            </a:pPr>
            <a:r>
              <a:rPr lang="en-US" dirty="0" err="1" smtClean="0">
                <a:sym typeface="Wingdings" pitchFamily="2" charset="2"/>
              </a:rPr>
              <a:t>individualisme</a:t>
            </a:r>
            <a:r>
              <a:rPr lang="en-US" dirty="0" smtClean="0">
                <a:sym typeface="Wingdings" pitchFamily="2" charset="2"/>
              </a:rPr>
              <a:t> vs. </a:t>
            </a:r>
            <a:r>
              <a:rPr lang="en-US" dirty="0" err="1" smtClean="0">
                <a:sym typeface="Wingdings" pitchFamily="2" charset="2"/>
              </a:rPr>
              <a:t>kolektivisme</a:t>
            </a:r>
            <a:r>
              <a:rPr lang="en-US" dirty="0" smtClean="0">
                <a:sym typeface="Wingdings" pitchFamily="2" charset="2"/>
              </a:rPr>
              <a:t>; </a:t>
            </a:r>
          </a:p>
          <a:p>
            <a:pPr marL="777240" lvl="1" indent="-457200">
              <a:buFont typeface="Wingdings"/>
              <a:buChar char="à"/>
            </a:pPr>
            <a:r>
              <a:rPr lang="en-US" dirty="0" err="1" smtClean="0">
                <a:sym typeface="Wingdings" pitchFamily="2" charset="2"/>
              </a:rPr>
              <a:t>demokrasi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langsung</a:t>
            </a:r>
            <a:r>
              <a:rPr lang="en-US" dirty="0" smtClean="0">
                <a:sym typeface="Wingdings" pitchFamily="2" charset="2"/>
              </a:rPr>
              <a:t> vs. </a:t>
            </a:r>
            <a:r>
              <a:rPr lang="en-US" dirty="0" err="1" smtClean="0">
                <a:sym typeface="Wingdings" pitchFamily="2" charset="2"/>
              </a:rPr>
              <a:t>demokrasi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perwakilan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3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Lanjutan</a:t>
            </a:r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/>
          </a:bodyPr>
          <a:lstStyle/>
          <a:p>
            <a:r>
              <a:rPr lang="en-US" dirty="0" err="1"/>
              <a:t>A</a:t>
            </a:r>
            <a:r>
              <a:rPr lang="en-US" dirty="0" err="1" smtClean="0"/>
              <a:t>sas-asas</a:t>
            </a:r>
            <a:r>
              <a:rPr lang="en-US" dirty="0" smtClean="0"/>
              <a:t> HTN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erat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, </a:t>
            </a:r>
            <a:r>
              <a:rPr lang="en-US" dirty="0" err="1" smtClean="0"/>
              <a:t>terutama</a:t>
            </a:r>
            <a:r>
              <a:rPr lang="en-US" dirty="0" smtClean="0"/>
              <a:t> UUD</a:t>
            </a:r>
          </a:p>
          <a:p>
            <a:r>
              <a:rPr lang="en-US" dirty="0" err="1" smtClean="0"/>
              <a:t>Penyelidikan</a:t>
            </a:r>
            <a:r>
              <a:rPr lang="en-US" dirty="0" smtClean="0"/>
              <a:t> </a:t>
            </a:r>
            <a:r>
              <a:rPr lang="en-US" dirty="0" err="1" smtClean="0"/>
              <a:t>asas-asas</a:t>
            </a:r>
            <a:r>
              <a:rPr lang="en-US" dirty="0" smtClean="0"/>
              <a:t> HTN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ditemukan</a:t>
            </a:r>
            <a:r>
              <a:rPr lang="en-US" dirty="0" smtClean="0"/>
              <a:t>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UUD</a:t>
            </a:r>
          </a:p>
          <a:p>
            <a:r>
              <a:rPr lang="en-US" dirty="0" err="1" smtClean="0"/>
              <a:t>Asas-asas</a:t>
            </a:r>
            <a:r>
              <a:rPr lang="en-US" dirty="0" smtClean="0"/>
              <a:t> HTN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penjelmaan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HTN </a:t>
            </a:r>
            <a:r>
              <a:rPr lang="en-US" dirty="0" err="1" smtClean="0"/>
              <a:t>Positif</a:t>
            </a:r>
            <a:endParaRPr lang="en-US" dirty="0" smtClean="0"/>
          </a:p>
          <a:p>
            <a:r>
              <a:rPr lang="en-US" dirty="0" err="1"/>
              <a:t>Asas-asas</a:t>
            </a:r>
            <a:r>
              <a:rPr lang="en-US" dirty="0"/>
              <a:t> HTN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dipahami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praktik</a:t>
            </a:r>
            <a:r>
              <a:rPr lang="en-US" dirty="0"/>
              <a:t> </a:t>
            </a:r>
            <a:r>
              <a:rPr lang="en-US" dirty="0" err="1"/>
              <a:t>ketatanegaraan</a:t>
            </a:r>
            <a:r>
              <a:rPr lang="en-US" dirty="0"/>
              <a:t> </a:t>
            </a:r>
            <a:r>
              <a:rPr lang="en-US" dirty="0" err="1"/>
              <a:t>berpedoman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dipandu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asas-asas</a:t>
            </a:r>
            <a:r>
              <a:rPr lang="en-US" dirty="0"/>
              <a:t> HTN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572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b="1" dirty="0" err="1"/>
              <a:t>Ragam</a:t>
            </a:r>
            <a:r>
              <a:rPr lang="en-US" sz="4900" b="1" dirty="0"/>
              <a:t> </a:t>
            </a:r>
            <a:r>
              <a:rPr lang="en-US" sz="4900" b="1" dirty="0" err="1"/>
              <a:t>Asas</a:t>
            </a:r>
            <a:r>
              <a:rPr lang="en-US" sz="4900" b="1" dirty="0"/>
              <a:t> HTN</a:t>
            </a: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 dirty="0" smtClean="0"/>
              <a:t>1. </a:t>
            </a:r>
            <a:r>
              <a:rPr lang="en-US" sz="3200" b="1" dirty="0" err="1" smtClean="0"/>
              <a:t>Pancasila</a:t>
            </a:r>
            <a:endParaRPr lang="en-US" sz="3200" b="1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didirikan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falsafah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endParaRPr lang="en-US" dirty="0" smtClean="0"/>
          </a:p>
          <a:p>
            <a:r>
              <a:rPr lang="en-US" dirty="0" err="1" smtClean="0"/>
              <a:t>Falsafah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perwujudan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keinginan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karakter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endParaRPr lang="en-US" dirty="0" smtClean="0"/>
          </a:p>
          <a:p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falsafah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75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Lanjutan</a:t>
            </a:r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08848" cy="4495800"/>
          </a:xfrm>
        </p:spPr>
        <p:txBody>
          <a:bodyPr/>
          <a:lstStyle/>
          <a:p>
            <a:r>
              <a:rPr lang="en-US" dirty="0" err="1" smtClean="0"/>
              <a:t>Pendiri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Indonesia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menyepakati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meyakini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i="1" dirty="0" smtClean="0"/>
              <a:t>common platform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Indonesia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majemuk</a:t>
            </a:r>
            <a:r>
              <a:rPr lang="en-US" dirty="0" smtClean="0"/>
              <a:t>/plural </a:t>
            </a:r>
          </a:p>
          <a:p>
            <a:endParaRPr lang="en-US" dirty="0" smtClean="0"/>
          </a:p>
          <a:p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penyelenggara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38193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346</TotalTime>
  <Words>2100</Words>
  <Application>Microsoft Office PowerPoint</Application>
  <PresentationFormat>On-screen Show (4:3)</PresentationFormat>
  <Paragraphs>229</Paragraphs>
  <Slides>42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Median</vt:lpstr>
      <vt:lpstr>HUKUM TATA NEGARA</vt:lpstr>
      <vt:lpstr>Asas-Asas Hukum Tata Negara</vt:lpstr>
      <vt:lpstr>Pengertian Asas HTN </vt:lpstr>
      <vt:lpstr>Lanjutan…</vt:lpstr>
      <vt:lpstr>Lanjutan…</vt:lpstr>
      <vt:lpstr>Lanjutan…</vt:lpstr>
      <vt:lpstr>Lanjutan…</vt:lpstr>
      <vt:lpstr>Ragam Asas HTN </vt:lpstr>
      <vt:lpstr>Lanjutan…</vt:lpstr>
      <vt:lpstr>Lanjutan…</vt:lpstr>
      <vt:lpstr>Lanjutan…</vt:lpstr>
      <vt:lpstr>Lanjutan…</vt:lpstr>
      <vt:lpstr>Lanjutan…</vt:lpstr>
      <vt:lpstr>Lanjutan…</vt:lpstr>
      <vt:lpstr>Lanjutan…</vt:lpstr>
      <vt:lpstr>Lanjutan…</vt:lpstr>
      <vt:lpstr>Lanjutan…</vt:lpstr>
      <vt:lpstr>Lanjutan…</vt:lpstr>
      <vt:lpstr>Lanjutan…</vt:lpstr>
      <vt:lpstr>Lanjutan…</vt:lpstr>
      <vt:lpstr>Lanjutan…</vt:lpstr>
      <vt:lpstr>Lanjutan…</vt:lpstr>
      <vt:lpstr>Lanjutan…</vt:lpstr>
      <vt:lpstr>Lanjutan…</vt:lpstr>
      <vt:lpstr>Lanjutan…</vt:lpstr>
      <vt:lpstr>Lanjutan…</vt:lpstr>
      <vt:lpstr>Lanjutan…</vt:lpstr>
      <vt:lpstr>Lanjutan…</vt:lpstr>
      <vt:lpstr>Lanjutan…</vt:lpstr>
      <vt:lpstr>Lanjutan…</vt:lpstr>
      <vt:lpstr>Lanjutan…</vt:lpstr>
      <vt:lpstr>Lanjutan…</vt:lpstr>
      <vt:lpstr>Lanjutan…</vt:lpstr>
      <vt:lpstr>Lanjutan…</vt:lpstr>
      <vt:lpstr>Lanjutan…</vt:lpstr>
      <vt:lpstr>Lanjutan…</vt:lpstr>
      <vt:lpstr>Lanjutan…</vt:lpstr>
      <vt:lpstr>Lanjutan…</vt:lpstr>
      <vt:lpstr>Lanjutan…</vt:lpstr>
      <vt:lpstr>Lanjutan…</vt:lpstr>
      <vt:lpstr>Lanjutan…</vt:lpstr>
      <vt:lpstr>Sumber Rujukan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HUKUM TATA NEGARA</dc:title>
  <dc:creator>acer</dc:creator>
  <cp:lastModifiedBy>May</cp:lastModifiedBy>
  <cp:revision>35</cp:revision>
  <dcterms:created xsi:type="dcterms:W3CDTF">2013-02-06T07:28:14Z</dcterms:created>
  <dcterms:modified xsi:type="dcterms:W3CDTF">2015-03-05T06:48:33Z</dcterms:modified>
</cp:coreProperties>
</file>