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98" r:id="rId5"/>
    <p:sldId id="259" r:id="rId6"/>
    <p:sldId id="260" r:id="rId7"/>
    <p:sldId id="261" r:id="rId8"/>
    <p:sldId id="290" r:id="rId9"/>
    <p:sldId id="284" r:id="rId10"/>
    <p:sldId id="285" r:id="rId11"/>
    <p:sldId id="286" r:id="rId12"/>
    <p:sldId id="287" r:id="rId13"/>
    <p:sldId id="303" r:id="rId14"/>
    <p:sldId id="289" r:id="rId15"/>
    <p:sldId id="288" r:id="rId16"/>
    <p:sldId id="304" r:id="rId17"/>
    <p:sldId id="262" r:id="rId18"/>
    <p:sldId id="263" r:id="rId19"/>
    <p:sldId id="264" r:id="rId20"/>
    <p:sldId id="277" r:id="rId21"/>
    <p:sldId id="278" r:id="rId22"/>
    <p:sldId id="279" r:id="rId23"/>
    <p:sldId id="291" r:id="rId24"/>
    <p:sldId id="292" r:id="rId25"/>
    <p:sldId id="293" r:id="rId26"/>
    <p:sldId id="294" r:id="rId27"/>
    <p:sldId id="295" r:id="rId28"/>
    <p:sldId id="280" r:id="rId29"/>
    <p:sldId id="281" r:id="rId30"/>
    <p:sldId id="302" r:id="rId31"/>
    <p:sldId id="296" r:id="rId32"/>
    <p:sldId id="273" r:id="rId33"/>
    <p:sldId id="282" r:id="rId34"/>
    <p:sldId id="283" r:id="rId35"/>
    <p:sldId id="266" r:id="rId36"/>
    <p:sldId id="299" r:id="rId37"/>
    <p:sldId id="300" r:id="rId38"/>
    <p:sldId id="301" r:id="rId39"/>
    <p:sldId id="268" r:id="rId40"/>
    <p:sldId id="27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BDA239-6BBE-426A-9C74-4ECF7F87ACF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26DA740-C4AD-4012-8D4F-61E34B395B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5800"/>
            <a:ext cx="7696200" cy="1143000"/>
          </a:xfrm>
        </p:spPr>
        <p:txBody>
          <a:bodyPr>
            <a:normAutofit/>
          </a:bodyPr>
          <a:lstStyle/>
          <a:p>
            <a:r>
              <a:rPr lang="en-US" sz="2500" b="1" dirty="0" err="1" smtClean="0"/>
              <a:t>Munafrizal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Manan</a:t>
            </a:r>
            <a:r>
              <a:rPr lang="en-US" sz="2500" b="1" dirty="0" smtClean="0"/>
              <a:t>, S.H., </a:t>
            </a:r>
            <a:r>
              <a:rPr lang="en-US" sz="2500" b="1" dirty="0" err="1" smtClean="0"/>
              <a:t>S.Sos</a:t>
            </a:r>
            <a:r>
              <a:rPr lang="en-US" sz="2500" b="1" dirty="0" smtClean="0"/>
              <a:t>., </a:t>
            </a:r>
            <a:r>
              <a:rPr lang="en-US" sz="2500" b="1" dirty="0" err="1" smtClean="0"/>
              <a:t>M.Si</a:t>
            </a:r>
            <a:r>
              <a:rPr lang="en-US" sz="2500" b="1" dirty="0" smtClean="0"/>
              <a:t>., M.IP.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0204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848600" cy="4267200"/>
          </a:xfrm>
        </p:spPr>
        <p:txBody>
          <a:bodyPr/>
          <a:lstStyle/>
          <a:p>
            <a:r>
              <a:rPr lang="en-US" dirty="0" err="1" smtClean="0"/>
              <a:t>Tanggal</a:t>
            </a:r>
            <a:r>
              <a:rPr lang="en-US" dirty="0" smtClean="0"/>
              <a:t> 13 </a:t>
            </a:r>
            <a:r>
              <a:rPr lang="en-US" dirty="0" err="1" smtClean="0"/>
              <a:t>Juli</a:t>
            </a:r>
            <a:r>
              <a:rPr lang="en-US" dirty="0" smtClean="0"/>
              <a:t> 1945 </a:t>
            </a:r>
            <a:r>
              <a:rPr lang="en-US" dirty="0" err="1" smtClean="0"/>
              <a:t>Panitia</a:t>
            </a:r>
            <a:r>
              <a:rPr lang="en-US" dirty="0" smtClean="0"/>
              <a:t> Kecil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sidang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 16 </a:t>
            </a:r>
            <a:r>
              <a:rPr lang="en-US" dirty="0" err="1" smtClean="0"/>
              <a:t>Juli</a:t>
            </a:r>
            <a:r>
              <a:rPr lang="en-US" dirty="0" smtClean="0"/>
              <a:t> 1945 BPUPKI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RUUD</a:t>
            </a:r>
          </a:p>
          <a:p>
            <a:r>
              <a:rPr lang="en-US" dirty="0" smtClean="0"/>
              <a:t>BPUPKI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Balatentara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PPKI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PPKI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392474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Anggota</a:t>
            </a:r>
            <a:r>
              <a:rPr lang="en-US" dirty="0" smtClean="0"/>
              <a:t> PPKI </a:t>
            </a:r>
            <a:r>
              <a:rPr lang="en-US" dirty="0" err="1" smtClean="0"/>
              <a:t>berjumlah</a:t>
            </a:r>
            <a:r>
              <a:rPr lang="en-US" dirty="0" smtClean="0"/>
              <a:t> 21 orang</a:t>
            </a:r>
          </a:p>
          <a:p>
            <a:r>
              <a:rPr lang="en-US" dirty="0" err="1" smtClean="0"/>
              <a:t>Ketua</a:t>
            </a:r>
            <a:r>
              <a:rPr lang="en-US" dirty="0" smtClean="0"/>
              <a:t> PPKI </a:t>
            </a:r>
            <a:r>
              <a:rPr lang="en-US" dirty="0" err="1" smtClean="0"/>
              <a:t>adalah</a:t>
            </a:r>
            <a:r>
              <a:rPr lang="en-US" dirty="0" smtClean="0"/>
              <a:t> Ir. </a:t>
            </a:r>
            <a:r>
              <a:rPr lang="en-US" dirty="0" err="1" smtClean="0"/>
              <a:t>Soekarno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Drs. Mohammad </a:t>
            </a:r>
            <a:r>
              <a:rPr lang="en-US" dirty="0" err="1" smtClean="0"/>
              <a:t>Hatta</a:t>
            </a:r>
            <a:endParaRPr lang="en-US" dirty="0" smtClean="0"/>
          </a:p>
          <a:p>
            <a:r>
              <a:rPr lang="en-US" dirty="0" smtClean="0"/>
              <a:t>PPKI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9 </a:t>
            </a:r>
            <a:r>
              <a:rPr lang="en-US" dirty="0" err="1" smtClean="0"/>
              <a:t>Agustus</a:t>
            </a:r>
            <a:r>
              <a:rPr lang="en-US" dirty="0" smtClean="0"/>
              <a:t>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24 </a:t>
            </a:r>
            <a:r>
              <a:rPr lang="en-US" dirty="0" err="1" smtClean="0"/>
              <a:t>Agustus</a:t>
            </a:r>
            <a:r>
              <a:rPr lang="en-US" dirty="0" smtClean="0"/>
              <a:t> 1945</a:t>
            </a:r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tanggl</a:t>
            </a:r>
            <a:r>
              <a:rPr lang="en-US" dirty="0" smtClean="0"/>
              <a:t> 6 </a:t>
            </a:r>
            <a:r>
              <a:rPr lang="en-US" dirty="0" err="1" smtClean="0"/>
              <a:t>Agustus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9 </a:t>
            </a:r>
            <a:r>
              <a:rPr lang="en-US" dirty="0" err="1" smtClean="0"/>
              <a:t>Agustus</a:t>
            </a:r>
            <a:r>
              <a:rPr lang="en-US" dirty="0" smtClean="0"/>
              <a:t> 194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dibom</a:t>
            </a:r>
            <a:r>
              <a:rPr lang="en-US" dirty="0" smtClean="0"/>
              <a:t> atom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menyerah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keberadaan</a:t>
            </a:r>
            <a:r>
              <a:rPr lang="en-US" dirty="0" smtClean="0"/>
              <a:t> PPKI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Balatentara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kekosongan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17 </a:t>
            </a:r>
            <a:r>
              <a:rPr lang="en-US" dirty="0" err="1" smtClean="0">
                <a:sym typeface="Wingdings" pitchFamily="2" charset="2"/>
              </a:rPr>
              <a:t>Agustus</a:t>
            </a:r>
            <a:r>
              <a:rPr lang="en-US" dirty="0" smtClean="0">
                <a:sym typeface="Wingdings" pitchFamily="2" charset="2"/>
              </a:rPr>
              <a:t> 1945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 Indonesia </a:t>
            </a:r>
            <a:r>
              <a:rPr lang="en-US" dirty="0" err="1" smtClean="0">
                <a:sym typeface="Wingdings" pitchFamily="2" charset="2"/>
              </a:rPr>
              <a:t>memproklamasikan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kemerdekaan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Keanggotaan</a:t>
            </a:r>
            <a:r>
              <a:rPr lang="en-US" dirty="0" smtClean="0">
                <a:sym typeface="Wingdings" pitchFamily="2" charset="2"/>
              </a:rPr>
              <a:t> PPKI </a:t>
            </a:r>
            <a:r>
              <a:rPr lang="en-US" dirty="0" err="1" smtClean="0">
                <a:sym typeface="Wingdings" pitchFamily="2" charset="2"/>
              </a:rPr>
              <a:t>ditambah</a:t>
            </a:r>
            <a:r>
              <a:rPr lang="en-US" dirty="0" smtClean="0">
                <a:sym typeface="Wingdings" pitchFamily="2" charset="2"/>
              </a:rPr>
              <a:t> 5 orang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26 orang </a:t>
            </a:r>
            <a:r>
              <a:rPr lang="en-US" dirty="0" err="1" smtClean="0">
                <a:sym typeface="Wingdings" pitchFamily="2" charset="2"/>
              </a:rPr>
              <a:t>anggota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9624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itchFamily="2" charset="2"/>
              </a:rPr>
              <a:t>Tanggal</a:t>
            </a:r>
            <a:r>
              <a:rPr lang="en-US" dirty="0">
                <a:sym typeface="Wingdings" pitchFamily="2" charset="2"/>
              </a:rPr>
              <a:t> 18 </a:t>
            </a:r>
            <a:r>
              <a:rPr lang="en-US" dirty="0" err="1">
                <a:sym typeface="Wingdings" pitchFamily="2" charset="2"/>
              </a:rPr>
              <a:t>Agustus</a:t>
            </a:r>
            <a:r>
              <a:rPr lang="en-US" dirty="0">
                <a:sym typeface="Wingdings" pitchFamily="2" charset="2"/>
              </a:rPr>
              <a:t> 1945 PPKI </a:t>
            </a:r>
            <a:r>
              <a:rPr lang="en-US" dirty="0" err="1">
                <a:sym typeface="Wingdings" pitchFamily="2" charset="2"/>
              </a:rPr>
              <a:t>menggelar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sidang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mengesahkan</a:t>
            </a:r>
            <a:r>
              <a:rPr lang="en-US" dirty="0">
                <a:sym typeface="Wingdings" pitchFamily="2" charset="2"/>
              </a:rPr>
              <a:t> RUUD </a:t>
            </a:r>
            <a:r>
              <a:rPr lang="en-US" dirty="0" err="1">
                <a:sym typeface="Wingdings" pitchFamily="2" charset="2"/>
              </a:rPr>
              <a:t>menjadi</a:t>
            </a:r>
            <a:r>
              <a:rPr lang="en-US" dirty="0">
                <a:sym typeface="Wingdings" pitchFamily="2" charset="2"/>
              </a:rPr>
              <a:t> UUD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perubahan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kecil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menghapus</a:t>
            </a:r>
            <a:r>
              <a:rPr lang="en-US" dirty="0">
                <a:sym typeface="Wingdings" pitchFamily="2" charset="2"/>
              </a:rPr>
              <a:t> 7 kata </a:t>
            </a:r>
            <a:r>
              <a:rPr lang="en-US" dirty="0" err="1">
                <a:sym typeface="Wingdings" pitchFamily="2" charset="2"/>
              </a:rPr>
              <a:t>Piagam</a:t>
            </a:r>
            <a:r>
              <a:rPr lang="en-US" dirty="0">
                <a:sym typeface="Wingdings" pitchFamily="2" charset="2"/>
              </a:rPr>
              <a:t> Jakarta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PPKI </a:t>
            </a:r>
            <a:r>
              <a:rPr lang="en-US" dirty="0" err="1" smtClean="0"/>
              <a:t>tanggal</a:t>
            </a:r>
            <a:r>
              <a:rPr lang="en-US" dirty="0" smtClean="0"/>
              <a:t> 18 </a:t>
            </a:r>
            <a:r>
              <a:rPr lang="en-US" dirty="0" err="1" smtClean="0"/>
              <a:t>Agustus</a:t>
            </a:r>
            <a:r>
              <a:rPr lang="en-US" dirty="0" smtClean="0"/>
              <a:t> 1945,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Oendang-Oendang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ditambahkan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sebutan</a:t>
            </a:r>
            <a:r>
              <a:rPr lang="en-US" dirty="0" smtClean="0">
                <a:sym typeface="Wingdings" pitchFamily="2" charset="2"/>
              </a:rPr>
              <a:t> 1945 </a:t>
            </a:r>
            <a:r>
              <a:rPr lang="en-US" dirty="0" err="1" smtClean="0">
                <a:sym typeface="Wingdings" pitchFamily="2" charset="2"/>
              </a:rPr>
              <a:t>dibelakangnya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UUD 1945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/</a:t>
            </a:r>
            <a:r>
              <a:rPr lang="en-US" dirty="0" err="1" smtClean="0"/>
              <a:t>kilat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Soekarno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menyebutnya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revolutie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grondwet</a:t>
            </a:r>
            <a:endParaRPr lang="en-US" i="1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UUD 1945 </a:t>
            </a:r>
            <a:r>
              <a:rPr lang="en-US" dirty="0" err="1" smtClean="0">
                <a:sym typeface="Wingdings" pitchFamily="2" charset="2"/>
              </a:rPr>
              <a:t>disiapkan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11 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sidang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S</a:t>
            </a:r>
            <a:r>
              <a:rPr lang="en-US" dirty="0" err="1" smtClean="0">
                <a:sym typeface="Wingdings" pitchFamily="2" charset="2"/>
              </a:rPr>
              <a:t>idang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Pertama</a:t>
            </a:r>
            <a:r>
              <a:rPr lang="en-US" dirty="0" smtClean="0">
                <a:sym typeface="Wingdings" pitchFamily="2" charset="2"/>
              </a:rPr>
              <a:t> 4 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7 </a:t>
            </a:r>
            <a:r>
              <a:rPr lang="en-US" dirty="0" err="1" smtClean="0">
                <a:sym typeface="Wingdings" pitchFamily="2" charset="2"/>
              </a:rPr>
              <a:t>hari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hari-hari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libur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dihitung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UUD 1945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49 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75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UUD 1945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UUD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mandat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/>
          </a:p>
          <a:p>
            <a:r>
              <a:rPr lang="en-US" dirty="0" smtClean="0"/>
              <a:t>UUD 1945 </a:t>
            </a:r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/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eksistensinya</a:t>
            </a:r>
            <a:r>
              <a:rPr lang="en-US" dirty="0" smtClean="0"/>
              <a:t> (Prof. Ismail Sunny </a:t>
            </a:r>
            <a:r>
              <a:rPr lang="en-US" dirty="0" smtClean="0">
                <a:sym typeface="Wingdings" pitchFamily="2" charset="2"/>
              </a:rPr>
              <a:t> Hans </a:t>
            </a:r>
            <a:r>
              <a:rPr lang="en-US" dirty="0" err="1" smtClean="0">
                <a:sym typeface="Wingdings" pitchFamily="2" charset="2"/>
              </a:rPr>
              <a:t>Kelsen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Ivor </a:t>
            </a:r>
            <a:r>
              <a:rPr lang="en-US" dirty="0">
                <a:sym typeface="Wingdings" pitchFamily="2" charset="2"/>
              </a:rPr>
              <a:t>J</a:t>
            </a:r>
            <a:r>
              <a:rPr lang="en-US" dirty="0" smtClean="0">
                <a:sym typeface="Wingdings" pitchFamily="2" charset="2"/>
              </a:rPr>
              <a:t>ennings)</a:t>
            </a:r>
          </a:p>
          <a:p>
            <a:r>
              <a:rPr lang="en-US" dirty="0" smtClean="0">
                <a:sym typeface="Wingdings" pitchFamily="2" charset="2"/>
              </a:rPr>
              <a:t>UUD 1945 </a:t>
            </a:r>
            <a:r>
              <a:rPr lang="en-US" dirty="0" err="1" smtClean="0">
                <a:sym typeface="Wingdings" pitchFamily="2" charset="2"/>
              </a:rPr>
              <a:t>lahir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verfassungwandlung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UUD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istimewa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revolusi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62000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UUD 1945 </a:t>
            </a:r>
            <a:r>
              <a:rPr lang="en-US" dirty="0" err="1"/>
              <a:t>merupakan</a:t>
            </a:r>
            <a:r>
              <a:rPr lang="en-US" dirty="0"/>
              <a:t> UUD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UUD </a:t>
            </a:r>
            <a:r>
              <a:rPr lang="en-US" dirty="0" err="1"/>
              <a:t>sementara</a:t>
            </a:r>
            <a:endParaRPr lang="en-US" dirty="0"/>
          </a:p>
          <a:p>
            <a:r>
              <a:rPr lang="en-US" dirty="0" err="1"/>
              <a:t>Pasal</a:t>
            </a:r>
            <a:r>
              <a:rPr lang="en-US" dirty="0"/>
              <a:t> III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UUD 1945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smtClean="0"/>
              <a:t>MPR 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3 UUD 1945 MPR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UUD, </a:t>
            </a:r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/>
              <a:t>kesementaraan</a:t>
            </a:r>
            <a:r>
              <a:rPr lang="en-US" dirty="0"/>
              <a:t> UUD 1945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MPR </a:t>
            </a:r>
            <a:r>
              <a:rPr lang="en-US" dirty="0" err="1"/>
              <a:t>menjadikan</a:t>
            </a:r>
            <a:r>
              <a:rPr lang="en-US" dirty="0"/>
              <a:t> UUD 1945 </a:t>
            </a:r>
            <a:r>
              <a:rPr lang="en-US" dirty="0" err="1"/>
              <a:t>sebagai</a:t>
            </a:r>
            <a:r>
              <a:rPr lang="en-US" dirty="0"/>
              <a:t> UUD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pernah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dilakukan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selama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masa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Orde</a:t>
            </a:r>
            <a:r>
              <a:rPr lang="en-US" dirty="0">
                <a:sym typeface="Wingdings" pitchFamily="2" charset="2"/>
              </a:rPr>
              <a:t> Lama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Baru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err="1"/>
              <a:t>Periode</a:t>
            </a:r>
            <a:r>
              <a:rPr lang="en-US" sz="3100" b="1" dirty="0"/>
              <a:t> 27 </a:t>
            </a:r>
            <a:r>
              <a:rPr lang="en-US" sz="3100" b="1" dirty="0" err="1"/>
              <a:t>Desember</a:t>
            </a:r>
            <a:r>
              <a:rPr lang="en-US" sz="3100" b="1" dirty="0"/>
              <a:t> 1949 – 17 </a:t>
            </a:r>
            <a:r>
              <a:rPr lang="en-US" sz="3100" b="1" dirty="0" err="1"/>
              <a:t>Agustus</a:t>
            </a:r>
            <a:r>
              <a:rPr lang="en-US" sz="3100" b="1" dirty="0"/>
              <a:t> 1950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9100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UUD 1949 </a:t>
            </a:r>
            <a:r>
              <a:rPr lang="en-US" dirty="0" smtClean="0">
                <a:sym typeface="Wingdings" pitchFamily="2" charset="2"/>
              </a:rPr>
              <a:t> UUD RIS 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RIS</a:t>
            </a:r>
          </a:p>
          <a:p>
            <a:r>
              <a:rPr lang="en-US" dirty="0" err="1" smtClean="0">
                <a:sym typeface="Wingdings" pitchFamily="2" charset="2"/>
              </a:rPr>
              <a:t>Belanda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ingin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menguasai</a:t>
            </a:r>
            <a:r>
              <a:rPr lang="en-US" dirty="0" smtClean="0">
                <a:sym typeface="Wingdings" pitchFamily="2" charset="2"/>
              </a:rPr>
              <a:t> Indonesia  </a:t>
            </a:r>
            <a:r>
              <a:rPr lang="en-US" dirty="0" err="1" smtClean="0">
                <a:sym typeface="Wingdings" pitchFamily="2" charset="2"/>
              </a:rPr>
              <a:t>Belanda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Agresi</a:t>
            </a:r>
            <a:r>
              <a:rPr lang="en-US" dirty="0" smtClean="0">
                <a:sym typeface="Wingdings" pitchFamily="2" charset="2"/>
              </a:rPr>
              <a:t> I (1947)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Agresi</a:t>
            </a:r>
            <a:r>
              <a:rPr lang="en-US" dirty="0" smtClean="0">
                <a:sym typeface="Wingdings" pitchFamily="2" charset="2"/>
              </a:rPr>
              <a:t> II (1948)</a:t>
            </a:r>
          </a:p>
          <a:p>
            <a:r>
              <a:rPr lang="en-US" dirty="0" err="1" smtClean="0">
                <a:sym typeface="Wingdings" pitchFamily="2" charset="2"/>
              </a:rPr>
              <a:t>Belanda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ingin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meruntuhkan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RI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negara-negara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PBB </a:t>
            </a:r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turun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melerai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konflik</a:t>
            </a:r>
            <a:r>
              <a:rPr lang="en-US" dirty="0" smtClean="0">
                <a:sym typeface="Wingdings" pitchFamily="2" charset="2"/>
              </a:rPr>
              <a:t> RI-</a:t>
            </a:r>
            <a:r>
              <a:rPr lang="en-US" dirty="0" err="1" smtClean="0">
                <a:sym typeface="Wingdings" pitchFamily="2" charset="2"/>
              </a:rPr>
              <a:t>Belanda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diadakan</a:t>
            </a:r>
            <a:r>
              <a:rPr lang="en-US" dirty="0" smtClean="0">
                <a:sym typeface="Wingdings" pitchFamily="2" charset="2"/>
              </a:rPr>
              <a:t> KMB </a:t>
            </a:r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23 </a:t>
            </a:r>
            <a:r>
              <a:rPr lang="en-US" dirty="0" err="1" smtClean="0">
                <a:sym typeface="Wingdings" pitchFamily="2" charset="2"/>
              </a:rPr>
              <a:t>Agustus</a:t>
            </a:r>
            <a:r>
              <a:rPr lang="en-US" dirty="0" smtClean="0">
                <a:sym typeface="Wingdings" pitchFamily="2" charset="2"/>
              </a:rPr>
              <a:t> 1949 – 2 November 1949 di </a:t>
            </a:r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en Haag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495800"/>
          </a:xfrm>
        </p:spPr>
        <p:txBody>
          <a:bodyPr/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KMB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Negara RIS </a:t>
            </a:r>
            <a:r>
              <a:rPr lang="en-US" dirty="0" err="1" smtClean="0"/>
              <a:t>dengan</a:t>
            </a:r>
            <a:r>
              <a:rPr lang="en-US" dirty="0" smtClean="0"/>
              <a:t> 16 Negara </a:t>
            </a:r>
            <a:r>
              <a:rPr lang="en-US" dirty="0" err="1" smtClean="0"/>
              <a:t>Bagian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UUD </a:t>
            </a:r>
            <a:r>
              <a:rPr lang="en-US" dirty="0" err="1" smtClean="0"/>
              <a:t>baru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RUUD Negara RIS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delegasi</a:t>
            </a:r>
            <a:r>
              <a:rPr lang="en-US" dirty="0" smtClean="0">
                <a:sym typeface="Wingdings" pitchFamily="2" charset="2"/>
              </a:rPr>
              <a:t> RI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delegasi</a:t>
            </a:r>
            <a:r>
              <a:rPr lang="en-US" dirty="0" smtClean="0">
                <a:sym typeface="Wingdings" pitchFamily="2" charset="2"/>
              </a:rPr>
              <a:t> BFO (</a:t>
            </a:r>
            <a:r>
              <a:rPr lang="en-US" i="1" dirty="0" err="1" smtClean="0">
                <a:sym typeface="Wingdings" pitchFamily="2" charset="2"/>
              </a:rPr>
              <a:t>Bijeenkomst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voor</a:t>
            </a:r>
            <a:r>
              <a:rPr lang="en-US" i="1" dirty="0" smtClean="0">
                <a:sym typeface="Wingdings" pitchFamily="2" charset="2"/>
              </a:rPr>
              <a:t> Federal </a:t>
            </a:r>
            <a:r>
              <a:rPr lang="en-US" i="1" dirty="0" err="1" smtClean="0">
                <a:sym typeface="Wingdings" pitchFamily="2" charset="2"/>
              </a:rPr>
              <a:t>Overleg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RUUD Negara RIS </a:t>
            </a:r>
            <a:r>
              <a:rPr lang="en-US" dirty="0" err="1" smtClean="0">
                <a:sym typeface="Wingdings" pitchFamily="2" charset="2"/>
              </a:rPr>
              <a:t>diterima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27 </a:t>
            </a:r>
            <a:r>
              <a:rPr lang="en-US" dirty="0" err="1" smtClean="0">
                <a:sym typeface="Wingdings" pitchFamily="2" charset="2"/>
              </a:rPr>
              <a:t>Desember</a:t>
            </a:r>
            <a:r>
              <a:rPr lang="en-US" dirty="0" smtClean="0">
                <a:sym typeface="Wingdings" pitchFamily="2" charset="2"/>
              </a:rPr>
              <a:t> 1949</a:t>
            </a:r>
          </a:p>
          <a:p>
            <a:r>
              <a:rPr lang="en-US" dirty="0" smtClean="0">
                <a:sym typeface="Wingdings" pitchFamily="2" charset="2"/>
              </a:rPr>
              <a:t>RI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Negara RIS</a:t>
            </a:r>
          </a:p>
          <a:p>
            <a:r>
              <a:rPr lang="en-US" dirty="0" smtClean="0">
                <a:sym typeface="Wingdings" pitchFamily="2" charset="2"/>
              </a:rPr>
              <a:t>UUD RIS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UUD 1949,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susbtansi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pasal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r>
              <a:rPr lang="en-US" dirty="0" smtClean="0"/>
              <a:t>UUD 1945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</a:t>
            </a:r>
            <a:r>
              <a:rPr lang="en-US" dirty="0" err="1" smtClean="0"/>
              <a:t>Bagian</a:t>
            </a:r>
            <a:r>
              <a:rPr lang="en-US" dirty="0" smtClean="0"/>
              <a:t> RI</a:t>
            </a:r>
          </a:p>
          <a:p>
            <a:r>
              <a:rPr lang="en-US" dirty="0" smtClean="0"/>
              <a:t>RI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RIS </a:t>
            </a:r>
            <a:r>
              <a:rPr lang="en-US" dirty="0" err="1" smtClean="0"/>
              <a:t>karena</a:t>
            </a:r>
            <a:r>
              <a:rPr lang="en-US" dirty="0" smtClean="0"/>
              <a:t> RI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RIS</a:t>
            </a:r>
          </a:p>
          <a:p>
            <a:r>
              <a:rPr lang="en-US" dirty="0" smtClean="0"/>
              <a:t>UUD RIS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/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endParaRPr lang="en-US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186 UUD RIS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smtClean="0"/>
              <a:t>HTN </a:t>
            </a:r>
            <a:r>
              <a:rPr lang="en-US" b="1" dirty="0"/>
              <a:t>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err="1" smtClean="0"/>
              <a:t>Pokok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Bahasan</a:t>
            </a:r>
            <a:r>
              <a:rPr lang="en-US" sz="3200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800" dirty="0" err="1"/>
              <a:t>S</a:t>
            </a:r>
            <a:r>
              <a:rPr lang="en-US" sz="2800" dirty="0" err="1" smtClean="0"/>
              <a:t>ejarah</a:t>
            </a:r>
            <a:r>
              <a:rPr lang="en-US" sz="2800" dirty="0" smtClean="0"/>
              <a:t> UUD Indonesia</a:t>
            </a:r>
          </a:p>
          <a:p>
            <a:pPr lvl="0"/>
            <a:endParaRPr lang="en-US" sz="2800" dirty="0"/>
          </a:p>
          <a:p>
            <a:r>
              <a:rPr lang="en-US" sz="2800" dirty="0" err="1"/>
              <a:t>Reformasi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100" b="1" dirty="0" err="1" smtClean="0"/>
              <a:t>Periode</a:t>
            </a:r>
            <a:r>
              <a:rPr lang="en-US" sz="3100" b="1" dirty="0" smtClean="0"/>
              <a:t> </a:t>
            </a:r>
            <a:r>
              <a:rPr lang="en-US" sz="3100" b="1" dirty="0"/>
              <a:t>17 </a:t>
            </a:r>
            <a:r>
              <a:rPr lang="en-US" sz="3100" b="1" dirty="0" err="1"/>
              <a:t>Agustus</a:t>
            </a:r>
            <a:r>
              <a:rPr lang="en-US" sz="3100" b="1" dirty="0"/>
              <a:t> 1950 – 5 </a:t>
            </a:r>
            <a:r>
              <a:rPr lang="en-US" sz="3100" b="1" dirty="0" err="1"/>
              <a:t>Juli</a:t>
            </a:r>
            <a:r>
              <a:rPr lang="en-US" sz="3100" b="1" dirty="0"/>
              <a:t> </a:t>
            </a:r>
            <a:r>
              <a:rPr lang="en-US" sz="3100" b="1" dirty="0" smtClean="0"/>
              <a:t>1959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UUD 1950 </a:t>
            </a:r>
            <a:r>
              <a:rPr lang="en-US" dirty="0" smtClean="0">
                <a:sym typeface="Wingdings" pitchFamily="2" charset="2"/>
              </a:rPr>
              <a:t> UUD </a:t>
            </a:r>
            <a:r>
              <a:rPr lang="en-US" dirty="0" err="1" smtClean="0">
                <a:sym typeface="Wingdings" pitchFamily="2" charset="2"/>
              </a:rPr>
              <a:t>Sementara</a:t>
            </a:r>
            <a:r>
              <a:rPr lang="en-US" dirty="0" smtClean="0">
                <a:sym typeface="Wingdings" pitchFamily="2" charset="2"/>
              </a:rPr>
              <a:t> 1950</a:t>
            </a:r>
          </a:p>
          <a:p>
            <a:r>
              <a:rPr lang="en-US" dirty="0" smtClean="0">
                <a:sym typeface="Wingdings" pitchFamily="2" charset="2"/>
              </a:rPr>
              <a:t>Negara RIS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bertahan</a:t>
            </a:r>
            <a:r>
              <a:rPr lang="en-US" dirty="0" smtClean="0">
                <a:sym typeface="Wingdings" pitchFamily="2" charset="2"/>
              </a:rPr>
              <a:t> lama (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8 </a:t>
            </a:r>
            <a:r>
              <a:rPr lang="en-US" dirty="0" err="1" smtClean="0">
                <a:sym typeface="Wingdings" pitchFamily="2" charset="2"/>
              </a:rPr>
              <a:t>bulan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Negara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RIS </a:t>
            </a:r>
            <a:r>
              <a:rPr lang="en-US" dirty="0" err="1" smtClean="0">
                <a:sym typeface="Wingdings" pitchFamily="2" charset="2"/>
              </a:rPr>
              <a:t>bergabung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Negara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RI</a:t>
            </a:r>
          </a:p>
          <a:p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44 UUD RIS </a:t>
            </a:r>
            <a:r>
              <a:rPr lang="en-US" dirty="0" err="1" smtClean="0">
                <a:sym typeface="Wingdings" pitchFamily="2" charset="2"/>
              </a:rPr>
              <a:t>menyatakan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Negara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bergabung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Negara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lain</a:t>
            </a:r>
          </a:p>
          <a:p>
            <a:r>
              <a:rPr lang="en-US" dirty="0" smtClean="0">
                <a:sym typeface="Wingdings" pitchFamily="2" charset="2"/>
              </a:rPr>
              <a:t>Negara </a:t>
            </a:r>
            <a:r>
              <a:rPr lang="en-US" dirty="0" err="1" smtClean="0">
                <a:sym typeface="Wingdings" pitchFamily="2" charset="2"/>
              </a:rPr>
              <a:t>Keatuan</a:t>
            </a:r>
            <a:r>
              <a:rPr lang="en-US" dirty="0" smtClean="0">
                <a:sym typeface="Wingdings" pitchFamily="2" charset="2"/>
              </a:rPr>
              <a:t> RI yang </a:t>
            </a:r>
            <a:r>
              <a:rPr lang="en-US" dirty="0" err="1" smtClean="0">
                <a:sym typeface="Wingdings" pitchFamily="2" charset="2"/>
              </a:rPr>
              <a:t>didirikan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kelanjutan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Negara RI 17 </a:t>
            </a:r>
            <a:r>
              <a:rPr lang="en-US" dirty="0" err="1" smtClean="0">
                <a:sym typeface="Wingdings" pitchFamily="2" charset="2"/>
              </a:rPr>
              <a:t>Agustus</a:t>
            </a:r>
            <a:r>
              <a:rPr lang="en-US" dirty="0" smtClean="0">
                <a:sym typeface="Wingdings" pitchFamily="2" charset="2"/>
              </a:rPr>
              <a:t> 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UUD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UUD RIS</a:t>
            </a:r>
          </a:p>
          <a:p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RUUD</a:t>
            </a:r>
          </a:p>
          <a:p>
            <a:r>
              <a:rPr lang="en-US" dirty="0" err="1" smtClean="0"/>
              <a:t>Tanggal</a:t>
            </a:r>
            <a:r>
              <a:rPr lang="en-US" dirty="0" smtClean="0"/>
              <a:t> 12 </a:t>
            </a:r>
            <a:r>
              <a:rPr lang="en-US" dirty="0" err="1" smtClean="0"/>
              <a:t>Agustus</a:t>
            </a:r>
            <a:r>
              <a:rPr lang="en-US" dirty="0" smtClean="0"/>
              <a:t> 1945 </a:t>
            </a:r>
            <a:r>
              <a:rPr lang="en-US" dirty="0" err="1" smtClean="0"/>
              <a:t>disahkan</a:t>
            </a:r>
            <a:r>
              <a:rPr lang="en-US" dirty="0" smtClean="0"/>
              <a:t> UUD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DPR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RIS </a:t>
            </a:r>
            <a:r>
              <a:rPr lang="en-US" dirty="0" err="1" smtClean="0"/>
              <a:t>tanggal</a:t>
            </a:r>
            <a:r>
              <a:rPr lang="en-US" dirty="0" smtClean="0"/>
              <a:t> 14 </a:t>
            </a:r>
            <a:r>
              <a:rPr lang="en-US" dirty="0" err="1" smtClean="0"/>
              <a:t>Agustus</a:t>
            </a:r>
            <a:r>
              <a:rPr lang="en-US" dirty="0" smtClean="0"/>
              <a:t> 1950</a:t>
            </a:r>
          </a:p>
          <a:p>
            <a:r>
              <a:rPr lang="en-US" dirty="0" smtClean="0"/>
              <a:t>UUD 1950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1950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62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91" y="2133600"/>
            <a:ext cx="7668409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190, </a:t>
            </a:r>
            <a:r>
              <a:rPr lang="en-US" dirty="0" err="1" smtClean="0"/>
              <a:t>Pasal</a:t>
            </a:r>
            <a:r>
              <a:rPr lang="en-US" dirty="0" smtClean="0"/>
              <a:t> 127a,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191 </a:t>
            </a:r>
            <a:r>
              <a:rPr lang="en-US" dirty="0" err="1" smtClean="0"/>
              <a:t>ayat</a:t>
            </a:r>
            <a:r>
              <a:rPr lang="en-US" dirty="0" smtClean="0"/>
              <a:t> (2) UUD RIS,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  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verfassungsanderung</a:t>
            </a:r>
            <a:endParaRPr lang="en-US" i="1" dirty="0" smtClean="0"/>
          </a:p>
          <a:p>
            <a:r>
              <a:rPr lang="en-US" dirty="0" smtClean="0"/>
              <a:t>Isi UUD 1950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UUD RIS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menghapus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federal</a:t>
            </a:r>
          </a:p>
          <a:p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formil</a:t>
            </a:r>
            <a:r>
              <a:rPr lang="en-US" dirty="0" smtClean="0">
                <a:sym typeface="Wingdings" pitchFamily="2" charset="2"/>
              </a:rPr>
              <a:t>, UUD 1950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UUD RIS 1949;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substansial</a:t>
            </a:r>
            <a:r>
              <a:rPr lang="en-US" dirty="0" smtClean="0">
                <a:sym typeface="Wingdings" pitchFamily="2" charset="2"/>
              </a:rPr>
              <a:t>, yang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penggantian</a:t>
            </a:r>
            <a:r>
              <a:rPr lang="en-US" dirty="0" smtClean="0">
                <a:sym typeface="Wingdings" pitchFamily="2" charset="2"/>
              </a:rPr>
              <a:t> UUD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UUD 1950 </a:t>
            </a:r>
            <a:r>
              <a:rPr lang="en-US" dirty="0" err="1" smtClean="0"/>
              <a:t>merupakan</a:t>
            </a:r>
            <a:r>
              <a:rPr lang="en-US" dirty="0" smtClean="0"/>
              <a:t> UUD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jelas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Pasal</a:t>
            </a:r>
            <a:r>
              <a:rPr lang="en-US" dirty="0" smtClean="0">
                <a:sym typeface="Wingdings" pitchFamily="2" charset="2"/>
              </a:rPr>
              <a:t> 134 UUD 1950</a:t>
            </a:r>
          </a:p>
          <a:p>
            <a:r>
              <a:rPr lang="en-US" dirty="0" err="1" smtClean="0">
                <a:sym typeface="Wingdings" pitchFamily="2" charset="2"/>
              </a:rPr>
              <a:t>Konstituante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bersama-sama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diharuskan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UUD RI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tetap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Desember</a:t>
            </a:r>
            <a:r>
              <a:rPr lang="en-US" dirty="0" smtClean="0">
                <a:sym typeface="Wingdings" pitchFamily="2" charset="2"/>
              </a:rPr>
              <a:t> 1955 </a:t>
            </a:r>
            <a:r>
              <a:rPr lang="en-US" dirty="0" err="1" smtClean="0">
                <a:sym typeface="Wingdings" pitchFamily="2" charset="2"/>
              </a:rPr>
              <a:t>diselenggarakaqn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Konstituante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UUD  </a:t>
            </a:r>
            <a:r>
              <a:rPr lang="en-US" dirty="0" err="1" smtClean="0">
                <a:sym typeface="Wingdings" pitchFamily="2" charset="2"/>
              </a:rPr>
              <a:t>dibentuk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10 November 1956</a:t>
            </a:r>
          </a:p>
          <a:p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Konstituante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 514 orang </a:t>
            </a:r>
            <a:r>
              <a:rPr lang="en-US" dirty="0" err="1" smtClean="0">
                <a:sym typeface="Wingdings" pitchFamily="2" charset="2"/>
              </a:rPr>
              <a:t>dipilih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29 orang </a:t>
            </a:r>
            <a:r>
              <a:rPr lang="en-US" dirty="0" err="1" smtClean="0">
                <a:sym typeface="Wingdings" pitchFamily="2" charset="2"/>
              </a:rPr>
              <a:t>diangkat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golongan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minoritas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total 543 orang </a:t>
            </a:r>
            <a:r>
              <a:rPr lang="en-US" dirty="0" err="1" smtClean="0">
                <a:sym typeface="Wingdings" pitchFamily="2" charset="2"/>
              </a:rPr>
              <a:t>anggota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24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24800" cy="4419600"/>
          </a:xfrm>
        </p:spPr>
        <p:txBody>
          <a:bodyPr>
            <a:noAutofit/>
          </a:bodyPr>
          <a:lstStyle/>
          <a:p>
            <a:r>
              <a:rPr lang="en-US" dirty="0" err="1">
                <a:sym typeface="Wingdings" pitchFamily="2" charset="2"/>
              </a:rPr>
              <a:t>Setelah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bersidang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selama</a:t>
            </a:r>
            <a:r>
              <a:rPr lang="en-US" dirty="0">
                <a:sym typeface="Wingdings" pitchFamily="2" charset="2"/>
              </a:rPr>
              <a:t> 2,5 </a:t>
            </a:r>
            <a:r>
              <a:rPr lang="en-US" dirty="0" err="1">
                <a:sym typeface="Wingdings" pitchFamily="2" charset="2"/>
              </a:rPr>
              <a:t>tahun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Konstituante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belum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mengesahkan</a:t>
            </a:r>
            <a:r>
              <a:rPr lang="en-US" dirty="0">
                <a:sym typeface="Wingdings" pitchFamily="2" charset="2"/>
              </a:rPr>
              <a:t> UUD </a:t>
            </a:r>
            <a:r>
              <a:rPr lang="en-US" dirty="0" err="1">
                <a:sym typeface="Wingdings" pitchFamily="2" charset="2"/>
              </a:rPr>
              <a:t>baru</a:t>
            </a:r>
            <a:endParaRPr lang="en-US" dirty="0"/>
          </a:p>
          <a:p>
            <a:r>
              <a:rPr lang="en-US" dirty="0" smtClean="0"/>
              <a:t>Voting </a:t>
            </a:r>
            <a:r>
              <a:rPr lang="en-US" dirty="0" err="1" smtClean="0"/>
              <a:t>pengesahan</a:t>
            </a:r>
            <a:r>
              <a:rPr lang="en-US" dirty="0" smtClean="0"/>
              <a:t> UUD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kuorum</a:t>
            </a:r>
            <a:r>
              <a:rPr lang="en-US" dirty="0" smtClean="0"/>
              <a:t> 2/3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disyaratkan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137 </a:t>
            </a:r>
            <a:r>
              <a:rPr lang="en-US" dirty="0" err="1" smtClean="0"/>
              <a:t>ayat</a:t>
            </a:r>
            <a:r>
              <a:rPr lang="en-US" dirty="0" smtClean="0"/>
              <a:t> (2) UUD 1950</a:t>
            </a:r>
          </a:p>
          <a:p>
            <a:r>
              <a:rPr lang="en-US" dirty="0" err="1" smtClean="0"/>
              <a:t>Tiga</a:t>
            </a:r>
            <a:r>
              <a:rPr lang="en-US" dirty="0" smtClean="0"/>
              <a:t> kali voting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kuorum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g</a:t>
            </a:r>
            <a:r>
              <a:rPr lang="en-US" dirty="0" err="1" smtClean="0"/>
              <a:t>olongan</a:t>
            </a:r>
            <a:r>
              <a:rPr lang="en-US" dirty="0" smtClean="0"/>
              <a:t> Islam &amp;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86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22 April 1959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agar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UUD 1945 </a:t>
            </a:r>
            <a:r>
              <a:rPr lang="en-US" dirty="0" err="1" smtClean="0"/>
              <a:t>sebagai</a:t>
            </a:r>
            <a:r>
              <a:rPr lang="en-US" dirty="0" smtClean="0"/>
              <a:t> UUD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RI</a:t>
            </a:r>
          </a:p>
          <a:p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endParaRPr lang="en-US" dirty="0" smtClean="0"/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reses, </a:t>
            </a:r>
            <a:r>
              <a:rPr lang="en-US" dirty="0" err="1" smtClean="0"/>
              <a:t>Mayjend</a:t>
            </a:r>
            <a:r>
              <a:rPr lang="en-US" dirty="0" smtClean="0"/>
              <a:t> A.H. </a:t>
            </a:r>
            <a:r>
              <a:rPr lang="en-US" dirty="0" err="1" smtClean="0"/>
              <a:t>Nasution</a:t>
            </a:r>
            <a:r>
              <a:rPr lang="en-US" dirty="0" smtClean="0"/>
              <a:t> </a:t>
            </a:r>
            <a:r>
              <a:rPr lang="en-US" dirty="0" err="1" smtClean="0"/>
              <a:t>mengumumkan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(SOB)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disensor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92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77200" cy="4114800"/>
          </a:xfrm>
        </p:spPr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 5 </a:t>
            </a:r>
            <a:r>
              <a:rPr lang="en-US" dirty="0" err="1"/>
              <a:t>Juli</a:t>
            </a:r>
            <a:r>
              <a:rPr lang="en-US" dirty="0"/>
              <a:t> 1959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Soekarno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Dekrit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&amp; </a:t>
            </a:r>
            <a:r>
              <a:rPr lang="en-US" dirty="0" err="1"/>
              <a:t>memberlakukan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UUD </a:t>
            </a:r>
            <a:r>
              <a:rPr lang="en-US" dirty="0" smtClean="0"/>
              <a:t>1945</a:t>
            </a:r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1959 </a:t>
            </a:r>
            <a:r>
              <a:rPr lang="en-US" dirty="0" err="1" smtClean="0"/>
              <a:t>mulai</a:t>
            </a:r>
            <a:r>
              <a:rPr lang="en-US" dirty="0" smtClean="0"/>
              <a:t> 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UUD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UUD 1945</a:t>
            </a:r>
          </a:p>
          <a:p>
            <a:r>
              <a:rPr lang="en-US" dirty="0" err="1" smtClean="0"/>
              <a:t>Keabsahan</a:t>
            </a:r>
            <a:r>
              <a:rPr lang="en-US" dirty="0" smtClean="0"/>
              <a:t> </a:t>
            </a:r>
            <a:r>
              <a:rPr lang="en-US" dirty="0" err="1"/>
              <a:t>Dekrit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menuai</a:t>
            </a:r>
            <a:r>
              <a:rPr lang="en-US" dirty="0"/>
              <a:t> pro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de facto</a:t>
            </a:r>
            <a:r>
              <a:rPr lang="en-US" dirty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Dekrit</a:t>
            </a:r>
            <a:r>
              <a:rPr lang="en-US" dirty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1955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543800" cy="4267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Adnan </a:t>
            </a:r>
            <a:r>
              <a:rPr lang="en-US" dirty="0" err="1" smtClean="0"/>
              <a:t>Buyung</a:t>
            </a:r>
            <a:r>
              <a:rPr lang="en-US" dirty="0" smtClean="0"/>
              <a:t> </a:t>
            </a:r>
            <a:r>
              <a:rPr lang="en-US" dirty="0" err="1" smtClean="0"/>
              <a:t>Nasution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,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digagalkan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UUD 1945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, </a:t>
            </a:r>
            <a:r>
              <a:rPr lang="en-US" dirty="0" err="1" smtClean="0"/>
              <a:t>Konstituante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reses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endParaRPr lang="en-US" dirty="0" smtClean="0"/>
          </a:p>
          <a:p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Mayjen</a:t>
            </a:r>
            <a:r>
              <a:rPr lang="en-US" dirty="0" smtClean="0"/>
              <a:t> A.H. </a:t>
            </a:r>
            <a:r>
              <a:rPr lang="en-US" dirty="0" err="1" smtClean="0"/>
              <a:t>Nasution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UUD 1945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kepentingan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/>
              <a:t>Periode</a:t>
            </a:r>
            <a:r>
              <a:rPr lang="en-US" sz="3100" b="1" dirty="0" smtClean="0"/>
              <a:t> </a:t>
            </a:r>
            <a:r>
              <a:rPr lang="en-US" sz="3100" b="1" dirty="0"/>
              <a:t>5 </a:t>
            </a:r>
            <a:r>
              <a:rPr lang="en-US" sz="3100" b="1" dirty="0" err="1"/>
              <a:t>Juli</a:t>
            </a:r>
            <a:r>
              <a:rPr lang="en-US" sz="3100" b="1" dirty="0"/>
              <a:t> 1959 </a:t>
            </a:r>
            <a:r>
              <a:rPr lang="en-US" sz="3100" b="1" dirty="0" smtClean="0"/>
              <a:t>– 19 </a:t>
            </a:r>
            <a:r>
              <a:rPr lang="en-US" sz="3100" b="1" dirty="0" err="1" smtClean="0"/>
              <a:t>Oktober</a:t>
            </a:r>
            <a:r>
              <a:rPr lang="en-US" sz="3100" b="1" dirty="0" smtClean="0"/>
              <a:t> 1999</a:t>
            </a:r>
            <a:r>
              <a:rPr lang="en-US" sz="3100" b="1" dirty="0"/>
              <a:t/>
            </a:r>
            <a:br>
              <a:rPr lang="en-US" sz="3100" b="1" dirty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0094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, UUD 1945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status UUD 1945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MPR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UUD RI yang </a:t>
            </a:r>
            <a:r>
              <a:rPr lang="en-US" dirty="0" err="1" smtClean="0"/>
              <a:t>tetap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Penjelasan</a:t>
            </a:r>
            <a:r>
              <a:rPr lang="en-US" dirty="0" smtClean="0"/>
              <a:t> UUD 1945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satu-kesatuan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UUD 1945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00948"/>
          </a:xfrm>
        </p:spPr>
        <p:txBody>
          <a:bodyPr>
            <a:normAutofit/>
          </a:bodyPr>
          <a:lstStyle/>
          <a:p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Terpimpin</a:t>
            </a:r>
            <a:r>
              <a:rPr lang="en-US" dirty="0"/>
              <a:t> (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Soekarno</a:t>
            </a:r>
            <a:r>
              <a:rPr lang="en-US" dirty="0"/>
              <a:t>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(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Soeharto</a:t>
            </a:r>
            <a:r>
              <a:rPr lang="en-US" dirty="0"/>
              <a:t>), UUD 1945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/>
              <a:t>materi</a:t>
            </a:r>
            <a:r>
              <a:rPr lang="en-US" dirty="0"/>
              <a:t> UUD 1945 yang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multitafsir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i="1" dirty="0" smtClean="0"/>
              <a:t>executive heavy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memfasilitasi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otoriter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Sejarah</a:t>
            </a:r>
            <a:r>
              <a:rPr lang="en-US" b="1" dirty="0" smtClean="0"/>
              <a:t> UUD Indonesia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620000" cy="4000948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Sejak</a:t>
            </a:r>
            <a:r>
              <a:rPr lang="en-US" sz="2600" dirty="0" smtClean="0"/>
              <a:t> </a:t>
            </a:r>
            <a:r>
              <a:rPr lang="en-US" sz="2600" dirty="0" err="1" smtClean="0"/>
              <a:t>Proklamasi</a:t>
            </a:r>
            <a:r>
              <a:rPr lang="en-US" sz="2600" dirty="0" smtClean="0"/>
              <a:t> </a:t>
            </a:r>
            <a:r>
              <a:rPr lang="en-US" sz="2600" dirty="0" err="1" smtClean="0"/>
              <a:t>kemerdekaan</a:t>
            </a:r>
            <a:r>
              <a:rPr lang="en-US" sz="2600" dirty="0" smtClean="0"/>
              <a:t> 17 </a:t>
            </a:r>
            <a:r>
              <a:rPr lang="en-US" sz="2600" dirty="0" err="1" smtClean="0"/>
              <a:t>Agustus</a:t>
            </a:r>
            <a:r>
              <a:rPr lang="en-US" sz="2600" dirty="0" smtClean="0"/>
              <a:t> 1945 </a:t>
            </a:r>
            <a:r>
              <a:rPr lang="en-US" sz="2600" dirty="0" err="1" smtClean="0"/>
              <a:t>hingga</a:t>
            </a:r>
            <a:r>
              <a:rPr lang="en-US" sz="2600" dirty="0" smtClean="0"/>
              <a:t> </a:t>
            </a:r>
            <a:r>
              <a:rPr lang="en-US" sz="2600" dirty="0" err="1" smtClean="0"/>
              <a:t>sekarang</a:t>
            </a:r>
            <a:r>
              <a:rPr lang="en-US" sz="2600" dirty="0" smtClean="0"/>
              <a:t>, </a:t>
            </a:r>
            <a:r>
              <a:rPr lang="en-US" sz="2600" dirty="0" err="1" smtClean="0"/>
              <a:t>naskah</a:t>
            </a:r>
            <a:r>
              <a:rPr lang="en-US" sz="2600" dirty="0" smtClean="0"/>
              <a:t> UUD yang </a:t>
            </a:r>
            <a:r>
              <a:rPr lang="en-US" sz="2600" dirty="0" err="1" smtClean="0"/>
              <a:t>pernah</a:t>
            </a:r>
            <a:r>
              <a:rPr lang="en-US" sz="2600" dirty="0" smtClean="0"/>
              <a:t> </a:t>
            </a:r>
            <a:r>
              <a:rPr lang="en-US" sz="2600" dirty="0" err="1" smtClean="0"/>
              <a:t>berlaku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resmi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</a:t>
            </a:r>
          </a:p>
          <a:p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UUD 1945</a:t>
            </a:r>
          </a:p>
          <a:p>
            <a:pPr marL="525780" indent="-457200">
              <a:buAutoNum type="arabicPeriod"/>
            </a:pPr>
            <a:r>
              <a:rPr lang="en-US" dirty="0" smtClean="0"/>
              <a:t>UUD RIS 1949</a:t>
            </a:r>
          </a:p>
          <a:p>
            <a:pPr marL="525780" indent="-457200">
              <a:buAutoNum type="arabicPeriod"/>
            </a:pPr>
            <a:r>
              <a:rPr lang="en-US" dirty="0" smtClean="0"/>
              <a:t>UUDS 1950</a:t>
            </a:r>
          </a:p>
          <a:p>
            <a:pPr marL="525780" indent="-457200">
              <a:buAutoNum type="arabicPeriod"/>
            </a:pPr>
            <a:r>
              <a:rPr lang="en-US" dirty="0" smtClean="0"/>
              <a:t>UUD 1945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Penjelasannya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UUD NRI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erubahan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7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467600" cy="3924748"/>
          </a:xfrm>
        </p:spPr>
        <p:txBody>
          <a:bodyPr>
            <a:normAutofit/>
          </a:bodyPr>
          <a:lstStyle/>
          <a:p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memanfaatkan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kelemahan</a:t>
            </a:r>
            <a:r>
              <a:rPr lang="en-US" dirty="0" smtClean="0">
                <a:sym typeface="Wingdings" pitchFamily="2" charset="2"/>
              </a:rPr>
              <a:t> UUD 1945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UUD 1945 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referendum</a:t>
            </a:r>
          </a:p>
          <a:p>
            <a:r>
              <a:rPr lang="en-US" dirty="0" smtClean="0">
                <a:sym typeface="Wingdings" pitchFamily="2" charset="2"/>
              </a:rPr>
              <a:t>UUD 1945 </a:t>
            </a:r>
            <a:r>
              <a:rPr lang="en-US" dirty="0" err="1" smtClean="0">
                <a:sym typeface="Wingdings" pitchFamily="2" charset="2"/>
              </a:rPr>
              <a:t>disakralkan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Menyadari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kelemahan</a:t>
            </a:r>
            <a:r>
              <a:rPr lang="en-US" dirty="0" smtClean="0">
                <a:sym typeface="Wingdings" pitchFamily="2" charset="2"/>
              </a:rPr>
              <a:t> UUD 1945, </a:t>
            </a:r>
            <a:r>
              <a:rPr lang="en-US" dirty="0" err="1" smtClean="0">
                <a:sym typeface="Wingdings" pitchFamily="2" charset="2"/>
              </a:rPr>
              <a:t>muncul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gagasan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tuntutan</a:t>
            </a:r>
            <a:r>
              <a:rPr lang="en-US" dirty="0" smtClean="0">
                <a:sym typeface="Wingdings" pitchFamily="2" charset="2"/>
              </a:rPr>
              <a:t> agar UUD 1945 </a:t>
            </a:r>
            <a:r>
              <a:rPr lang="en-US" dirty="0" err="1" smtClean="0">
                <a:sym typeface="Wingdings" pitchFamily="2" charset="2"/>
              </a:rPr>
              <a:t>segera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direformasi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Reformasi</a:t>
            </a:r>
            <a:r>
              <a:rPr lang="en-US" b="1" dirty="0" smtClean="0"/>
              <a:t> </a:t>
            </a:r>
            <a:r>
              <a:rPr lang="en-US" b="1" dirty="0" err="1" smtClean="0"/>
              <a:t>Konstitusi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696200" cy="4000948"/>
          </a:xfrm>
        </p:spPr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Indonesia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19 </a:t>
            </a:r>
            <a:r>
              <a:rPr lang="en-US" dirty="0" err="1" smtClean="0"/>
              <a:t>Oktober</a:t>
            </a:r>
            <a:r>
              <a:rPr lang="en-US" dirty="0" smtClean="0"/>
              <a:t> 1999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 smtClean="0"/>
          </a:p>
          <a:p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(UUD 1945)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RI</a:t>
            </a:r>
          </a:p>
          <a:p>
            <a:r>
              <a:rPr lang="en-US" dirty="0" err="1" smtClean="0"/>
              <a:t>Reformasi</a:t>
            </a:r>
            <a:r>
              <a:rPr lang="en-US" dirty="0" smtClean="0"/>
              <a:t> UUD 1945 </a:t>
            </a:r>
            <a:r>
              <a:rPr lang="en-US" dirty="0" err="1" smtClean="0"/>
              <a:t>berlangsung</a:t>
            </a:r>
            <a:r>
              <a:rPr lang="en-US" dirty="0" smtClean="0"/>
              <a:t> 4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1999, 2000, 2001,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>
            <a:normAutofit fontScale="92500"/>
          </a:bodyPr>
          <a:lstStyle/>
          <a:p>
            <a:r>
              <a:rPr lang="en-US" sz="2500" dirty="0" smtClean="0"/>
              <a:t>Para </a:t>
            </a:r>
            <a:r>
              <a:rPr lang="en-US" sz="2500" dirty="0" err="1" smtClean="0"/>
              <a:t>anggota</a:t>
            </a:r>
            <a:r>
              <a:rPr lang="en-US" sz="2500" dirty="0" smtClean="0"/>
              <a:t> </a:t>
            </a:r>
            <a:r>
              <a:rPr lang="en-US" sz="2500" dirty="0" err="1" smtClean="0"/>
              <a:t>Panita</a:t>
            </a:r>
            <a:r>
              <a:rPr lang="en-US" sz="2500" dirty="0" smtClean="0"/>
              <a:t> Ad Hoc </a:t>
            </a:r>
            <a:r>
              <a:rPr lang="en-US" sz="2500" dirty="0" err="1"/>
              <a:t>B</a:t>
            </a:r>
            <a:r>
              <a:rPr lang="en-US" sz="2500" dirty="0" err="1" smtClean="0"/>
              <a:t>adan</a:t>
            </a:r>
            <a:r>
              <a:rPr lang="en-US" sz="2500" dirty="0" smtClean="0"/>
              <a:t> </a:t>
            </a:r>
            <a:r>
              <a:rPr lang="en-US" sz="2500" dirty="0" err="1" smtClean="0"/>
              <a:t>Pekerja</a:t>
            </a:r>
            <a:r>
              <a:rPr lang="en-US" sz="2500" dirty="0" smtClean="0"/>
              <a:t> MPR 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kesepakatan</a:t>
            </a:r>
            <a:r>
              <a:rPr lang="en-US" sz="2500" dirty="0" smtClean="0"/>
              <a:t> </a:t>
            </a:r>
            <a:r>
              <a:rPr lang="en-US" sz="2500" dirty="0" err="1" smtClean="0"/>
              <a:t>berikut</a:t>
            </a:r>
            <a:r>
              <a:rPr lang="en-US" sz="2500" dirty="0" smtClean="0"/>
              <a:t> </a:t>
            </a:r>
            <a:r>
              <a:rPr lang="en-US" sz="2500" dirty="0" err="1" smtClean="0"/>
              <a:t>sebelum</a:t>
            </a:r>
            <a:r>
              <a:rPr lang="en-US" sz="2500" dirty="0" smtClean="0"/>
              <a:t> </a:t>
            </a:r>
            <a:r>
              <a:rPr lang="en-US" sz="2500" dirty="0" err="1" smtClean="0"/>
              <a:t>memulai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reformasi</a:t>
            </a:r>
            <a:r>
              <a:rPr lang="en-US" sz="2500" dirty="0" smtClean="0"/>
              <a:t>/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UUD 1945, </a:t>
            </a:r>
            <a:r>
              <a:rPr lang="en-US" sz="2500" dirty="0" err="1" smtClean="0"/>
              <a:t>yaitu</a:t>
            </a:r>
            <a:r>
              <a:rPr lang="en-US" sz="2500" dirty="0" smtClean="0"/>
              <a:t>:</a:t>
            </a:r>
          </a:p>
          <a:p>
            <a:pPr marL="68580" indent="0">
              <a:buNone/>
            </a:pPr>
            <a:endParaRPr lang="en-US" sz="2500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NKRI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Presidensial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Penjelasan</a:t>
            </a:r>
            <a:r>
              <a:rPr lang="en-US" dirty="0" smtClean="0"/>
              <a:t> UUD 1945 </a:t>
            </a:r>
            <a:r>
              <a:rPr lang="en-US" dirty="0" err="1" smtClean="0"/>
              <a:t>ditiadakan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nhall-hal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“</a:t>
            </a:r>
            <a:r>
              <a:rPr lang="en-US" dirty="0" err="1" smtClean="0"/>
              <a:t>adendum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924800" cy="4000948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2600" b="1" dirty="0" err="1" smtClean="0"/>
              <a:t>Perubahan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Pertama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tahun</a:t>
            </a:r>
            <a:r>
              <a:rPr lang="en-US" sz="2600" b="1" dirty="0" smtClean="0"/>
              <a:t> 1999)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19 </a:t>
            </a:r>
            <a:r>
              <a:rPr lang="en-US" dirty="0" err="1" smtClean="0"/>
              <a:t>Agustus</a:t>
            </a:r>
            <a:r>
              <a:rPr lang="en-US" dirty="0" smtClean="0"/>
              <a:t> 1999</a:t>
            </a:r>
          </a:p>
          <a:p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9 </a:t>
            </a:r>
            <a:r>
              <a:rPr lang="en-US" dirty="0" err="1" smtClean="0"/>
              <a:t>pasal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10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endParaRPr lang="en-US" dirty="0" smtClean="0"/>
          </a:p>
          <a:p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memegang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UU;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pertimbangan</a:t>
            </a:r>
            <a:r>
              <a:rPr lang="en-US" dirty="0" smtClean="0">
                <a:sym typeface="Wingdings" pitchFamily="2" charset="2"/>
              </a:rPr>
              <a:t> DPR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rehabilitasi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009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600" b="1" dirty="0" err="1" smtClean="0"/>
              <a:t>Perubahan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Kedua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tahun</a:t>
            </a:r>
            <a:r>
              <a:rPr lang="en-US" sz="2600" b="1" dirty="0" smtClean="0"/>
              <a:t> 2000)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18 </a:t>
            </a:r>
            <a:r>
              <a:rPr lang="en-US" dirty="0" err="1" smtClean="0"/>
              <a:t>Agustus</a:t>
            </a:r>
            <a:r>
              <a:rPr lang="en-US" dirty="0" smtClean="0"/>
              <a:t> 2000</a:t>
            </a:r>
          </a:p>
          <a:p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25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59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DPR,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HAM,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848600" cy="4495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600" b="1" dirty="0" err="1" smtClean="0"/>
              <a:t>Perubahan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Ketiga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tahun</a:t>
            </a:r>
            <a:r>
              <a:rPr lang="en-US" sz="2600" b="1" dirty="0" smtClean="0"/>
              <a:t> 2001)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9 November 2001</a:t>
            </a:r>
          </a:p>
          <a:p>
            <a:r>
              <a:rPr lang="en-US" dirty="0" err="1" smtClean="0"/>
              <a:t>Berkenaan</a:t>
            </a:r>
            <a:r>
              <a:rPr lang="en-US" dirty="0" smtClean="0"/>
              <a:t> 23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68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menyempurnakan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menyesuaikan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wewenang</a:t>
            </a:r>
            <a:r>
              <a:rPr lang="en-US" dirty="0" smtClean="0">
                <a:sym typeface="Wingdings" pitchFamily="2" charset="2"/>
              </a:rPr>
              <a:t> MPR,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Wapres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impeachment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DPD,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meneguhkan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wewenang</a:t>
            </a:r>
            <a:r>
              <a:rPr lang="en-US" dirty="0" smtClean="0">
                <a:sym typeface="Wingdings" pitchFamily="2" charset="2"/>
              </a:rPr>
              <a:t> BPK,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2672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2600" b="1" dirty="0" err="1" smtClean="0"/>
              <a:t>Perubahan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Keempat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tahun</a:t>
            </a:r>
            <a:r>
              <a:rPr lang="en-US" sz="2600" b="1" dirty="0" smtClean="0"/>
              <a:t> 2002)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10 </a:t>
            </a:r>
            <a:r>
              <a:rPr lang="en-US" dirty="0" err="1" smtClean="0"/>
              <a:t>Agustus</a:t>
            </a:r>
            <a:r>
              <a:rPr lang="en-US" dirty="0" smtClean="0"/>
              <a:t> 2002</a:t>
            </a:r>
          </a:p>
          <a:p>
            <a:r>
              <a:rPr lang="en-US" dirty="0" err="1" smtClean="0"/>
              <a:t>Menyangkut</a:t>
            </a:r>
            <a:r>
              <a:rPr lang="en-US" dirty="0" smtClean="0"/>
              <a:t> 18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31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susunan</a:t>
            </a:r>
            <a:r>
              <a:rPr lang="en-US" dirty="0" smtClean="0">
                <a:sym typeface="Wingdings" pitchFamily="2" charset="2"/>
              </a:rPr>
              <a:t> MPR, </a:t>
            </a:r>
            <a:r>
              <a:rPr lang="en-US" dirty="0" err="1" smtClean="0">
                <a:sym typeface="Wingdings" pitchFamily="2" charset="2"/>
              </a:rPr>
              <a:t>menghapus</a:t>
            </a:r>
            <a:r>
              <a:rPr lang="en-US" dirty="0" smtClean="0">
                <a:sym typeface="Wingdings" pitchFamily="2" charset="2"/>
              </a:rPr>
              <a:t> DPA, </a:t>
            </a:r>
            <a:r>
              <a:rPr lang="en-US" dirty="0" err="1" smtClean="0">
                <a:sym typeface="Wingdings" pitchFamily="2" charset="2"/>
              </a:rPr>
              <a:t>merumuskan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wapres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putaran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melengkapi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wapres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berhalangan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menyempurnakan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mekanisme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UUD, </a:t>
            </a:r>
            <a:r>
              <a:rPr lang="en-US" dirty="0" err="1" smtClean="0">
                <a:sym typeface="Wingdings" pitchFamily="2" charset="2"/>
              </a:rPr>
              <a:t>merumuskan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962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UUD 1945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potret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organ-organ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UUD 1945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300% </a:t>
            </a:r>
            <a:r>
              <a:rPr lang="en-US" dirty="0" err="1" smtClean="0"/>
              <a:t>isinya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543800" cy="4191000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UUD 1945 </a:t>
            </a:r>
            <a:r>
              <a:rPr lang="en-US" dirty="0" err="1"/>
              <a:t>asli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71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37 </a:t>
            </a:r>
            <a:r>
              <a:rPr lang="en-US" dirty="0" err="1"/>
              <a:t>pasal</a:t>
            </a:r>
            <a:endParaRPr lang="en-US" dirty="0"/>
          </a:p>
          <a:p>
            <a:r>
              <a:rPr lang="en-US" dirty="0" err="1"/>
              <a:t>Setelah</a:t>
            </a:r>
            <a:r>
              <a:rPr lang="en-US" dirty="0"/>
              <a:t> 4 kali </a:t>
            </a:r>
            <a:r>
              <a:rPr lang="en-US" dirty="0" err="1"/>
              <a:t>Perubahan</a:t>
            </a:r>
            <a:r>
              <a:rPr lang="en-US" dirty="0"/>
              <a:t> UUD 1945, </a:t>
            </a:r>
            <a:r>
              <a:rPr lang="en-US" dirty="0" err="1"/>
              <a:t>hanya</a:t>
            </a:r>
            <a:r>
              <a:rPr lang="en-US" dirty="0"/>
              <a:t> 25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endParaRPr lang="en-US" dirty="0"/>
          </a:p>
          <a:p>
            <a:r>
              <a:rPr lang="en-US" dirty="0" err="1"/>
              <a:t>Sedangkan</a:t>
            </a:r>
            <a:r>
              <a:rPr lang="en-US" dirty="0"/>
              <a:t> 46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199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ketentuan</a:t>
            </a:r>
            <a:endParaRPr lang="en-US" dirty="0"/>
          </a:p>
          <a:p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174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di </a:t>
            </a:r>
            <a:r>
              <a:rPr lang="en-US" dirty="0" err="1"/>
              <a:t>samping</a:t>
            </a:r>
            <a:r>
              <a:rPr lang="en-US" dirty="0"/>
              <a:t> 25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diubah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924800" cy="4000948"/>
          </a:xfrm>
        </p:spPr>
        <p:txBody>
          <a:bodyPr>
            <a:normAutofit/>
          </a:bodyPr>
          <a:lstStyle/>
          <a:p>
            <a:r>
              <a:rPr lang="en-US" dirty="0" smtClean="0"/>
              <a:t>UUD 1945 </a:t>
            </a:r>
            <a:r>
              <a:rPr lang="en-US" dirty="0" err="1"/>
              <a:t>p</a:t>
            </a:r>
            <a:r>
              <a:rPr lang="en-US" dirty="0" err="1" smtClean="0"/>
              <a:t>asca-Perubahan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UUD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MPR</a:t>
            </a:r>
          </a:p>
          <a:p>
            <a:r>
              <a:rPr lang="en-US" dirty="0" smtClean="0"/>
              <a:t>UUD 1945 </a:t>
            </a:r>
            <a:r>
              <a:rPr lang="en-US" dirty="0" err="1"/>
              <a:t>p</a:t>
            </a:r>
            <a:r>
              <a:rPr lang="en-US" dirty="0" err="1" smtClean="0"/>
              <a:t>asca-Perubahan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modern yang </a:t>
            </a:r>
            <a:r>
              <a:rPr lang="en-US" dirty="0" err="1" smtClean="0"/>
              <a:t>demokratis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: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Supremasi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Pembatasan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jelas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i="1" dirty="0" smtClean="0">
                <a:sym typeface="Wingdings" pitchFamily="2" charset="2"/>
              </a:rPr>
              <a:t>Checks and balances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Jaminan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konstitusional</a:t>
            </a:r>
            <a:r>
              <a:rPr lang="en-US" dirty="0" smtClean="0">
                <a:sym typeface="Wingdings" pitchFamily="2" charset="2"/>
              </a:rPr>
              <a:t> 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620000" cy="3924748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/>
              <a:t>Tahap</a:t>
            </a:r>
            <a:r>
              <a:rPr lang="en-US" sz="2600" dirty="0" smtClean="0"/>
              <a:t> </a:t>
            </a:r>
            <a:r>
              <a:rPr lang="en-US" sz="2600" dirty="0" err="1" smtClean="0"/>
              <a:t>sejarah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Indonesia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melewati</a:t>
            </a:r>
            <a:r>
              <a:rPr lang="en-US" sz="2600" dirty="0" smtClean="0"/>
              <a:t>  6 </a:t>
            </a:r>
            <a:r>
              <a:rPr lang="en-US" sz="2600" dirty="0" err="1" smtClean="0"/>
              <a:t>tahap</a:t>
            </a:r>
            <a:r>
              <a:rPr lang="en-US" sz="2600" dirty="0" smtClean="0"/>
              <a:t>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:</a:t>
            </a:r>
          </a:p>
          <a:p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/>
              <a:t>18 </a:t>
            </a:r>
            <a:r>
              <a:rPr lang="en-US" dirty="0" err="1"/>
              <a:t>Agustus</a:t>
            </a:r>
            <a:r>
              <a:rPr lang="en-US" dirty="0"/>
              <a:t> 1945 – 27 </a:t>
            </a:r>
            <a:r>
              <a:rPr lang="en-US" dirty="0" err="1"/>
              <a:t>Desember</a:t>
            </a:r>
            <a:r>
              <a:rPr lang="en-US" dirty="0"/>
              <a:t> 1949</a:t>
            </a:r>
          </a:p>
          <a:p>
            <a:pPr marL="525780" indent="-457200">
              <a:buAutoNum type="arabicPeriod"/>
            </a:pPr>
            <a:r>
              <a:rPr lang="en-US" dirty="0" err="1"/>
              <a:t>Periode</a:t>
            </a:r>
            <a:r>
              <a:rPr lang="en-US" dirty="0"/>
              <a:t> 27 </a:t>
            </a:r>
            <a:r>
              <a:rPr lang="en-US" dirty="0" err="1"/>
              <a:t>Desember</a:t>
            </a:r>
            <a:r>
              <a:rPr lang="en-US" dirty="0"/>
              <a:t> 1949 – 17 </a:t>
            </a:r>
            <a:r>
              <a:rPr lang="en-US" dirty="0" err="1"/>
              <a:t>Agustus</a:t>
            </a:r>
            <a:r>
              <a:rPr lang="en-US" dirty="0"/>
              <a:t> 1950</a:t>
            </a:r>
          </a:p>
          <a:p>
            <a:pPr marL="525780" indent="-457200">
              <a:buAutoNum type="arabicPeriod"/>
            </a:pPr>
            <a:r>
              <a:rPr lang="en-US" dirty="0" err="1"/>
              <a:t>Periode</a:t>
            </a:r>
            <a:r>
              <a:rPr lang="en-US" dirty="0"/>
              <a:t> 17 </a:t>
            </a:r>
            <a:r>
              <a:rPr lang="en-US" dirty="0" err="1"/>
              <a:t>Agustus</a:t>
            </a:r>
            <a:r>
              <a:rPr lang="en-US" dirty="0"/>
              <a:t> 1950 – 5 </a:t>
            </a:r>
            <a:r>
              <a:rPr lang="en-US" dirty="0" err="1"/>
              <a:t>Juli</a:t>
            </a:r>
            <a:r>
              <a:rPr lang="en-US" dirty="0"/>
              <a:t> 1959</a:t>
            </a:r>
          </a:p>
          <a:p>
            <a:pPr marL="525780" indent="-457200">
              <a:buAutoNum type="arabicPeriod"/>
            </a:pPr>
            <a:r>
              <a:rPr lang="en-US" dirty="0" err="1"/>
              <a:t>Periode</a:t>
            </a:r>
            <a:r>
              <a:rPr lang="en-US" dirty="0"/>
              <a:t> 5 </a:t>
            </a:r>
            <a:r>
              <a:rPr lang="en-US" dirty="0" err="1"/>
              <a:t>Juli</a:t>
            </a:r>
            <a:r>
              <a:rPr lang="en-US" dirty="0"/>
              <a:t> 1959 – </a:t>
            </a:r>
            <a:r>
              <a:rPr lang="en-US" dirty="0" smtClean="0"/>
              <a:t>19 </a:t>
            </a:r>
            <a:r>
              <a:rPr lang="en-US" dirty="0" err="1" smtClean="0"/>
              <a:t>Oktober</a:t>
            </a:r>
            <a:r>
              <a:rPr lang="en-US" dirty="0" smtClean="0"/>
              <a:t> 1999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Periode</a:t>
            </a:r>
            <a:r>
              <a:rPr lang="en-US" dirty="0" smtClean="0"/>
              <a:t> 19 </a:t>
            </a:r>
            <a:r>
              <a:rPr lang="en-US" dirty="0" err="1" smtClean="0"/>
              <a:t>Oktober</a:t>
            </a:r>
            <a:r>
              <a:rPr lang="en-US" dirty="0" smtClean="0"/>
              <a:t> 1999 – 10 </a:t>
            </a:r>
            <a:r>
              <a:rPr lang="en-US" dirty="0" err="1" smtClean="0"/>
              <a:t>Agustus</a:t>
            </a:r>
            <a:r>
              <a:rPr lang="en-US" dirty="0" smtClean="0"/>
              <a:t> 2002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Periode</a:t>
            </a:r>
            <a:r>
              <a:rPr lang="en-US" dirty="0" smtClean="0"/>
              <a:t> 10 </a:t>
            </a:r>
            <a:r>
              <a:rPr lang="en-US" dirty="0" err="1" smtClean="0"/>
              <a:t>Agustus</a:t>
            </a:r>
            <a:r>
              <a:rPr lang="en-US" dirty="0" smtClean="0"/>
              <a:t> 2002 –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Rujukan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620000" cy="400094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Jimly</a:t>
            </a:r>
            <a:r>
              <a:rPr lang="en-US" dirty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Pokok-Pokok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 </a:t>
            </a:r>
            <a:r>
              <a:rPr lang="en-US" i="1" dirty="0" err="1"/>
              <a:t>Pasca</a:t>
            </a:r>
            <a:r>
              <a:rPr lang="en-US" i="1" dirty="0"/>
              <a:t> </a:t>
            </a:r>
            <a:r>
              <a:rPr lang="en-US" i="1" dirty="0" err="1"/>
              <a:t>Reformasi</a:t>
            </a:r>
            <a:r>
              <a:rPr lang="en-US" dirty="0"/>
              <a:t> (PT. </a:t>
            </a:r>
            <a:r>
              <a:rPr lang="en-US" dirty="0" err="1"/>
              <a:t>Bhuana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: Jakarta, 2007).</a:t>
            </a:r>
          </a:p>
          <a:p>
            <a:r>
              <a:rPr lang="en-US" dirty="0" err="1" smtClean="0"/>
              <a:t>Moh</a:t>
            </a:r>
            <a:r>
              <a:rPr lang="en-US" dirty="0"/>
              <a:t>. </a:t>
            </a:r>
            <a:r>
              <a:rPr lang="en-US" dirty="0" err="1"/>
              <a:t>Kusnardi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Harmaily</a:t>
            </a:r>
            <a:r>
              <a:rPr lang="en-US" dirty="0"/>
              <a:t> Ibrahim,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</a:t>
            </a:r>
            <a:r>
              <a:rPr lang="en-US" dirty="0"/>
              <a:t> (PSHTN FH UI: Jakarta,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, 1983).</a:t>
            </a:r>
          </a:p>
          <a:p>
            <a:r>
              <a:rPr lang="en-US" dirty="0" err="1" smtClean="0"/>
              <a:t>Ni’matul</a:t>
            </a:r>
            <a:r>
              <a:rPr lang="en-US" dirty="0" smtClean="0"/>
              <a:t> </a:t>
            </a:r>
            <a:r>
              <a:rPr lang="en-US" dirty="0"/>
              <a:t>Huda, </a:t>
            </a:r>
            <a:r>
              <a:rPr lang="en-US" i="1" dirty="0" err="1"/>
              <a:t>Hukum</a:t>
            </a:r>
            <a:r>
              <a:rPr lang="en-US" i="1" dirty="0"/>
              <a:t> Tata Negara Indonesia</a:t>
            </a:r>
            <a:r>
              <a:rPr lang="en-US" dirty="0"/>
              <a:t> (PT. </a:t>
            </a:r>
            <a:r>
              <a:rPr lang="en-US" dirty="0" err="1"/>
              <a:t>RajaGrafindo</a:t>
            </a:r>
            <a:r>
              <a:rPr lang="en-US" dirty="0"/>
              <a:t> </a:t>
            </a:r>
            <a:r>
              <a:rPr lang="en-US" dirty="0" err="1"/>
              <a:t>Persada</a:t>
            </a:r>
            <a:r>
              <a:rPr lang="en-US" dirty="0"/>
              <a:t>: Jakarta, 2005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Wirjono</a:t>
            </a:r>
            <a:r>
              <a:rPr lang="en-US" dirty="0" smtClean="0"/>
              <a:t> </a:t>
            </a:r>
            <a:r>
              <a:rPr lang="en-US" dirty="0" err="1" smtClean="0"/>
              <a:t>Prodjodikoro</a:t>
            </a:r>
            <a:r>
              <a:rPr lang="en-US" dirty="0" smtClean="0"/>
              <a:t>, </a:t>
            </a:r>
            <a:r>
              <a:rPr lang="en-US" i="1" dirty="0" err="1" smtClean="0"/>
              <a:t>Azas-Azas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Tata Negara di Indonesia</a:t>
            </a:r>
            <a:r>
              <a:rPr lang="en-US" dirty="0" smtClean="0"/>
              <a:t> (PT. Dian Rakyat: Jakarta,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keenam</a:t>
            </a:r>
            <a:r>
              <a:rPr lang="en-US" dirty="0" smtClean="0"/>
              <a:t>, 1989)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8011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Periode</a:t>
            </a:r>
            <a:r>
              <a:rPr lang="en-US" sz="2800" b="1" dirty="0" smtClean="0"/>
              <a:t> </a:t>
            </a:r>
            <a:r>
              <a:rPr lang="en-US" sz="2800" b="1" dirty="0"/>
              <a:t>18 </a:t>
            </a:r>
            <a:r>
              <a:rPr lang="en-US" sz="2800" b="1" dirty="0" err="1"/>
              <a:t>Agustus</a:t>
            </a:r>
            <a:r>
              <a:rPr lang="en-US" sz="2800" b="1" dirty="0"/>
              <a:t> 1945 – 27 </a:t>
            </a:r>
            <a:r>
              <a:rPr lang="en-US" sz="2800" b="1" dirty="0" err="1"/>
              <a:t>Desember</a:t>
            </a:r>
            <a:r>
              <a:rPr lang="en-US" sz="2800" b="1" dirty="0"/>
              <a:t> 1949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UUD 1945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Oendang-Oendang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 UUD 1945 </a:t>
            </a:r>
            <a:r>
              <a:rPr lang="en-US" dirty="0" err="1" smtClean="0">
                <a:sym typeface="Wingdings" pitchFamily="2" charset="2"/>
              </a:rPr>
              <a:t>asli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UUD 1945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rancangan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disusun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BPUPKI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BPUPKI  (</a:t>
            </a:r>
            <a:r>
              <a:rPr lang="en-US" i="1" dirty="0" err="1" smtClean="0">
                <a:sym typeface="Wingdings" pitchFamily="2" charset="2"/>
              </a:rPr>
              <a:t>Dokuritsu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Zyumbi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Tyoozakai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dibentuk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dilantik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Balatentara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Jepang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tanggal</a:t>
            </a:r>
            <a:r>
              <a:rPr lang="en-US" dirty="0" smtClean="0">
                <a:sym typeface="Wingdings" pitchFamily="2" charset="2"/>
              </a:rPr>
              <a:t> 28 Mei 1945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00948"/>
          </a:xfrm>
        </p:spPr>
        <p:txBody>
          <a:bodyPr/>
          <a:lstStyle/>
          <a:p>
            <a:r>
              <a:rPr lang="en-US" dirty="0" err="1">
                <a:sym typeface="Wingdings" pitchFamily="2" charset="2"/>
              </a:rPr>
              <a:t>Pembentukan</a:t>
            </a:r>
            <a:r>
              <a:rPr lang="en-US" dirty="0">
                <a:sym typeface="Wingdings" pitchFamily="2" charset="2"/>
              </a:rPr>
              <a:t> BPUPKI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wujud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janji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Jepang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melalui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Perdana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Menteri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Jepang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Koiso</a:t>
            </a:r>
            <a:r>
              <a:rPr lang="en-US" dirty="0">
                <a:sym typeface="Wingdings" pitchFamily="2" charset="2"/>
              </a:rPr>
              <a:t> di </a:t>
            </a:r>
            <a:r>
              <a:rPr lang="en-US" dirty="0" err="1">
                <a:sym typeface="Wingdings" pitchFamily="2" charset="2"/>
              </a:rPr>
              <a:t>depan</a:t>
            </a:r>
            <a:r>
              <a:rPr lang="en-US" dirty="0">
                <a:sym typeface="Wingdings" pitchFamily="2" charset="2"/>
              </a:rPr>
              <a:t> DPR </a:t>
            </a:r>
            <a:r>
              <a:rPr lang="en-US" dirty="0" err="1">
                <a:sym typeface="Wingdings" pitchFamily="2" charset="2"/>
              </a:rPr>
              <a:t>Jepang</a:t>
            </a:r>
            <a:r>
              <a:rPr lang="en-US" dirty="0">
                <a:sym typeface="Wingdings" pitchFamily="2" charset="2"/>
              </a:rPr>
              <a:t>, yang </a:t>
            </a:r>
            <a:r>
              <a:rPr lang="en-US" dirty="0" err="1">
                <a:sym typeface="Wingdings" pitchFamily="2" charset="2"/>
              </a:rPr>
              <a:t>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memberikan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kemerdekaan</a:t>
            </a:r>
            <a:r>
              <a:rPr lang="en-US" dirty="0">
                <a:sym typeface="Wingdings" pitchFamily="2" charset="2"/>
              </a:rPr>
              <a:t> Indonesia di </a:t>
            </a:r>
            <a:r>
              <a:rPr lang="en-US" dirty="0" err="1">
                <a:sym typeface="Wingdings" pitchFamily="2" charset="2"/>
              </a:rPr>
              <a:t>kemudian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janji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agar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 Indonesia </a:t>
            </a:r>
            <a:r>
              <a:rPr lang="en-US" dirty="0" err="1" smtClean="0">
                <a:sym typeface="Wingdings" pitchFamily="2" charset="2"/>
              </a:rPr>
              <a:t>mau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balatentara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Jepang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sekutu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Jepang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terpukul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sekutu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011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495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BPUPKI </a:t>
            </a:r>
            <a:r>
              <a:rPr lang="en-US" sz="2500" dirty="0" err="1" smtClean="0"/>
              <a:t>beranggota</a:t>
            </a:r>
            <a:r>
              <a:rPr lang="en-US" sz="2500" dirty="0" smtClean="0"/>
              <a:t> 62 orang</a:t>
            </a:r>
          </a:p>
          <a:p>
            <a:r>
              <a:rPr lang="en-US" sz="2500" dirty="0" smtClean="0"/>
              <a:t>Dr. K.R.T. </a:t>
            </a:r>
            <a:r>
              <a:rPr lang="en-US" sz="2500" dirty="0" err="1" smtClean="0"/>
              <a:t>Radjiman</a:t>
            </a:r>
            <a:r>
              <a:rPr lang="en-US" sz="2500" dirty="0" smtClean="0"/>
              <a:t> </a:t>
            </a:r>
            <a:r>
              <a:rPr lang="en-US" sz="2500" dirty="0" err="1" smtClean="0"/>
              <a:t>Wediodiningrat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Ketua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R.P. </a:t>
            </a:r>
            <a:r>
              <a:rPr lang="en-US" sz="2500" dirty="0" err="1" smtClean="0"/>
              <a:t>Saroso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/>
              <a:t>W</a:t>
            </a:r>
            <a:r>
              <a:rPr lang="en-US" sz="2500" dirty="0" err="1" smtClean="0"/>
              <a:t>akil</a:t>
            </a:r>
            <a:r>
              <a:rPr lang="en-US" sz="2500" dirty="0" smtClean="0"/>
              <a:t> </a:t>
            </a:r>
            <a:r>
              <a:rPr lang="en-US" sz="2500" dirty="0" err="1" smtClean="0"/>
              <a:t>Ketua</a:t>
            </a:r>
            <a:endParaRPr lang="en-US" sz="2500" dirty="0" smtClean="0"/>
          </a:p>
          <a:p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sidang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 BPUPKI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tanggal</a:t>
            </a:r>
            <a:r>
              <a:rPr lang="en-US" sz="2500" dirty="0" smtClean="0"/>
              <a:t> 29 Mei 1945 </a:t>
            </a:r>
            <a:r>
              <a:rPr lang="en-US" sz="2500" dirty="0" err="1" smtClean="0"/>
              <a:t>hingga</a:t>
            </a:r>
            <a:r>
              <a:rPr lang="en-US" sz="2500" dirty="0" smtClean="0"/>
              <a:t> 1 </a:t>
            </a:r>
            <a:r>
              <a:rPr lang="en-US" sz="2500" dirty="0" err="1" smtClean="0"/>
              <a:t>Juni</a:t>
            </a:r>
            <a:r>
              <a:rPr lang="en-US" sz="2500" dirty="0" smtClean="0"/>
              <a:t> 1945 </a:t>
            </a:r>
            <a:r>
              <a:rPr lang="en-US" sz="2500" dirty="0" smtClean="0">
                <a:sym typeface="Wingdings" pitchFamily="2" charset="2"/>
              </a:rPr>
              <a:t> Ir. </a:t>
            </a:r>
            <a:r>
              <a:rPr lang="en-US" sz="2500" dirty="0" err="1" smtClean="0">
                <a:sym typeface="Wingdings" pitchFamily="2" charset="2"/>
              </a:rPr>
              <a:t>Soekarno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Mr. </a:t>
            </a:r>
            <a:r>
              <a:rPr lang="en-US" sz="2500" dirty="0" err="1" smtClean="0">
                <a:sym typeface="Wingdings" pitchFamily="2" charset="2"/>
              </a:rPr>
              <a:t>Moh</a:t>
            </a:r>
            <a:r>
              <a:rPr lang="en-US" sz="2500" dirty="0" smtClean="0">
                <a:sym typeface="Wingdings" pitchFamily="2" charset="2"/>
              </a:rPr>
              <a:t>. </a:t>
            </a:r>
            <a:r>
              <a:rPr lang="en-US" sz="2500" dirty="0" err="1" smtClean="0">
                <a:sym typeface="Wingdings" pitchFamily="2" charset="2"/>
              </a:rPr>
              <a:t>Yamin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menyampaikan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pidato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tentang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dasar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falsafah</a:t>
            </a:r>
            <a:r>
              <a:rPr lang="en-US" sz="2500" dirty="0" smtClean="0">
                <a:sym typeface="Wingdings" pitchFamily="2" charset="2"/>
              </a:rPr>
              <a:t> Indonesia </a:t>
            </a:r>
            <a:r>
              <a:rPr lang="en-US" sz="2500" dirty="0" err="1" smtClean="0">
                <a:sym typeface="Wingdings" pitchFamily="2" charset="2"/>
              </a:rPr>
              <a:t>merdeka</a:t>
            </a:r>
            <a:endParaRPr lang="en-US" sz="2500" dirty="0" smtClean="0">
              <a:sym typeface="Wingdings" pitchFamily="2" charset="2"/>
            </a:endParaRPr>
          </a:p>
          <a:p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sidang</a:t>
            </a:r>
            <a:r>
              <a:rPr lang="en-US" sz="2500" dirty="0" smtClean="0"/>
              <a:t> </a:t>
            </a:r>
            <a:r>
              <a:rPr lang="en-US" sz="2500" dirty="0" err="1" smtClean="0"/>
              <a:t>kedua</a:t>
            </a:r>
            <a:r>
              <a:rPr lang="en-US" sz="2500" dirty="0" smtClean="0"/>
              <a:t> BPUPKI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tanggal</a:t>
            </a:r>
            <a:r>
              <a:rPr lang="en-US" sz="2500" dirty="0" smtClean="0"/>
              <a:t> 10 </a:t>
            </a:r>
            <a:r>
              <a:rPr lang="en-US" sz="2500" dirty="0" err="1" smtClean="0"/>
              <a:t>Juli</a:t>
            </a:r>
            <a:r>
              <a:rPr lang="en-US" sz="2500" dirty="0" smtClean="0"/>
              <a:t> 1945 </a:t>
            </a:r>
            <a:r>
              <a:rPr lang="en-US" sz="2500" dirty="0" err="1" smtClean="0"/>
              <a:t>hingga</a:t>
            </a:r>
            <a:r>
              <a:rPr lang="en-US" sz="2500" dirty="0" smtClean="0"/>
              <a:t> 17 </a:t>
            </a:r>
            <a:r>
              <a:rPr lang="en-US" sz="2500" dirty="0" err="1" smtClean="0"/>
              <a:t>Juli</a:t>
            </a:r>
            <a:r>
              <a:rPr lang="en-US" sz="2500" dirty="0" smtClean="0"/>
              <a:t> 1945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dibahas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disusun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batang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tubuh</a:t>
            </a:r>
            <a:r>
              <a:rPr lang="en-US" sz="2500" dirty="0" smtClean="0">
                <a:sym typeface="Wingdings" pitchFamily="2" charset="2"/>
              </a:rPr>
              <a:t> RUUD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40791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41910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itchFamily="2" charset="2"/>
              </a:rPr>
              <a:t>Tanggal</a:t>
            </a:r>
            <a:r>
              <a:rPr lang="en-US" dirty="0">
                <a:sym typeface="Wingdings" pitchFamily="2" charset="2"/>
              </a:rPr>
              <a:t> 22 </a:t>
            </a:r>
            <a:r>
              <a:rPr lang="en-US" dirty="0" err="1">
                <a:sym typeface="Wingdings" pitchFamily="2" charset="2"/>
              </a:rPr>
              <a:t>Juni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1945 </a:t>
            </a:r>
            <a:r>
              <a:rPr lang="en-US" dirty="0" err="1" smtClean="0">
                <a:sym typeface="Wingdings" pitchFamily="2" charset="2"/>
              </a:rPr>
              <a:t>disepakati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Piagam</a:t>
            </a:r>
            <a:r>
              <a:rPr lang="en-US" dirty="0" smtClean="0">
                <a:sym typeface="Wingdings" pitchFamily="2" charset="2"/>
              </a:rPr>
              <a:t> Jakarta (</a:t>
            </a:r>
            <a:r>
              <a:rPr lang="en-US" i="1" dirty="0">
                <a:sym typeface="Wingdings" pitchFamily="2" charset="2"/>
              </a:rPr>
              <a:t>J</a:t>
            </a:r>
            <a:r>
              <a:rPr lang="en-US" i="1" dirty="0" smtClean="0">
                <a:sym typeface="Wingdings" pitchFamily="2" charset="2"/>
              </a:rPr>
              <a:t>akarta Charter</a:t>
            </a:r>
            <a:r>
              <a:rPr lang="en-US" dirty="0" smtClean="0">
                <a:sym typeface="Wingdings" pitchFamily="2" charset="2"/>
              </a:rPr>
              <a:t>) yang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Pembukaan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UUD</a:t>
            </a:r>
          </a:p>
          <a:p>
            <a:r>
              <a:rPr lang="en-US" dirty="0" err="1" smtClean="0">
                <a:sym typeface="Wingdings" pitchFamily="2" charset="2"/>
              </a:rPr>
              <a:t>Piagam</a:t>
            </a:r>
            <a:r>
              <a:rPr lang="en-US" dirty="0" smtClean="0">
                <a:sym typeface="Wingdings" pitchFamily="2" charset="2"/>
              </a:rPr>
              <a:t> Jakarta </a:t>
            </a:r>
            <a:r>
              <a:rPr lang="en-US" dirty="0" err="1" smtClean="0">
                <a:sym typeface="Wingdings" pitchFamily="2" charset="2"/>
              </a:rPr>
              <a:t>ditandatangani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9 orang </a:t>
            </a:r>
            <a:r>
              <a:rPr lang="en-US" dirty="0" err="1" smtClean="0">
                <a:sym typeface="Wingdings" pitchFamily="2" charset="2"/>
              </a:rPr>
              <a:t>tokoh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: Ir. </a:t>
            </a:r>
            <a:r>
              <a:rPr lang="en-US" dirty="0" err="1" smtClean="0">
                <a:sym typeface="Wingdings" pitchFamily="2" charset="2"/>
              </a:rPr>
              <a:t>Soekarno</a:t>
            </a:r>
            <a:r>
              <a:rPr lang="en-US" dirty="0" smtClean="0">
                <a:sym typeface="Wingdings" pitchFamily="2" charset="2"/>
              </a:rPr>
              <a:t>, Drs. Mohammad </a:t>
            </a:r>
            <a:r>
              <a:rPr lang="en-US" dirty="0" err="1" smtClean="0">
                <a:sym typeface="Wingdings" pitchFamily="2" charset="2"/>
              </a:rPr>
              <a:t>Hatta</a:t>
            </a:r>
            <a:r>
              <a:rPr lang="en-US" dirty="0" smtClean="0">
                <a:sym typeface="Wingdings" pitchFamily="2" charset="2"/>
              </a:rPr>
              <a:t>, Mr. A.A. </a:t>
            </a:r>
            <a:r>
              <a:rPr lang="en-US" dirty="0" err="1" smtClean="0">
                <a:sym typeface="Wingdings" pitchFamily="2" charset="2"/>
              </a:rPr>
              <a:t>Maramis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Abikusno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Subardjo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Wachid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Hasyim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Mr. Mohammad </a:t>
            </a:r>
            <a:r>
              <a:rPr lang="en-US" dirty="0" err="1" smtClean="0">
                <a:sym typeface="Wingdings" pitchFamily="2" charset="2"/>
              </a:rPr>
              <a:t>Yamin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Piagam</a:t>
            </a:r>
            <a:r>
              <a:rPr lang="en-US" dirty="0" smtClean="0">
                <a:sym typeface="Wingdings" pitchFamily="2" charset="2"/>
              </a:rPr>
              <a:t> Jakarta </a:t>
            </a:r>
            <a:r>
              <a:rPr lang="en-US" dirty="0" err="1" smtClean="0">
                <a:sym typeface="Wingdings" pitchFamily="2" charset="2"/>
              </a:rPr>
              <a:t>memuat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pokok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pikiran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tentang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 Indonesia </a:t>
            </a:r>
            <a:r>
              <a:rPr lang="en-US" dirty="0" err="1">
                <a:sym typeface="Wingdings" pitchFamily="2" charset="2"/>
              </a:rPr>
              <a:t>merdeka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7 kata </a:t>
            </a:r>
            <a:r>
              <a:rPr lang="en-US" dirty="0" smtClean="0">
                <a:sym typeface="Wingdings" pitchFamily="2" charset="2"/>
              </a:rPr>
              <a:t>yang </a:t>
            </a:r>
            <a:r>
              <a:rPr lang="en-US" dirty="0" err="1" smtClean="0">
                <a:sym typeface="Wingdings" pitchFamily="2" charset="2"/>
              </a:rPr>
              <a:t>berbunyi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kewajiban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menjalankan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syariat</a:t>
            </a:r>
            <a:r>
              <a:rPr lang="en-US" dirty="0">
                <a:sym typeface="Wingdings" pitchFamily="2" charset="2"/>
              </a:rPr>
              <a:t> Islam </a:t>
            </a:r>
            <a:r>
              <a:rPr lang="en-US" dirty="0" err="1">
                <a:sym typeface="Wingdings" pitchFamily="2" charset="2"/>
              </a:rPr>
              <a:t>bagi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pemeluk-pemeluknya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77148"/>
          </a:xfrm>
        </p:spPr>
        <p:txBody>
          <a:bodyPr>
            <a:normAutofit/>
          </a:bodyPr>
          <a:lstStyle/>
          <a:p>
            <a:r>
              <a:rPr lang="en-US" dirty="0"/>
              <a:t>BPUPKI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sekadar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smtClean="0"/>
              <a:t>RUUD</a:t>
            </a:r>
          </a:p>
          <a:p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yang </a:t>
            </a:r>
            <a:r>
              <a:rPr lang="en-US" dirty="0" err="1" smtClean="0"/>
              <a:t>beranggota</a:t>
            </a:r>
            <a:r>
              <a:rPr lang="en-US" dirty="0" smtClean="0"/>
              <a:t> 19 orang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diketuai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Ir. </a:t>
            </a:r>
            <a:r>
              <a:rPr lang="en-US" dirty="0" err="1" smtClean="0"/>
              <a:t>Soekarno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RUUD</a:t>
            </a:r>
          </a:p>
          <a:p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Kecil, yang </a:t>
            </a:r>
            <a:r>
              <a:rPr lang="en-US" dirty="0" err="1" smtClean="0"/>
              <a:t>diketuai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Prof. Mr. Dr. </a:t>
            </a:r>
            <a:r>
              <a:rPr lang="en-US" dirty="0" err="1" smtClean="0"/>
              <a:t>Soepomo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draf</a:t>
            </a:r>
            <a:r>
              <a:rPr lang="en-US" dirty="0" smtClean="0"/>
              <a:t> RUUD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491</TotalTime>
  <Words>2177</Words>
  <Application>Microsoft Office PowerPoint</Application>
  <PresentationFormat>On-screen Show (4:3)</PresentationFormat>
  <Paragraphs>213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Austin</vt:lpstr>
      <vt:lpstr>HUKUM TATA NEGARA</vt:lpstr>
      <vt:lpstr>Sejarah HTN Indonesia</vt:lpstr>
      <vt:lpstr>Sejarah UUD Indonesia </vt:lpstr>
      <vt:lpstr>Lanjutan…</vt:lpstr>
      <vt:lpstr>Periode 18 Agustus 1945 – 27 Desember 1949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Periode 27 Desember 1949 – 17 Agustus 1950 </vt:lpstr>
      <vt:lpstr>Lanjutan…</vt:lpstr>
      <vt:lpstr>Lanjutan…</vt:lpstr>
      <vt:lpstr> Periode 17 Agustus 1950 – 5 Juli 1959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     Periode 5 Juli 1959 – 19 Oktober 1999 </vt:lpstr>
      <vt:lpstr>Lanjutan…</vt:lpstr>
      <vt:lpstr>Lanjutan…</vt:lpstr>
      <vt:lpstr>Reformasi Konstitusi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May</cp:lastModifiedBy>
  <cp:revision>52</cp:revision>
  <dcterms:created xsi:type="dcterms:W3CDTF">2013-02-06T07:28:19Z</dcterms:created>
  <dcterms:modified xsi:type="dcterms:W3CDTF">2015-03-05T06:48:53Z</dcterms:modified>
</cp:coreProperties>
</file>