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7" r:id="rId21"/>
    <p:sldId id="288" r:id="rId22"/>
    <p:sldId id="286" r:id="rId23"/>
    <p:sldId id="289" r:id="rId24"/>
    <p:sldId id="290" r:id="rId25"/>
    <p:sldId id="269" r:id="rId26"/>
    <p:sldId id="270" r:id="rId27"/>
    <p:sldId id="271" r:id="rId28"/>
    <p:sldId id="273" r:id="rId29"/>
    <p:sldId id="274" r:id="rId30"/>
    <p:sldId id="27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A724-41D5-4604-ABC4-012DFC691188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23A-D992-4449-823F-0D8E31AD870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A724-41D5-4604-ABC4-012DFC691188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23A-D992-4449-823F-0D8E31AD8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A724-41D5-4604-ABC4-012DFC691188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23A-D992-4449-823F-0D8E31AD8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A724-41D5-4604-ABC4-012DFC691188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23A-D992-4449-823F-0D8E31AD8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A724-41D5-4604-ABC4-012DFC691188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23A-D992-4449-823F-0D8E31AD87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A724-41D5-4604-ABC4-012DFC691188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23A-D992-4449-823F-0D8E31AD8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A724-41D5-4604-ABC4-012DFC691188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23A-D992-4449-823F-0D8E31AD8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A724-41D5-4604-ABC4-012DFC691188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23A-D992-4449-823F-0D8E31AD8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A724-41D5-4604-ABC4-012DFC691188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23A-D992-4449-823F-0D8E31AD8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A724-41D5-4604-ABC4-012DFC691188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23A-D992-4449-823F-0D8E31AD870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8DDA724-41D5-4604-ABC4-012DFC691188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72A823A-D992-4449-823F-0D8E31AD87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8DDA724-41D5-4604-ABC4-012DFC691188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72A823A-D992-4449-823F-0D8E31AD87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543050"/>
          </a:xfrm>
        </p:spPr>
        <p:txBody>
          <a:bodyPr/>
          <a:lstStyle/>
          <a:p>
            <a:r>
              <a:rPr lang="en-US" dirty="0" smtClean="0"/>
              <a:t>HUKUM TATA NEGARA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419600"/>
            <a:ext cx="7772400" cy="1219200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Munafrizal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Manan</a:t>
            </a:r>
            <a:r>
              <a:rPr lang="en-US" sz="2400" b="1" dirty="0" smtClean="0"/>
              <a:t>, S.H., </a:t>
            </a:r>
            <a:r>
              <a:rPr lang="en-US" sz="2400" b="1" dirty="0" err="1" smtClean="0"/>
              <a:t>S.Sos</a:t>
            </a:r>
            <a:r>
              <a:rPr lang="en-US" sz="2400" b="1" dirty="0" smtClean="0"/>
              <a:t>., </a:t>
            </a:r>
            <a:r>
              <a:rPr lang="en-US" sz="2400" b="1" dirty="0" err="1" smtClean="0"/>
              <a:t>M.Si</a:t>
            </a:r>
            <a:r>
              <a:rPr lang="en-US" sz="2400" b="1" dirty="0" smtClean="0"/>
              <a:t>., M.IP.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74793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dirty="0" err="1" smtClean="0"/>
              <a:t>Lanjutan</a:t>
            </a:r>
            <a:r>
              <a:rPr lang="en-US" sz="4100" dirty="0" smtClean="0"/>
              <a:t>…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 smtClean="0"/>
              <a:t>5. </a:t>
            </a:r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penafsiran</a:t>
            </a:r>
            <a:r>
              <a:rPr lang="en-US" b="1" dirty="0" smtClean="0"/>
              <a:t> </a:t>
            </a:r>
            <a:r>
              <a:rPr lang="en-US" b="1" dirty="0" err="1" smtClean="0"/>
              <a:t>sosio-historis</a:t>
            </a:r>
            <a:endParaRPr lang="en-US" b="1" dirty="0" smtClean="0"/>
          </a:p>
          <a:p>
            <a:pPr marL="118872" indent="0">
              <a:buNone/>
            </a:pPr>
            <a:endParaRPr lang="en-US" dirty="0"/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Memfokuskan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konteks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sejarah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masyarakat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mempengaruhi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rumusan</a:t>
            </a:r>
            <a:r>
              <a:rPr lang="en-US" dirty="0" smtClean="0">
                <a:sym typeface="Wingdings" pitchFamily="2" charset="2"/>
              </a:rPr>
              <a:t> UUD/UU</a:t>
            </a: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Rumusan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tertentu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UUD/UU </a:t>
            </a:r>
            <a:r>
              <a:rPr lang="en-US" dirty="0" err="1" smtClean="0">
                <a:sym typeface="Wingdings" pitchFamily="2" charset="2"/>
              </a:rPr>
              <a:t>biasanya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merefleksikan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nilai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sosial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sejarah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diyakini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masyarakat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masanya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200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dirty="0" err="1" smtClean="0"/>
              <a:t>Lanjutan</a:t>
            </a:r>
            <a:r>
              <a:rPr lang="en-US" sz="4100" dirty="0" smtClean="0"/>
              <a:t>…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 smtClean="0"/>
              <a:t>6. </a:t>
            </a:r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penafsiran</a:t>
            </a:r>
            <a:r>
              <a:rPr lang="en-US" b="1" dirty="0" smtClean="0"/>
              <a:t> </a:t>
            </a:r>
            <a:r>
              <a:rPr lang="en-US" b="1" dirty="0" err="1" smtClean="0"/>
              <a:t>filosofis</a:t>
            </a:r>
            <a:endParaRPr lang="en-US" b="1" dirty="0" smtClean="0"/>
          </a:p>
          <a:p>
            <a:pPr marL="118872" indent="0">
              <a:buNone/>
            </a:pPr>
            <a:endParaRPr lang="en-US" dirty="0"/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Memfokuskan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aspek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filosofis</a:t>
            </a: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Gagasan-gagasan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diadopsi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UUD/UU </a:t>
            </a:r>
            <a:r>
              <a:rPr lang="en-US" dirty="0" err="1" smtClean="0">
                <a:sym typeface="Wingdings" pitchFamily="2" charset="2"/>
              </a:rPr>
              <a:t>mencerminkan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pandangan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hidup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keyakinan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filosofis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dianut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Misal</a:t>
            </a:r>
            <a:r>
              <a:rPr lang="en-US" dirty="0" smtClean="0">
                <a:sym typeface="Wingdings" pitchFamily="2" charset="2"/>
              </a:rPr>
              <a:t>: ide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, ide </a:t>
            </a:r>
            <a:r>
              <a:rPr lang="en-US" dirty="0" err="1" smtClean="0">
                <a:sym typeface="Wingdings" pitchFamily="2" charset="2"/>
              </a:rPr>
              <a:t>demokrasi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dll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359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dirty="0" err="1" smtClean="0"/>
              <a:t>Lanjutan</a:t>
            </a:r>
            <a:r>
              <a:rPr lang="en-US" sz="4100" dirty="0" smtClean="0"/>
              <a:t>…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en-US" b="1" dirty="0" smtClean="0"/>
              <a:t>7. </a:t>
            </a:r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penafsiran</a:t>
            </a:r>
            <a:r>
              <a:rPr lang="en-US" b="1" dirty="0" smtClean="0"/>
              <a:t> </a:t>
            </a:r>
            <a:r>
              <a:rPr lang="en-US" b="1" dirty="0" err="1" smtClean="0"/>
              <a:t>teleologis</a:t>
            </a:r>
            <a:endParaRPr lang="en-US" b="1" dirty="0" smtClean="0"/>
          </a:p>
          <a:p>
            <a:pPr marL="118872" indent="0">
              <a:buNone/>
            </a:pPr>
            <a:endParaRPr lang="en-US" dirty="0"/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Memfokuskan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penguraian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formulasi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kaidah-kaidah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menurut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tujuan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jangkauannya</a:t>
            </a: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kaidah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terkandung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tujuan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asas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kemudian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tujuan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asas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mempengaruhi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interpretasi</a:t>
            </a: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Penafsiran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memperhatikan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konteks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kenyataan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aktual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masyarakat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77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dirty="0" err="1" smtClean="0"/>
              <a:t>Lanjutan</a:t>
            </a:r>
            <a:r>
              <a:rPr lang="en-US" sz="4100" dirty="0" smtClean="0"/>
              <a:t>…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5191"/>
            <a:ext cx="8610600" cy="4625609"/>
          </a:xfrm>
        </p:spPr>
        <p:txBody>
          <a:bodyPr/>
          <a:lstStyle/>
          <a:p>
            <a:pPr marL="118872" indent="0">
              <a:buNone/>
            </a:pPr>
            <a:r>
              <a:rPr lang="en-US" b="1" dirty="0" smtClean="0"/>
              <a:t>8. </a:t>
            </a:r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penafsiran</a:t>
            </a:r>
            <a:r>
              <a:rPr lang="en-US" b="1" dirty="0" smtClean="0"/>
              <a:t> </a:t>
            </a:r>
            <a:r>
              <a:rPr lang="en-US" b="1" dirty="0" err="1" smtClean="0"/>
              <a:t>holistik</a:t>
            </a:r>
            <a:endParaRPr lang="en-US" b="1" dirty="0" smtClean="0"/>
          </a:p>
          <a:p>
            <a:pPr marL="118872" indent="0">
              <a:buNone/>
            </a:pPr>
            <a:endParaRPr lang="en-US" dirty="0"/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Mengaitkan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naskah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konteks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keseluruhan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jiwa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naskah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itu</a:t>
            </a: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Pemahaman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utuh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makna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naskah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diperoleh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jika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menyimak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teliti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seluruh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naskah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tersebut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622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dirty="0" err="1" smtClean="0"/>
              <a:t>Lanjutan</a:t>
            </a:r>
            <a:r>
              <a:rPr lang="en-US" sz="4100" dirty="0" smtClean="0"/>
              <a:t>…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 smtClean="0"/>
              <a:t>9. </a:t>
            </a:r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penafsiran</a:t>
            </a:r>
            <a:r>
              <a:rPr lang="en-US" b="1" dirty="0" smtClean="0"/>
              <a:t> </a:t>
            </a:r>
            <a:r>
              <a:rPr lang="en-US" b="1" dirty="0" err="1" smtClean="0"/>
              <a:t>holistik</a:t>
            </a:r>
            <a:r>
              <a:rPr lang="en-US" b="1" dirty="0" smtClean="0"/>
              <a:t> </a:t>
            </a:r>
            <a:r>
              <a:rPr lang="en-US" b="1" dirty="0" err="1" smtClean="0"/>
              <a:t>tematis-sistematis</a:t>
            </a:r>
            <a:endParaRPr lang="en-US" b="1" dirty="0" smtClean="0"/>
          </a:p>
          <a:p>
            <a:pPr marL="118872" indent="0">
              <a:buNone/>
            </a:pPr>
            <a:endParaRPr lang="en-US" dirty="0"/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Penafsiran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menyeluruh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sistematis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tertentu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naskah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08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dirty="0" err="1" smtClean="0"/>
              <a:t>Lanjutan</a:t>
            </a:r>
            <a:r>
              <a:rPr lang="en-US" sz="4100" dirty="0" smtClean="0"/>
              <a:t>…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smtClean="0"/>
              <a:t>E. </a:t>
            </a:r>
            <a:r>
              <a:rPr lang="en-US" dirty="0" smtClean="0"/>
              <a:t>Utrecht,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penafsiran</a:t>
            </a:r>
            <a:r>
              <a:rPr lang="en-US" dirty="0" smtClean="0"/>
              <a:t> UU,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Penafsiran</a:t>
            </a:r>
            <a:r>
              <a:rPr lang="en-US" b="1" dirty="0" smtClean="0"/>
              <a:t> </a:t>
            </a:r>
            <a:r>
              <a:rPr lang="en-US" b="1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 err="1" smtClean="0"/>
              <a:t>arti</a:t>
            </a:r>
            <a:r>
              <a:rPr lang="en-US" b="1" dirty="0" smtClean="0"/>
              <a:t> kata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istilah</a:t>
            </a:r>
            <a:endParaRPr lang="en-US" b="1" dirty="0" smtClean="0"/>
          </a:p>
          <a:p>
            <a:pPr marL="118872" indent="0">
              <a:buNone/>
            </a:pPr>
            <a:endParaRPr lang="en-US" dirty="0" smtClean="0"/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Merupakan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langkah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pertama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penafsiran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ditempuh</a:t>
            </a: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Mencari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arti</a:t>
            </a:r>
            <a:r>
              <a:rPr lang="en-US" dirty="0" smtClean="0">
                <a:sym typeface="Wingdings" pitchFamily="2" charset="2"/>
              </a:rPr>
              <a:t> kata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UU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merujuk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kamus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bahasa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meminta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keterangan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ahli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bahasa</a:t>
            </a: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Arti</a:t>
            </a:r>
            <a:r>
              <a:rPr lang="en-US" dirty="0" smtClean="0">
                <a:sym typeface="Wingdings" pitchFamily="2" charset="2"/>
              </a:rPr>
              <a:t> kata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dicari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melalui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susunan</a:t>
            </a:r>
            <a:r>
              <a:rPr lang="en-US" dirty="0" smtClean="0">
                <a:sym typeface="Wingdings" pitchFamily="2" charset="2"/>
              </a:rPr>
              <a:t> kata-kata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kalimat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hubungannya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peraturan</a:t>
            </a:r>
            <a:r>
              <a:rPr lang="en-US" dirty="0" smtClean="0">
                <a:sym typeface="Wingdings" pitchFamily="2" charset="2"/>
              </a:rPr>
              <a:t> lain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239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dirty="0" err="1" smtClean="0"/>
              <a:t>Lanjutan</a:t>
            </a:r>
            <a:r>
              <a:rPr lang="en-US" sz="4100" dirty="0" smtClean="0"/>
              <a:t>…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399"/>
          </a:xfrm>
        </p:spPr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Penafsiran</a:t>
            </a:r>
            <a:r>
              <a:rPr lang="en-US" b="1" dirty="0" smtClean="0"/>
              <a:t> </a:t>
            </a:r>
            <a:r>
              <a:rPr lang="en-US" b="1" dirty="0" err="1" smtClean="0"/>
              <a:t>historis</a:t>
            </a:r>
            <a:endParaRPr lang="en-US" b="1" dirty="0" smtClean="0"/>
          </a:p>
          <a:p>
            <a:pPr marL="118872" indent="0"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Menafsirkan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menurut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sejarah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menurut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sejarah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penetapan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ketentuan</a:t>
            </a:r>
            <a:endParaRPr lang="en-US" dirty="0" smtClean="0">
              <a:sym typeface="Wingdings" pitchFamily="2" charset="2"/>
            </a:endParaRPr>
          </a:p>
          <a:p>
            <a:pPr marL="118872" indent="0">
              <a:buNone/>
            </a:pPr>
            <a:endParaRPr lang="en-US" dirty="0">
              <a:sym typeface="Wingdings" pitchFamily="2" charset="2"/>
            </a:endParaRPr>
          </a:p>
          <a:p>
            <a:pPr marL="118872" indent="0">
              <a:buNone/>
            </a:pPr>
            <a:r>
              <a:rPr lang="en-US" b="1" dirty="0" smtClean="0">
                <a:sym typeface="Wingdings" pitchFamily="2" charset="2"/>
              </a:rPr>
              <a:t>3. </a:t>
            </a:r>
            <a:r>
              <a:rPr lang="en-US" b="1" dirty="0" err="1" smtClean="0">
                <a:sym typeface="Wingdings" pitchFamily="2" charset="2"/>
              </a:rPr>
              <a:t>Penafsiran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sistematis</a:t>
            </a:r>
            <a:endParaRPr lang="en-US" b="1" dirty="0" smtClean="0">
              <a:sym typeface="Wingdings" pitchFamily="2" charset="2"/>
            </a:endParaRPr>
          </a:p>
          <a:p>
            <a:pPr marL="118872" indent="0">
              <a:buNone/>
            </a:pPr>
            <a:endParaRPr lang="en-US" dirty="0" smtClean="0"/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Menafsirkan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menurut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rumusan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sendiri</a:t>
            </a: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Memperhatikan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ketentuan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lain yang </a:t>
            </a:r>
            <a:r>
              <a:rPr lang="en-US" dirty="0" err="1" smtClean="0">
                <a:sym typeface="Wingdings" pitchFamily="2" charset="2"/>
              </a:rPr>
              <a:t>mengatur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hal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sama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naskah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sama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naskah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berbeda</a:t>
            </a: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448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dirty="0" err="1" smtClean="0"/>
              <a:t>Lanjutan</a:t>
            </a:r>
            <a:r>
              <a:rPr lang="en-US" sz="4100" dirty="0" smtClean="0"/>
              <a:t>…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Penafsiran</a:t>
            </a:r>
            <a:r>
              <a:rPr lang="en-US" b="1" dirty="0" smtClean="0"/>
              <a:t> </a:t>
            </a:r>
            <a:r>
              <a:rPr lang="en-US" b="1" dirty="0" err="1" smtClean="0"/>
              <a:t>sistematis</a:t>
            </a:r>
            <a:endParaRPr lang="en-US" b="1" dirty="0" smtClean="0"/>
          </a:p>
          <a:p>
            <a:pPr marL="118872" indent="0">
              <a:buNone/>
            </a:pPr>
            <a:endParaRPr lang="en-US" dirty="0"/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Memperhatikan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keadaan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nyata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yabg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masyarakat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merupakan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gejala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sosial</a:t>
            </a:r>
            <a:endParaRPr lang="en-US" dirty="0" smtClean="0">
              <a:sym typeface="Wingdings" pitchFamily="2" charset="2"/>
            </a:endParaRPr>
          </a:p>
          <a:p>
            <a:pPr marL="118872" indent="0">
              <a:buNone/>
            </a:pPr>
            <a:endParaRPr lang="en-US" dirty="0">
              <a:sym typeface="Wingdings" pitchFamily="2" charset="2"/>
            </a:endParaRPr>
          </a:p>
          <a:p>
            <a:pPr marL="118872" indent="0">
              <a:buNone/>
            </a:pPr>
            <a:r>
              <a:rPr lang="en-US" b="1" dirty="0" smtClean="0">
                <a:sym typeface="Wingdings" pitchFamily="2" charset="2"/>
              </a:rPr>
              <a:t>5. </a:t>
            </a:r>
            <a:r>
              <a:rPr lang="en-US" b="1" dirty="0" err="1" smtClean="0">
                <a:sym typeface="Wingdings" pitchFamily="2" charset="2"/>
              </a:rPr>
              <a:t>Penafsiran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otentik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atau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resmi</a:t>
            </a:r>
            <a:endParaRPr lang="en-US" b="1" dirty="0" smtClean="0">
              <a:sym typeface="Wingdings" pitchFamily="2" charset="2"/>
            </a:endParaRPr>
          </a:p>
          <a:p>
            <a:pPr marL="118872" indent="0">
              <a:buNone/>
            </a:pPr>
            <a:endParaRPr lang="en-US" dirty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Merujuk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penafsiran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dinyatakan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pembuat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naskah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naskah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sendiri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melihat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penjelasannya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283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dirty="0" err="1" smtClean="0"/>
              <a:t>Lanjutan</a:t>
            </a:r>
            <a:r>
              <a:rPr lang="en-US" sz="4100" dirty="0" smtClean="0"/>
              <a:t>…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Visser’t</a:t>
            </a:r>
            <a:r>
              <a:rPr lang="en-US" dirty="0" smtClean="0"/>
              <a:t> </a:t>
            </a:r>
            <a:r>
              <a:rPr lang="en-US" dirty="0" err="1" smtClean="0"/>
              <a:t>Hoft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7 </a:t>
            </a:r>
            <a:r>
              <a:rPr lang="en-US" dirty="0" err="1" smtClean="0"/>
              <a:t>penafsiran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Penafsiran</a:t>
            </a:r>
            <a:r>
              <a:rPr lang="en-US" b="1" dirty="0" smtClean="0"/>
              <a:t> </a:t>
            </a:r>
            <a:r>
              <a:rPr lang="en-US" b="1" dirty="0" err="1" smtClean="0"/>
              <a:t>gramatikal</a:t>
            </a:r>
            <a:endParaRPr lang="en-US" b="1" dirty="0" smtClean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Penafsiran</a:t>
            </a:r>
            <a:r>
              <a:rPr lang="en-US" b="1" dirty="0" smtClean="0"/>
              <a:t> </a:t>
            </a:r>
            <a:r>
              <a:rPr lang="en-US" b="1" dirty="0" err="1" smtClean="0"/>
              <a:t>sistematis</a:t>
            </a:r>
            <a:endParaRPr lang="en-US" b="1" dirty="0" smtClean="0"/>
          </a:p>
          <a:p>
            <a:pPr>
              <a:buFont typeface="Wingdings"/>
              <a:buChar char="à"/>
            </a:pP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dipandang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maka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penafsiran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kaidah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istilah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yaitu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merujuk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perundang-undangan</a:t>
            </a: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Ketentuan-ketentuan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yang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di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saling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berhubungan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hubungan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menentukan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makna</a:t>
            </a:r>
            <a:endParaRPr lang="en-US" dirty="0" smtClean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653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dirty="0" err="1" smtClean="0"/>
              <a:t>Lanjutan</a:t>
            </a:r>
            <a:r>
              <a:rPr lang="en-US" sz="4100" dirty="0" smtClean="0"/>
              <a:t>…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Penafsiran</a:t>
            </a:r>
            <a:r>
              <a:rPr lang="en-US" b="1" dirty="0" smtClean="0"/>
              <a:t> </a:t>
            </a:r>
            <a:r>
              <a:rPr lang="en-US" b="1" dirty="0" err="1" smtClean="0"/>
              <a:t>sejarah</a:t>
            </a:r>
            <a:r>
              <a:rPr lang="en-US" b="1" dirty="0" smtClean="0"/>
              <a:t> UU</a:t>
            </a:r>
          </a:p>
          <a:p>
            <a:pPr marL="118872" indent="0">
              <a:buNone/>
            </a:pPr>
            <a:endParaRPr lang="en-US" dirty="0"/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Memeriksa</a:t>
            </a:r>
            <a:r>
              <a:rPr lang="en-US" dirty="0" smtClean="0">
                <a:sym typeface="Wingdings" pitchFamily="2" charset="2"/>
              </a:rPr>
              <a:t> proses </a:t>
            </a:r>
            <a:r>
              <a:rPr lang="en-US" dirty="0" err="1" smtClean="0">
                <a:sym typeface="Wingdings" pitchFamily="2" charset="2"/>
              </a:rPr>
              <a:t>latar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belakang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penyusunan</a:t>
            </a:r>
            <a:r>
              <a:rPr lang="en-US" dirty="0" smtClean="0">
                <a:sym typeface="Wingdings" pitchFamily="2" charset="2"/>
              </a:rPr>
              <a:t> UU</a:t>
            </a:r>
          </a:p>
          <a:p>
            <a:pPr marL="118872" indent="0">
              <a:buNone/>
            </a:pPr>
            <a:endParaRPr lang="en-US" dirty="0">
              <a:sym typeface="Wingdings" pitchFamily="2" charset="2"/>
            </a:endParaRPr>
          </a:p>
          <a:p>
            <a:pPr marL="118872" indent="0">
              <a:buNone/>
            </a:pPr>
            <a:r>
              <a:rPr lang="en-US" b="1" dirty="0" smtClean="0">
                <a:sym typeface="Wingdings" pitchFamily="2" charset="2"/>
              </a:rPr>
              <a:t>4. </a:t>
            </a:r>
            <a:r>
              <a:rPr lang="en-US" b="1" dirty="0" err="1" smtClean="0">
                <a:sym typeface="Wingdings" pitchFamily="2" charset="2"/>
              </a:rPr>
              <a:t>Penafsiran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sejarah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hukum</a:t>
            </a:r>
            <a:endParaRPr lang="en-US" b="1" dirty="0" smtClean="0">
              <a:sym typeface="Wingdings" pitchFamily="2" charset="2"/>
            </a:endParaRPr>
          </a:p>
          <a:p>
            <a:pPr marL="118872" indent="0">
              <a:buNone/>
            </a:pPr>
            <a:endParaRPr lang="en-US" dirty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Menentukan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arti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rumusan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norma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merujuk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ahli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konteks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kemasyarakatan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lalu</a:t>
            </a:r>
            <a:endParaRPr lang="en-US" dirty="0" smtClean="0">
              <a:sym typeface="Wingdings" pitchFamily="2" charset="2"/>
            </a:endParaRP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24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 err="1" smtClean="0"/>
              <a:t>Penafsiran</a:t>
            </a:r>
            <a:r>
              <a:rPr lang="en-US" sz="4500" b="1" dirty="0" smtClean="0"/>
              <a:t> </a:t>
            </a:r>
            <a:r>
              <a:rPr lang="en-US" sz="4500" b="1" dirty="0" err="1"/>
              <a:t>dalam</a:t>
            </a:r>
            <a:r>
              <a:rPr lang="en-US" sz="4500" b="1" dirty="0"/>
              <a:t> </a:t>
            </a:r>
            <a:r>
              <a:rPr lang="en-US" sz="4500" b="1" dirty="0" smtClean="0"/>
              <a:t>HTN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Pokok</a:t>
            </a:r>
            <a:r>
              <a:rPr lang="en-US" b="1" dirty="0" smtClean="0"/>
              <a:t> </a:t>
            </a:r>
            <a:r>
              <a:rPr lang="en-US" b="1" dirty="0" err="1" smtClean="0"/>
              <a:t>Bahasan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lvl="0"/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/>
              <a:t>Penafsiran</a:t>
            </a:r>
            <a:r>
              <a:rPr lang="en-US" dirty="0"/>
              <a:t> </a:t>
            </a:r>
            <a:r>
              <a:rPr lang="en-US" dirty="0" err="1"/>
              <a:t>Hukum</a:t>
            </a:r>
            <a:endParaRPr lang="en-US" dirty="0"/>
          </a:p>
          <a:p>
            <a:pPr lvl="0"/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Penafsiran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/>
          </a:p>
          <a:p>
            <a:r>
              <a:rPr lang="en-US" dirty="0" err="1"/>
              <a:t>Hermeneutika</a:t>
            </a:r>
            <a:r>
              <a:rPr lang="en-US" dirty="0"/>
              <a:t> </a:t>
            </a:r>
            <a:r>
              <a:rPr lang="en-US" dirty="0" err="1"/>
              <a:t>Hukum</a:t>
            </a:r>
            <a:endParaRPr lang="en-US" dirty="0" smtClean="0"/>
          </a:p>
          <a:p>
            <a:pPr lvl="0"/>
            <a:r>
              <a:rPr lang="en-US" dirty="0"/>
              <a:t>Pro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Kontra</a:t>
            </a:r>
            <a:r>
              <a:rPr lang="en-US" dirty="0"/>
              <a:t> </a:t>
            </a:r>
            <a:r>
              <a:rPr lang="en-US" dirty="0" err="1"/>
              <a:t>Penafsiran</a:t>
            </a:r>
            <a:r>
              <a:rPr lang="en-US" dirty="0"/>
              <a:t> </a:t>
            </a:r>
            <a:r>
              <a:rPr lang="en-US" dirty="0" err="1"/>
              <a:t>Hukum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5212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dirty="0" err="1" smtClean="0"/>
              <a:t>Lanjutan</a:t>
            </a:r>
            <a:r>
              <a:rPr lang="en-US" sz="4100" dirty="0" smtClean="0"/>
              <a:t>…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 smtClean="0"/>
              <a:t>5. </a:t>
            </a:r>
            <a:r>
              <a:rPr lang="en-US" b="1" dirty="0" err="1" smtClean="0"/>
              <a:t>Penafsiran</a:t>
            </a:r>
            <a:r>
              <a:rPr lang="en-US" b="1" dirty="0" smtClean="0"/>
              <a:t> </a:t>
            </a:r>
            <a:r>
              <a:rPr lang="en-US" b="1" dirty="0" err="1" smtClean="0"/>
              <a:t>teleologis</a:t>
            </a:r>
            <a:endParaRPr lang="en-US" b="1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b="1" dirty="0" smtClean="0"/>
              <a:t>6. </a:t>
            </a:r>
            <a:r>
              <a:rPr lang="en-US" b="1" dirty="0" err="1" smtClean="0"/>
              <a:t>Penafsiran</a:t>
            </a:r>
            <a:r>
              <a:rPr lang="en-US" b="1" dirty="0" smtClean="0"/>
              <a:t> </a:t>
            </a:r>
            <a:r>
              <a:rPr lang="en-US" b="1" dirty="0" err="1" smtClean="0"/>
              <a:t>antisipatif</a:t>
            </a:r>
            <a:endParaRPr lang="en-US" b="1" dirty="0" smtClean="0"/>
          </a:p>
          <a:p>
            <a:pPr marL="118872" indent="0">
              <a:buNone/>
            </a:pPr>
            <a:endParaRPr lang="en-US" dirty="0"/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Merujuk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RUU yang </a:t>
            </a:r>
            <a:r>
              <a:rPr lang="en-US" dirty="0" err="1" smtClean="0">
                <a:sym typeface="Wingdings" pitchFamily="2" charset="2"/>
              </a:rPr>
              <a:t>sudah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disiapkan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dibahas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sedang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dibahas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legislator</a:t>
            </a:r>
          </a:p>
          <a:p>
            <a:pPr>
              <a:buFont typeface="Wingdings"/>
              <a:buChar char="à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1749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dirty="0" err="1" smtClean="0"/>
              <a:t>Lanjutan</a:t>
            </a:r>
            <a:r>
              <a:rPr lang="en-US" sz="4100" dirty="0" smtClean="0"/>
              <a:t>…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/>
          <a:lstStyle/>
          <a:p>
            <a:pPr marL="118872" indent="0">
              <a:buNone/>
            </a:pPr>
            <a:r>
              <a:rPr lang="en-US" b="1" dirty="0" smtClean="0"/>
              <a:t>7. </a:t>
            </a:r>
            <a:r>
              <a:rPr lang="en-US" b="1" dirty="0" err="1" smtClean="0"/>
              <a:t>Penafsiran</a:t>
            </a:r>
            <a:r>
              <a:rPr lang="en-US" b="1" dirty="0" smtClean="0"/>
              <a:t> </a:t>
            </a:r>
            <a:r>
              <a:rPr lang="en-US" b="1" dirty="0" err="1" smtClean="0"/>
              <a:t>evolutif-dinamis</a:t>
            </a:r>
            <a:endParaRPr lang="en-US" b="1" dirty="0" smtClean="0"/>
          </a:p>
          <a:p>
            <a:pPr marL="118872" indent="0">
              <a:buNone/>
            </a:pPr>
            <a:endParaRPr lang="en-US" dirty="0"/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Didasarkan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pandangan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situasi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masyarakat</a:t>
            </a: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Norma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mengikuti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perkembangan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muncul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masyarakat</a:t>
            </a:r>
            <a:r>
              <a:rPr lang="en-US" dirty="0" smtClean="0">
                <a:sym typeface="Wingdings" pitchFamily="2" charset="2"/>
              </a:rPr>
              <a:t>, yang </a:t>
            </a:r>
            <a:r>
              <a:rPr lang="en-US" dirty="0" err="1" smtClean="0">
                <a:sym typeface="Wingdings" pitchFamily="2" charset="2"/>
              </a:rPr>
              <a:t>kadang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mengabaikan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maksud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pembentuk</a:t>
            </a:r>
            <a:r>
              <a:rPr lang="en-US" dirty="0" smtClean="0">
                <a:sym typeface="Wingdings" pitchFamily="2" charset="2"/>
              </a:rPr>
              <a:t> UU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0511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err="1"/>
              <a:t>Metode</a:t>
            </a:r>
            <a:r>
              <a:rPr lang="en-US" sz="4400" dirty="0"/>
              <a:t> </a:t>
            </a:r>
            <a:r>
              <a:rPr lang="en-US" sz="4400" dirty="0" err="1"/>
              <a:t>Penafsiran</a:t>
            </a:r>
            <a:r>
              <a:rPr lang="en-US" sz="4400" dirty="0"/>
              <a:t> </a:t>
            </a:r>
            <a:r>
              <a:rPr lang="en-US" sz="4400" dirty="0" err="1"/>
              <a:t>Hukum</a:t>
            </a:r>
            <a:r>
              <a:rPr lang="en-US" sz="4400" dirty="0"/>
              <a:t/>
            </a:r>
            <a:br>
              <a:rPr lang="en-US" sz="4400" dirty="0"/>
            </a:b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Jazim</a:t>
            </a:r>
            <a:r>
              <a:rPr lang="en-US" dirty="0" smtClean="0"/>
              <a:t> </a:t>
            </a:r>
            <a:r>
              <a:rPr lang="en-US" dirty="0" err="1" smtClean="0"/>
              <a:t>Haidi</a:t>
            </a:r>
            <a:r>
              <a:rPr lang="en-US" dirty="0" smtClean="0"/>
              <a:t> </a:t>
            </a:r>
            <a:r>
              <a:rPr lang="en-US" dirty="0" err="1" smtClean="0"/>
              <a:t>merangkum</a:t>
            </a:r>
            <a:r>
              <a:rPr lang="en-US" dirty="0" smtClean="0"/>
              <a:t> 11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penafsiran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1</a:t>
            </a:r>
            <a:r>
              <a:rPr lang="en-US" b="1" dirty="0" smtClean="0"/>
              <a:t>. </a:t>
            </a:r>
            <a:r>
              <a:rPr lang="en-US" b="1" dirty="0" err="1" smtClean="0"/>
              <a:t>Interpretasi</a:t>
            </a:r>
            <a:r>
              <a:rPr lang="en-US" b="1" dirty="0" smtClean="0"/>
              <a:t> </a:t>
            </a:r>
            <a:r>
              <a:rPr lang="en-US" b="1" dirty="0" err="1" smtClean="0"/>
              <a:t>gramatikal</a:t>
            </a:r>
            <a:endParaRPr lang="en-US" b="1" dirty="0" smtClean="0"/>
          </a:p>
          <a:p>
            <a:pPr marL="118872" indent="0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Interpretasi</a:t>
            </a:r>
            <a:r>
              <a:rPr lang="en-US" b="1" dirty="0" smtClean="0"/>
              <a:t> </a:t>
            </a:r>
            <a:r>
              <a:rPr lang="en-US" b="1" dirty="0" err="1" smtClean="0"/>
              <a:t>historis</a:t>
            </a:r>
            <a:endParaRPr lang="en-US" b="1" dirty="0" smtClean="0"/>
          </a:p>
          <a:p>
            <a:pPr marL="118872" indent="0"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Interpretasi</a:t>
            </a:r>
            <a:r>
              <a:rPr lang="en-US" b="1" dirty="0" smtClean="0"/>
              <a:t> </a:t>
            </a:r>
            <a:r>
              <a:rPr lang="en-US" b="1" dirty="0" err="1" smtClean="0"/>
              <a:t>sistematis</a:t>
            </a:r>
            <a:endParaRPr lang="en-US" b="1" dirty="0"/>
          </a:p>
          <a:p>
            <a:pPr marL="118872" indent="0"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Interpretasi</a:t>
            </a:r>
            <a:r>
              <a:rPr lang="en-US" b="1" dirty="0" smtClean="0"/>
              <a:t> </a:t>
            </a:r>
            <a:r>
              <a:rPr lang="en-US" b="1" dirty="0" err="1" smtClean="0"/>
              <a:t>sosiologis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teleologis</a:t>
            </a:r>
            <a:endParaRPr lang="en-US" b="1" dirty="0" smtClean="0"/>
          </a:p>
          <a:p>
            <a:pPr marL="118872" indent="0">
              <a:buNone/>
            </a:pPr>
            <a:r>
              <a:rPr lang="en-US" b="1" dirty="0" smtClean="0"/>
              <a:t>5. </a:t>
            </a:r>
            <a:r>
              <a:rPr lang="en-US" b="1" dirty="0" err="1" smtClean="0"/>
              <a:t>Interpretasi</a:t>
            </a:r>
            <a:r>
              <a:rPr lang="en-US" b="1" dirty="0" smtClean="0"/>
              <a:t> </a:t>
            </a:r>
            <a:r>
              <a:rPr lang="en-US" b="1" dirty="0" err="1" smtClean="0"/>
              <a:t>komparatif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41620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dirty="0" err="1" smtClean="0"/>
              <a:t>Lanjutan</a:t>
            </a:r>
            <a:r>
              <a:rPr lang="en-US" sz="4100" dirty="0" smtClean="0"/>
              <a:t>…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39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b="1" dirty="0" smtClean="0"/>
              <a:t>6. </a:t>
            </a:r>
            <a:r>
              <a:rPr lang="en-US" b="1" dirty="0" err="1" smtClean="0"/>
              <a:t>Interpretasi</a:t>
            </a:r>
            <a:r>
              <a:rPr lang="en-US" b="1" dirty="0" smtClean="0"/>
              <a:t> </a:t>
            </a:r>
            <a:r>
              <a:rPr lang="en-US" b="1" dirty="0" err="1" smtClean="0"/>
              <a:t>futuristik</a:t>
            </a:r>
            <a:endParaRPr lang="en-US" b="1" dirty="0" smtClean="0"/>
          </a:p>
          <a:p>
            <a:pPr marL="118872" indent="0">
              <a:buNone/>
            </a:pPr>
            <a:endParaRPr lang="en-US" b="1" dirty="0" smtClean="0"/>
          </a:p>
          <a:p>
            <a:pPr marL="118872" indent="0">
              <a:buNone/>
            </a:pPr>
            <a:r>
              <a:rPr lang="en-US" b="1" dirty="0" smtClean="0"/>
              <a:t>7. </a:t>
            </a:r>
            <a:r>
              <a:rPr lang="en-US" b="1" dirty="0" err="1" smtClean="0"/>
              <a:t>Interpretasi</a:t>
            </a:r>
            <a:r>
              <a:rPr lang="en-US" b="1" dirty="0" smtClean="0"/>
              <a:t> </a:t>
            </a:r>
            <a:r>
              <a:rPr lang="en-US" b="1" dirty="0" err="1" smtClean="0"/>
              <a:t>restriktif</a:t>
            </a:r>
            <a:endParaRPr lang="en-US" b="1" dirty="0" smtClean="0"/>
          </a:p>
          <a:p>
            <a:pPr lvl="1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Membatasi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penafsiran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berdasarkan</a:t>
            </a:r>
            <a:r>
              <a:rPr lang="en-US" dirty="0" smtClean="0">
                <a:sym typeface="Wingdings" pitchFamily="2" charset="2"/>
              </a:rPr>
              <a:t> kata yang </a:t>
            </a:r>
            <a:r>
              <a:rPr lang="en-US" dirty="0" err="1" smtClean="0">
                <a:sym typeface="Wingdings" pitchFamily="2" charset="2"/>
              </a:rPr>
              <a:t>maknanya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sudah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ditentukan</a:t>
            </a:r>
            <a:endParaRPr lang="en-US" dirty="0" smtClean="0">
              <a:sym typeface="Wingdings" pitchFamily="2" charset="2"/>
            </a:endParaRPr>
          </a:p>
          <a:p>
            <a:pPr marL="118872" indent="0">
              <a:buNone/>
            </a:pPr>
            <a:endParaRPr lang="en-US" b="1" dirty="0" smtClean="0"/>
          </a:p>
          <a:p>
            <a:pPr marL="118872" indent="0">
              <a:buNone/>
            </a:pPr>
            <a:r>
              <a:rPr lang="en-US" b="1" dirty="0" smtClean="0"/>
              <a:t>8. </a:t>
            </a:r>
            <a:r>
              <a:rPr lang="en-US" b="1" dirty="0" err="1" smtClean="0"/>
              <a:t>Interpretasi</a:t>
            </a:r>
            <a:r>
              <a:rPr lang="en-US" b="1" dirty="0" smtClean="0"/>
              <a:t> </a:t>
            </a:r>
            <a:r>
              <a:rPr lang="en-US" b="1" dirty="0" err="1" smtClean="0"/>
              <a:t>ekstensif</a:t>
            </a:r>
            <a:endParaRPr lang="en-US" b="1" dirty="0"/>
          </a:p>
          <a:p>
            <a:pPr marL="868680" lvl="1" indent="-457200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Menafsirkan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melebihi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hasil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penafsiran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gramatikal</a:t>
            </a:r>
            <a:endParaRPr lang="en-US" dirty="0" smtClean="0">
              <a:sym typeface="Wingdings" pitchFamily="2" charset="2"/>
            </a:endParaRPr>
          </a:p>
          <a:p>
            <a:pPr marL="411480" lvl="1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9958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dirty="0" err="1" smtClean="0"/>
              <a:t>Lanjutan</a:t>
            </a:r>
            <a:r>
              <a:rPr lang="en-US" sz="4100" dirty="0" smtClean="0"/>
              <a:t>…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/>
              <a:t>9. </a:t>
            </a:r>
            <a:r>
              <a:rPr lang="en-US" b="1" dirty="0" err="1"/>
              <a:t>Interpretasi</a:t>
            </a:r>
            <a:r>
              <a:rPr lang="en-US" b="1" dirty="0"/>
              <a:t> </a:t>
            </a:r>
            <a:r>
              <a:rPr lang="en-US" b="1" dirty="0" err="1"/>
              <a:t>otentik</a:t>
            </a:r>
            <a:endParaRPr lang="en-US" b="1" dirty="0"/>
          </a:p>
          <a:p>
            <a:pPr marL="118872" indent="0">
              <a:buNone/>
            </a:pPr>
            <a:endParaRPr lang="en-US" b="1" dirty="0" smtClean="0"/>
          </a:p>
          <a:p>
            <a:pPr marL="118872" indent="0">
              <a:buNone/>
            </a:pPr>
            <a:r>
              <a:rPr lang="en-US" b="1" dirty="0" smtClean="0"/>
              <a:t>10</a:t>
            </a:r>
            <a:r>
              <a:rPr lang="en-US" b="1" dirty="0"/>
              <a:t>. </a:t>
            </a:r>
            <a:r>
              <a:rPr lang="en-US" b="1" dirty="0" err="1"/>
              <a:t>Interpretasi</a:t>
            </a:r>
            <a:r>
              <a:rPr lang="en-US" b="1" dirty="0"/>
              <a:t> </a:t>
            </a:r>
            <a:r>
              <a:rPr lang="en-US" b="1" dirty="0" err="1"/>
              <a:t>interdisipliner</a:t>
            </a:r>
            <a:endParaRPr lang="en-US" b="1" dirty="0"/>
          </a:p>
          <a:p>
            <a:pPr marL="868680" lvl="1" indent="-457200">
              <a:buFont typeface="Wingdings"/>
              <a:buChar char="à"/>
            </a:pPr>
            <a:r>
              <a:rPr lang="en-US" dirty="0" err="1">
                <a:sym typeface="Wingdings" pitchFamily="2" charset="2"/>
              </a:rPr>
              <a:t>Menggunakan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lebih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dari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satu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cabang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ilmu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hukum</a:t>
            </a:r>
            <a:endParaRPr lang="en-US" dirty="0">
              <a:sym typeface="Wingdings" pitchFamily="2" charset="2"/>
            </a:endParaRPr>
          </a:p>
          <a:p>
            <a:pPr marL="118872" indent="0">
              <a:buNone/>
            </a:pPr>
            <a:endParaRPr lang="en-US" b="1" dirty="0" smtClean="0"/>
          </a:p>
          <a:p>
            <a:pPr marL="118872" indent="0">
              <a:buNone/>
            </a:pPr>
            <a:r>
              <a:rPr lang="en-US" b="1" dirty="0" smtClean="0"/>
              <a:t>11</a:t>
            </a:r>
            <a:r>
              <a:rPr lang="en-US" b="1" dirty="0"/>
              <a:t>. </a:t>
            </a:r>
            <a:r>
              <a:rPr lang="en-US" b="1" dirty="0" err="1"/>
              <a:t>Interpretasi</a:t>
            </a:r>
            <a:r>
              <a:rPr lang="en-US" b="1" dirty="0"/>
              <a:t> </a:t>
            </a:r>
            <a:r>
              <a:rPr lang="en-US" b="1" dirty="0" err="1"/>
              <a:t>multidisipliner</a:t>
            </a:r>
            <a:endParaRPr lang="en-US" b="1" dirty="0"/>
          </a:p>
          <a:p>
            <a:pPr marL="868680" lvl="1" indent="-457200">
              <a:buFont typeface="Wingdings"/>
              <a:buChar char="à"/>
            </a:pPr>
            <a:r>
              <a:rPr lang="en-US" dirty="0" err="1">
                <a:sym typeface="Wingdings" pitchFamily="2" charset="2"/>
              </a:rPr>
              <a:t>Menggunakan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bantuan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dari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ilmu</a:t>
            </a:r>
            <a:r>
              <a:rPr lang="en-US" dirty="0">
                <a:sym typeface="Wingdings" pitchFamily="2" charset="2"/>
              </a:rPr>
              <a:t> lain di </a:t>
            </a:r>
            <a:r>
              <a:rPr lang="en-US" dirty="0" err="1">
                <a:sym typeface="Wingdings" pitchFamily="2" charset="2"/>
              </a:rPr>
              <a:t>luar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ilmu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hukum</a:t>
            </a:r>
            <a:endParaRPr lang="en-US" dirty="0">
              <a:sym typeface="Wingdings" pitchFamily="2" charset="2"/>
            </a:endParaRP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230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Hermeneutika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prinsipnya</a:t>
            </a:r>
            <a:r>
              <a:rPr lang="en-US" dirty="0" smtClean="0"/>
              <a:t>,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kata-kata,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penafsiran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sentral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HTN,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ranting </a:t>
            </a:r>
            <a:r>
              <a:rPr lang="en-US" dirty="0" err="1" smtClean="0"/>
              <a:t>keilmuan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memusatkan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penafsiran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5712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dirty="0" err="1" smtClean="0"/>
              <a:t>Lanjutan</a:t>
            </a:r>
            <a:r>
              <a:rPr lang="en-US" sz="4100" dirty="0" smtClean="0"/>
              <a:t>…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penstudi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hermeneutika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i="1" dirty="0" smtClean="0"/>
              <a:t>hermeneutics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penafsiran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r>
              <a:rPr lang="en-US" dirty="0" err="1" smtClean="0"/>
              <a:t>Hermeneutika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endParaRPr lang="en-US" dirty="0"/>
          </a:p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paling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hermeneutik</a:t>
            </a:r>
            <a:r>
              <a:rPr lang="en-US" dirty="0" smtClean="0"/>
              <a:t> (</a:t>
            </a:r>
            <a:r>
              <a:rPr lang="en-US" dirty="0" err="1" smtClean="0"/>
              <a:t>menafsir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011288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dirty="0" err="1" smtClean="0"/>
              <a:t>Lanjutan</a:t>
            </a:r>
            <a:r>
              <a:rPr lang="en-US" sz="4100" dirty="0" smtClean="0"/>
              <a:t>…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Hermeneutika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menafsir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pada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hakikatnya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adalah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kegiatan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untuk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mengerti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atau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memahami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suatu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hal</a:t>
            </a:r>
            <a:r>
              <a:rPr lang="en-US" dirty="0">
                <a:sym typeface="Wingdings" pitchFamily="2" charset="2"/>
              </a:rPr>
              <a:t>.</a:t>
            </a:r>
            <a:endParaRPr lang="en-US" dirty="0"/>
          </a:p>
          <a:p>
            <a:endParaRPr lang="en-US" dirty="0"/>
          </a:p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interpretasi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holistik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bingkai</a:t>
            </a:r>
            <a:r>
              <a:rPr lang="en-US" dirty="0" smtClean="0"/>
              <a:t> </a:t>
            </a:r>
            <a:r>
              <a:rPr lang="en-US" dirty="0" err="1" smtClean="0"/>
              <a:t>keterkaitan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, </a:t>
            </a:r>
            <a:r>
              <a:rPr lang="en-US" dirty="0" err="1" smtClean="0"/>
              <a:t>konteks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kontekstualisasi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Hermeneutika</a:t>
            </a:r>
            <a:r>
              <a:rPr lang="en-US" dirty="0" smtClean="0"/>
              <a:t> </a:t>
            </a:r>
            <a:r>
              <a:rPr lang="en-US" dirty="0" err="1" smtClean="0"/>
              <a:t>bertolak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budayanya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teks-teks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dihasilkannya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7975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Pro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Kontra</a:t>
            </a:r>
            <a:r>
              <a:rPr lang="en-US" dirty="0"/>
              <a:t> </a:t>
            </a:r>
            <a:r>
              <a:rPr lang="en-US" dirty="0" err="1"/>
              <a:t>Penafsiran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Penafsiran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pro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kontra</a:t>
            </a:r>
            <a:r>
              <a:rPr lang="en-US" dirty="0" smtClean="0"/>
              <a:t> di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teoretisi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praktisi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penafsiran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orang </a:t>
            </a:r>
            <a:r>
              <a:rPr lang="en-US" dirty="0" err="1" smtClean="0"/>
              <a:t>hukum</a:t>
            </a:r>
            <a:endParaRPr lang="en-US" dirty="0" smtClean="0"/>
          </a:p>
          <a:p>
            <a:r>
              <a:rPr lang="en-US" dirty="0" err="1" smtClean="0"/>
              <a:t>Penafsiran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hakim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putusannya</a:t>
            </a:r>
            <a:r>
              <a:rPr lang="en-US" dirty="0" smtClean="0"/>
              <a:t> pun </a:t>
            </a:r>
            <a:r>
              <a:rPr lang="en-US" dirty="0" err="1" smtClean="0"/>
              <a:t>kadang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disanggah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6542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dirty="0" err="1" smtClean="0"/>
              <a:t>Lanjutan</a:t>
            </a:r>
            <a:r>
              <a:rPr lang="en-US" sz="4100" dirty="0" smtClean="0"/>
              <a:t>…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5105399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penafsiran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di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sarjana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mazhab</a:t>
            </a:r>
            <a:r>
              <a:rPr lang="en-US" dirty="0" smtClean="0"/>
              <a:t>/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yang </a:t>
            </a:r>
            <a:r>
              <a:rPr lang="en-US" dirty="0" err="1" smtClean="0"/>
              <a:t>dianut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penafsiran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Siapa</a:t>
            </a:r>
            <a:r>
              <a:rPr lang="en-US" dirty="0" smtClean="0"/>
              <a:t> pun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menafsirkan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penafsiran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penafsiran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pembentuk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(</a:t>
            </a:r>
            <a:r>
              <a:rPr lang="en-US" dirty="0" err="1" smtClean="0"/>
              <a:t>penjelasan</a:t>
            </a:r>
            <a:r>
              <a:rPr lang="en-US" dirty="0" smtClean="0"/>
              <a:t> UU) </a:t>
            </a:r>
            <a:r>
              <a:rPr lang="en-US" dirty="0" err="1" smtClean="0"/>
              <a:t>dan</a:t>
            </a:r>
            <a:r>
              <a:rPr lang="en-US" dirty="0" smtClean="0"/>
              <a:t> hakim (</a:t>
            </a:r>
            <a:r>
              <a:rPr lang="en-US" dirty="0" err="1" smtClean="0"/>
              <a:t>putusan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95814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Penafsiran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Penafsiran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interpretasi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inheren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Penafsiran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HTN</a:t>
            </a:r>
          </a:p>
          <a:p>
            <a:endParaRPr lang="en-US" dirty="0"/>
          </a:p>
          <a:p>
            <a:r>
              <a:rPr lang="en-US" dirty="0" err="1" smtClean="0"/>
              <a:t>Penafsiran</a:t>
            </a:r>
            <a:r>
              <a:rPr lang="en-US" dirty="0" smtClean="0"/>
              <a:t> </a:t>
            </a:r>
            <a:r>
              <a:rPr lang="en-US" dirty="0" err="1" smtClean="0"/>
              <a:t>berkontribusi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4490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52728"/>
          </a:xfrm>
        </p:spPr>
        <p:txBody>
          <a:bodyPr>
            <a:normAutofit/>
          </a:bodyPr>
          <a:lstStyle/>
          <a:p>
            <a:r>
              <a:rPr lang="en-US" sz="4100" dirty="0" err="1" smtClean="0"/>
              <a:t>Sumber</a:t>
            </a:r>
            <a:r>
              <a:rPr lang="en-US" sz="4100" dirty="0" smtClean="0"/>
              <a:t> </a:t>
            </a:r>
            <a:r>
              <a:rPr lang="en-US" sz="4100" dirty="0" err="1" smtClean="0"/>
              <a:t>Rujukan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Jimly</a:t>
            </a:r>
            <a:r>
              <a:rPr lang="en-US" dirty="0"/>
              <a:t> </a:t>
            </a:r>
            <a:r>
              <a:rPr lang="en-US" dirty="0" err="1"/>
              <a:t>Asshiddiqie</a:t>
            </a:r>
            <a:r>
              <a:rPr lang="en-US" dirty="0"/>
              <a:t>, </a:t>
            </a:r>
            <a:r>
              <a:rPr lang="en-US" i="1" dirty="0" err="1"/>
              <a:t>Pengantar</a:t>
            </a:r>
            <a:r>
              <a:rPr lang="en-US" i="1" dirty="0"/>
              <a:t> </a:t>
            </a:r>
            <a:r>
              <a:rPr lang="en-US" i="1" dirty="0" err="1"/>
              <a:t>Ilmu</a:t>
            </a:r>
            <a:r>
              <a:rPr lang="en-US" i="1" dirty="0"/>
              <a:t> </a:t>
            </a:r>
            <a:r>
              <a:rPr lang="en-US" i="1" dirty="0" err="1"/>
              <a:t>Hukum</a:t>
            </a:r>
            <a:r>
              <a:rPr lang="en-US" i="1" dirty="0"/>
              <a:t> Tata Negara</a:t>
            </a:r>
            <a:r>
              <a:rPr lang="en-US" dirty="0"/>
              <a:t>, </a:t>
            </a:r>
            <a:r>
              <a:rPr lang="en-US" dirty="0" err="1"/>
              <a:t>Jilid</a:t>
            </a:r>
            <a:r>
              <a:rPr lang="en-US" dirty="0"/>
              <a:t> I (</a:t>
            </a:r>
            <a:r>
              <a:rPr lang="en-US" dirty="0" err="1"/>
              <a:t>Sekretariat</a:t>
            </a:r>
            <a:r>
              <a:rPr lang="en-US" dirty="0"/>
              <a:t> </a:t>
            </a:r>
            <a:r>
              <a:rPr lang="en-US" dirty="0" err="1"/>
              <a:t>Jenderal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Kepaniteraan</a:t>
            </a:r>
            <a:r>
              <a:rPr lang="en-US" dirty="0"/>
              <a:t> MKRI: Jakarta, 2006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212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dirty="0" err="1" smtClean="0"/>
              <a:t>Lanjutan</a:t>
            </a:r>
            <a:r>
              <a:rPr lang="en-US" sz="4100" dirty="0" smtClean="0"/>
              <a:t>…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 smtClean="0"/>
              <a:t> Prof. Dr. </a:t>
            </a:r>
            <a:r>
              <a:rPr lang="en-US" dirty="0" err="1" smtClean="0"/>
              <a:t>Jimly</a:t>
            </a:r>
            <a:r>
              <a:rPr lang="en-US" dirty="0" smtClean="0"/>
              <a:t> </a:t>
            </a:r>
            <a:r>
              <a:rPr lang="en-US" dirty="0" err="1" smtClean="0"/>
              <a:t>Asshiddiqie</a:t>
            </a:r>
            <a:r>
              <a:rPr lang="en-US" dirty="0" smtClean="0"/>
              <a:t> :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 algn="just">
              <a:buNone/>
            </a:pPr>
            <a:r>
              <a:rPr lang="en-US" sz="3000" dirty="0" smtClean="0"/>
              <a:t>“</a:t>
            </a:r>
            <a:r>
              <a:rPr lang="en-US" sz="3000" dirty="0" err="1" smtClean="0"/>
              <a:t>Penafsiran</a:t>
            </a:r>
            <a:r>
              <a:rPr lang="en-US" sz="3000" dirty="0" smtClean="0"/>
              <a:t> </a:t>
            </a:r>
            <a:r>
              <a:rPr lang="en-US" sz="3000" dirty="0" err="1" smtClean="0"/>
              <a:t>merupakan</a:t>
            </a:r>
            <a:r>
              <a:rPr lang="en-US" sz="3000" dirty="0" smtClean="0"/>
              <a:t> </a:t>
            </a:r>
            <a:r>
              <a:rPr lang="en-US" sz="3000" dirty="0" err="1" smtClean="0"/>
              <a:t>metode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memahami</a:t>
            </a:r>
            <a:r>
              <a:rPr lang="en-US" sz="3000" dirty="0" smtClean="0"/>
              <a:t> </a:t>
            </a:r>
            <a:r>
              <a:rPr lang="en-US" sz="3000" dirty="0" err="1" smtClean="0"/>
              <a:t>makna</a:t>
            </a:r>
            <a:r>
              <a:rPr lang="en-US" sz="3000" dirty="0" smtClean="0"/>
              <a:t> yang </a:t>
            </a:r>
            <a:r>
              <a:rPr lang="en-US" sz="3000" dirty="0" err="1" smtClean="0"/>
              <a:t>terkandung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teks-teks</a:t>
            </a:r>
            <a:r>
              <a:rPr lang="en-US" sz="3000" dirty="0" smtClean="0"/>
              <a:t> </a:t>
            </a:r>
            <a:r>
              <a:rPr lang="en-US" sz="3000" dirty="0" err="1" smtClean="0"/>
              <a:t>hukum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dipakai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menyelesaikan</a:t>
            </a:r>
            <a:r>
              <a:rPr lang="en-US" sz="3000" dirty="0" smtClean="0"/>
              <a:t> </a:t>
            </a:r>
            <a:r>
              <a:rPr lang="en-US" sz="3000" dirty="0" err="1" smtClean="0"/>
              <a:t>kasus-kasus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mengambil</a:t>
            </a:r>
            <a:r>
              <a:rPr lang="en-US" sz="3000" dirty="0" smtClean="0"/>
              <a:t> </a:t>
            </a:r>
            <a:r>
              <a:rPr lang="en-US" sz="3000" dirty="0" err="1" smtClean="0"/>
              <a:t>keputusan</a:t>
            </a:r>
            <a:r>
              <a:rPr lang="en-US" sz="3000" dirty="0" smtClean="0"/>
              <a:t> </a:t>
            </a:r>
            <a:r>
              <a:rPr lang="en-US" sz="3000" dirty="0" err="1" smtClean="0"/>
              <a:t>atas</a:t>
            </a:r>
            <a:r>
              <a:rPr lang="en-US" sz="3000" dirty="0" smtClean="0"/>
              <a:t> </a:t>
            </a:r>
            <a:r>
              <a:rPr lang="en-US" sz="3000" dirty="0" err="1" smtClean="0"/>
              <a:t>hal-hal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dihadapi</a:t>
            </a:r>
            <a:r>
              <a:rPr lang="en-US" sz="3000" dirty="0" smtClean="0"/>
              <a:t> </a:t>
            </a:r>
            <a:r>
              <a:rPr lang="en-US" sz="3000" dirty="0" err="1" smtClean="0"/>
              <a:t>secara</a:t>
            </a:r>
            <a:r>
              <a:rPr lang="en-US" sz="3000" dirty="0" smtClean="0"/>
              <a:t> </a:t>
            </a:r>
            <a:r>
              <a:rPr lang="en-US" sz="3000" dirty="0" err="1" smtClean="0"/>
              <a:t>konkrit</a:t>
            </a:r>
            <a:r>
              <a:rPr lang="en-US" sz="3000" dirty="0" smtClean="0"/>
              <a:t>”.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2872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dirty="0" err="1" smtClean="0"/>
              <a:t>Lanjutan</a:t>
            </a:r>
            <a:r>
              <a:rPr lang="en-US" sz="4100" dirty="0" smtClean="0"/>
              <a:t>…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HTN, </a:t>
            </a:r>
            <a:r>
              <a:rPr lang="en-US" dirty="0" err="1" smtClean="0"/>
              <a:t>penafsiran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hakim (</a:t>
            </a:r>
            <a:r>
              <a:rPr lang="en-US" i="1" dirty="0" smtClean="0"/>
              <a:t>judicial interpretation</a:t>
            </a:r>
            <a:r>
              <a:rPr lang="en-US" dirty="0" smtClean="0"/>
              <a:t>)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, </a:t>
            </a:r>
            <a:r>
              <a:rPr lang="en-US" dirty="0" err="1" smtClean="0"/>
              <a:t>mengurangi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76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dirty="0" err="1" smtClean="0"/>
              <a:t>Lanjutan</a:t>
            </a:r>
            <a:r>
              <a:rPr lang="en-US" sz="4100" dirty="0" smtClean="0"/>
              <a:t>…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Jimly</a:t>
            </a:r>
            <a:r>
              <a:rPr lang="en-US" dirty="0" smtClean="0"/>
              <a:t> </a:t>
            </a:r>
            <a:r>
              <a:rPr lang="en-US" dirty="0" err="1" smtClean="0"/>
              <a:t>Asshiddiqie</a:t>
            </a:r>
            <a:r>
              <a:rPr lang="en-US" dirty="0" smtClean="0"/>
              <a:t> </a:t>
            </a:r>
            <a:r>
              <a:rPr lang="en-US" dirty="0" err="1" smtClean="0"/>
              <a:t>berpendapat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HTN </a:t>
            </a:r>
            <a:r>
              <a:rPr lang="en-US" dirty="0" err="1" smtClean="0"/>
              <a:t>terdapat</a:t>
            </a:r>
            <a:r>
              <a:rPr lang="en-US" dirty="0" smtClean="0"/>
              <a:t> 9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penafsiran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118872" indent="0"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penafsiran</a:t>
            </a:r>
            <a:r>
              <a:rPr lang="en-US" b="1" dirty="0" smtClean="0"/>
              <a:t> </a:t>
            </a:r>
            <a:r>
              <a:rPr lang="en-US" b="1" i="1" dirty="0" err="1" smtClean="0"/>
              <a:t>letterlijk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harfiah</a:t>
            </a:r>
            <a:endParaRPr lang="en-US" b="1" dirty="0" smtClean="0"/>
          </a:p>
          <a:p>
            <a:pPr marL="118872" indent="0">
              <a:buNone/>
            </a:pPr>
            <a:endParaRPr lang="en-US" dirty="0" smtClean="0"/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Penafsiran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menekankan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arti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makna</a:t>
            </a:r>
            <a:r>
              <a:rPr lang="en-US" dirty="0" smtClean="0">
                <a:sym typeface="Wingdings" pitchFamily="2" charset="2"/>
              </a:rPr>
              <a:t> kata-kata yang </a:t>
            </a:r>
            <a:r>
              <a:rPr lang="en-US" dirty="0" err="1" smtClean="0">
                <a:sym typeface="Wingdings" pitchFamily="2" charset="2"/>
              </a:rPr>
              <a:t>tertulis</a:t>
            </a:r>
            <a:endParaRPr lang="en-US" dirty="0" smtClean="0">
              <a:sym typeface="Wingdings" pitchFamily="2" charset="2"/>
            </a:endParaRP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73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dirty="0" err="1" smtClean="0"/>
              <a:t>Lanjutan</a:t>
            </a:r>
            <a:r>
              <a:rPr lang="en-US" sz="4100" dirty="0" smtClean="0"/>
              <a:t>…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penafsiran</a:t>
            </a:r>
            <a:r>
              <a:rPr lang="en-US" b="1" dirty="0" smtClean="0"/>
              <a:t> </a:t>
            </a:r>
            <a:r>
              <a:rPr lang="en-US" b="1" dirty="0" err="1" smtClean="0"/>
              <a:t>gramatikal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endParaRPr lang="en-US" b="1" dirty="0" smtClean="0"/>
          </a:p>
          <a:p>
            <a:pPr marL="118872" indent="0">
              <a:buNone/>
            </a:pPr>
            <a:endParaRPr lang="en-US" dirty="0"/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Penafsiran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menekankan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makna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teks</a:t>
            </a:r>
            <a:r>
              <a:rPr lang="en-US" dirty="0" smtClean="0">
                <a:sym typeface="Wingdings" pitchFamily="2" charset="2"/>
              </a:rPr>
              <a:t> yang di </a:t>
            </a:r>
            <a:r>
              <a:rPr lang="en-US" dirty="0" err="1" smtClean="0">
                <a:sym typeface="Wingdings" pitchFamily="2" charset="2"/>
              </a:rPr>
              <a:t>dalamnya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kaidah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dinyatakan</a:t>
            </a: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Penafsiran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bertolak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makna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menurut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pemakaian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bahasa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sehari-hari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makna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teknis-yuridis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lazim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baku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06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dirty="0" err="1" smtClean="0"/>
              <a:t>Lanjutan</a:t>
            </a:r>
            <a:r>
              <a:rPr lang="en-US" sz="4100" dirty="0" smtClean="0"/>
              <a:t>…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5029200"/>
          </a:xfrm>
        </p:spPr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penafsiran</a:t>
            </a:r>
            <a:r>
              <a:rPr lang="en-US" b="1" dirty="0" smtClean="0"/>
              <a:t> </a:t>
            </a:r>
            <a:r>
              <a:rPr lang="en-US" b="1" dirty="0" err="1" smtClean="0"/>
              <a:t>historis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sejarah</a:t>
            </a:r>
            <a:endParaRPr lang="en-US" b="1" dirty="0" smtClean="0"/>
          </a:p>
          <a:p>
            <a:pPr marL="118872" indent="0">
              <a:buNone/>
            </a:pPr>
            <a:endParaRPr lang="en-US" dirty="0"/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Penafsiran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mencakup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pengertian</a:t>
            </a:r>
            <a:r>
              <a:rPr lang="en-US" dirty="0" smtClean="0">
                <a:sym typeface="Wingdings" pitchFamily="2" charset="2"/>
              </a:rPr>
              <a:t>: </a:t>
            </a:r>
          </a:p>
          <a:p>
            <a:pPr marL="868680" lvl="1" indent="-457200">
              <a:buFont typeface="Wingdings" pitchFamily="2" charset="2"/>
              <a:buChar char="v"/>
            </a:pPr>
            <a:r>
              <a:rPr lang="en-US" dirty="0" smtClean="0">
                <a:sym typeface="Wingdings" pitchFamily="2" charset="2"/>
              </a:rPr>
              <a:t>(1) </a:t>
            </a:r>
            <a:r>
              <a:rPr lang="en-US" dirty="0" err="1" smtClean="0">
                <a:sym typeface="Wingdings" pitchFamily="2" charset="2"/>
              </a:rPr>
              <a:t>penafsiran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sejarah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perumusanUUD</a:t>
            </a:r>
            <a:r>
              <a:rPr lang="en-US" dirty="0" smtClean="0">
                <a:sym typeface="Wingdings" pitchFamily="2" charset="2"/>
              </a:rPr>
              <a:t>/UU</a:t>
            </a:r>
            <a:endParaRPr lang="en-US" dirty="0">
              <a:sym typeface="Wingdings" pitchFamily="2" charset="2"/>
            </a:endParaRPr>
          </a:p>
          <a:p>
            <a:pPr marL="1239012" lvl="3" indent="-342900">
              <a:buFont typeface="Wingdings" pitchFamily="2" charset="2"/>
              <a:buChar char="q"/>
            </a:pPr>
            <a:r>
              <a:rPr lang="en-US" dirty="0" err="1" smtClean="0">
                <a:sym typeface="Wingdings" pitchFamily="2" charset="2"/>
              </a:rPr>
              <a:t>Mencari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nakna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dikaitkan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konteks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kemasyarakatan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lampau</a:t>
            </a:r>
            <a:endParaRPr lang="en-US" dirty="0" smtClean="0">
              <a:sym typeface="Wingdings" pitchFamily="2" charset="2"/>
            </a:endParaRPr>
          </a:p>
          <a:p>
            <a:pPr marL="1239012" lvl="3" indent="-342900">
              <a:buFont typeface="Wingdings" pitchFamily="2" charset="2"/>
              <a:buChar char="q"/>
            </a:pPr>
            <a:r>
              <a:rPr lang="en-US" dirty="0" err="1" smtClean="0">
                <a:sym typeface="Wingdings" pitchFamily="2" charset="2"/>
              </a:rPr>
              <a:t>Merujuk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pakar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lampau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norma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lampau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relevan</a:t>
            </a:r>
            <a:endParaRPr lang="en-US" dirty="0" smtClean="0">
              <a:sym typeface="Wingdings" pitchFamily="2" charset="2"/>
            </a:endParaRPr>
          </a:p>
          <a:p>
            <a:pPr marL="868680" lvl="1" indent="-457200">
              <a:buFont typeface="Wingdings" pitchFamily="2" charset="2"/>
              <a:buChar char="v"/>
            </a:pPr>
            <a:r>
              <a:rPr lang="en-US" dirty="0" smtClean="0">
                <a:sym typeface="Wingdings" pitchFamily="2" charset="2"/>
              </a:rPr>
              <a:t>(2) </a:t>
            </a:r>
            <a:r>
              <a:rPr lang="en-US" dirty="0" err="1" smtClean="0">
                <a:sym typeface="Wingdings" pitchFamily="2" charset="2"/>
              </a:rPr>
              <a:t>penafsiran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sejarah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endParaRPr lang="en-US" dirty="0">
              <a:sym typeface="Wingdings" pitchFamily="2" charset="2"/>
            </a:endParaRPr>
          </a:p>
          <a:p>
            <a:pPr marL="1353312" lvl="3" indent="-457200">
              <a:buFont typeface="Wingdings" pitchFamily="2" charset="2"/>
              <a:buChar char="q"/>
            </a:pPr>
            <a:r>
              <a:rPr lang="en-US" dirty="0" err="1" smtClean="0">
                <a:sym typeface="Wingdings" pitchFamily="2" charset="2"/>
              </a:rPr>
              <a:t>Memfokuskan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latar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belakang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sejarah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perumusan</a:t>
            </a:r>
            <a:r>
              <a:rPr lang="en-US" dirty="0" smtClean="0">
                <a:sym typeface="Wingdings" pitchFamily="2" charset="2"/>
              </a:rPr>
              <a:t> UUD/UU </a:t>
            </a:r>
          </a:p>
          <a:p>
            <a:pPr marL="1353312" lvl="3" indent="-457200">
              <a:buFont typeface="Wingdings" pitchFamily="2" charset="2"/>
              <a:buChar char="q"/>
            </a:pPr>
            <a:r>
              <a:rPr lang="en-US" dirty="0" err="1" smtClean="0">
                <a:sym typeface="Wingdings" pitchFamily="2" charset="2"/>
              </a:rPr>
              <a:t>Bagaimana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perdebatan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muncul</a:t>
            </a:r>
            <a:endParaRPr lang="en-US" dirty="0">
              <a:sym typeface="Wingdings" pitchFamily="2" charset="2"/>
            </a:endParaRPr>
          </a:p>
          <a:p>
            <a:pPr marL="1353312" lvl="3" indent="-457200">
              <a:buFont typeface="Wingdings" pitchFamily="2" charset="2"/>
              <a:buChar char="q"/>
            </a:pPr>
            <a:r>
              <a:rPr lang="en-US" dirty="0" err="1" smtClean="0">
                <a:sym typeface="Wingdings" pitchFamily="2" charset="2"/>
              </a:rPr>
              <a:t>Apa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maksud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makna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dikehendaki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perumusnya</a:t>
            </a:r>
            <a:endParaRPr lang="en-US" dirty="0" smtClean="0">
              <a:sym typeface="Wingdings" pitchFamily="2" charset="2"/>
            </a:endParaRPr>
          </a:p>
          <a:p>
            <a:pPr marL="1353312" lvl="3" indent="-457200">
              <a:buFont typeface="Wingdings" pitchFamily="2" charset="2"/>
              <a:buChar char="q"/>
            </a:pPr>
            <a:r>
              <a:rPr lang="en-US" dirty="0" err="1" smtClean="0">
                <a:sym typeface="Wingdings" pitchFamily="2" charset="2"/>
              </a:rPr>
              <a:t>Mengkaji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notulen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risalah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rapat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catatan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pribadi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peserta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rapat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hasil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wawancara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otobiografi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dsb</a:t>
            </a:r>
            <a:r>
              <a:rPr lang="en-US" dirty="0" smtClean="0">
                <a:sym typeface="Wingdings" pitchFamily="2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7559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dirty="0" err="1" smtClean="0"/>
              <a:t>Lanjutan</a:t>
            </a:r>
            <a:r>
              <a:rPr lang="en-US" sz="4100" dirty="0" smtClean="0"/>
              <a:t>…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penafsiran</a:t>
            </a:r>
            <a:r>
              <a:rPr lang="en-US" b="1" dirty="0" smtClean="0"/>
              <a:t> </a:t>
            </a:r>
            <a:r>
              <a:rPr lang="en-US" b="1" dirty="0" err="1" smtClean="0"/>
              <a:t>sosiologis</a:t>
            </a:r>
            <a:endParaRPr lang="en-US" b="1" dirty="0" smtClean="0"/>
          </a:p>
          <a:p>
            <a:pPr marL="118872" indent="0">
              <a:buNone/>
            </a:pPr>
            <a:endParaRPr lang="en-US" dirty="0"/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Penafsiran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melihat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konteks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sosial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ketika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naskah</a:t>
            </a:r>
            <a:r>
              <a:rPr lang="en-US" dirty="0" smtClean="0">
                <a:sym typeface="Wingdings" pitchFamily="2" charset="2"/>
              </a:rPr>
              <a:t> UUD/UU </a:t>
            </a:r>
            <a:r>
              <a:rPr lang="en-US" dirty="0" err="1" smtClean="0">
                <a:sym typeface="Wingdings" pitchFamily="2" charset="2"/>
              </a:rPr>
              <a:t>dirumuskan</a:t>
            </a:r>
            <a:endParaRPr lang="en-US" dirty="0" smtClean="0">
              <a:sym typeface="Wingdings" pitchFamily="2" charset="2"/>
            </a:endParaRPr>
          </a:p>
          <a:p>
            <a:pPr marL="118872" indent="0"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Penafsiran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meyakini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bahwa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apa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terjadi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masyarakat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sering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mempengaruhi</a:t>
            </a:r>
            <a:r>
              <a:rPr lang="en-US" dirty="0" smtClean="0">
                <a:sym typeface="Wingdings" pitchFamily="2" charset="2"/>
              </a:rPr>
              <a:t> legislator </a:t>
            </a:r>
            <a:r>
              <a:rPr lang="en-US" dirty="0" err="1" smtClean="0">
                <a:sym typeface="Wingdings" pitchFamily="2" charset="2"/>
              </a:rPr>
              <a:t>ketika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merumuskan</a:t>
            </a:r>
            <a:r>
              <a:rPr lang="en-US" dirty="0" smtClean="0">
                <a:sym typeface="Wingdings" pitchFamily="2" charset="2"/>
              </a:rPr>
              <a:t> UUD/UU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1321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212</TotalTime>
  <Words>1150</Words>
  <Application>Microsoft Office PowerPoint</Application>
  <PresentationFormat>On-screen Show (4:3)</PresentationFormat>
  <Paragraphs>179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Module</vt:lpstr>
      <vt:lpstr>HUKUM TATA NEGARA</vt:lpstr>
      <vt:lpstr>Penafsiran dalam HTN</vt:lpstr>
      <vt:lpstr>Teori Penafsiran Hukum 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Metode Penafsiran Hukum </vt:lpstr>
      <vt:lpstr>Lanjutan…</vt:lpstr>
      <vt:lpstr>Lanjutan…</vt:lpstr>
      <vt:lpstr>Hermeneutika Hukum </vt:lpstr>
      <vt:lpstr>Lanjutan…</vt:lpstr>
      <vt:lpstr>Lanjutan…</vt:lpstr>
      <vt:lpstr>Pro dan Kontra Penafsiran Hukum </vt:lpstr>
      <vt:lpstr>Lanjutan…</vt:lpstr>
      <vt:lpstr>Sumber Rujukan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May</cp:lastModifiedBy>
  <cp:revision>20</cp:revision>
  <dcterms:created xsi:type="dcterms:W3CDTF">2013-02-06T07:28:23Z</dcterms:created>
  <dcterms:modified xsi:type="dcterms:W3CDTF">2015-03-05T06:51:43Z</dcterms:modified>
</cp:coreProperties>
</file>