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77" r:id="rId6"/>
    <p:sldId id="260" r:id="rId7"/>
    <p:sldId id="261" r:id="rId8"/>
    <p:sldId id="278" r:id="rId9"/>
    <p:sldId id="279" r:id="rId10"/>
    <p:sldId id="280" r:id="rId11"/>
    <p:sldId id="262" r:id="rId12"/>
    <p:sldId id="263" r:id="rId13"/>
    <p:sldId id="283" r:id="rId14"/>
    <p:sldId id="281" r:id="rId15"/>
    <p:sldId id="284" r:id="rId16"/>
    <p:sldId id="264" r:id="rId17"/>
    <p:sldId id="285" r:id="rId18"/>
    <p:sldId id="294" r:id="rId19"/>
    <p:sldId id="295" r:id="rId20"/>
    <p:sldId id="296" r:id="rId21"/>
    <p:sldId id="297" r:id="rId22"/>
    <p:sldId id="282" r:id="rId23"/>
    <p:sldId id="286" r:id="rId24"/>
    <p:sldId id="268" r:id="rId25"/>
    <p:sldId id="266" r:id="rId26"/>
    <p:sldId id="287" r:id="rId27"/>
    <p:sldId id="289" r:id="rId28"/>
    <p:sldId id="293" r:id="rId29"/>
    <p:sldId id="265" r:id="rId30"/>
    <p:sldId id="267" r:id="rId31"/>
    <p:sldId id="291" r:id="rId32"/>
    <p:sldId id="269" r:id="rId33"/>
    <p:sldId id="270" r:id="rId34"/>
    <p:sldId id="288" r:id="rId35"/>
    <p:sldId id="292" r:id="rId36"/>
    <p:sldId id="298" r:id="rId37"/>
    <p:sldId id="299" r:id="rId38"/>
    <p:sldId id="303" r:id="rId39"/>
    <p:sldId id="300" r:id="rId40"/>
    <p:sldId id="302" r:id="rId41"/>
    <p:sldId id="301" r:id="rId42"/>
    <p:sldId id="271" r:id="rId43"/>
    <p:sldId id="272" r:id="rId44"/>
    <p:sldId id="273" r:id="rId45"/>
    <p:sldId id="276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6558FA7-DE0F-4E2E-88E8-729802F9CC9D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5C5100B-6624-4813-B3D6-C3E55A8F3D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8FA7-DE0F-4E2E-88E8-729802F9CC9D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100B-6624-4813-B3D6-C3E55A8F3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8FA7-DE0F-4E2E-88E8-729802F9CC9D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100B-6624-4813-B3D6-C3E55A8F3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558FA7-DE0F-4E2E-88E8-729802F9CC9D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5C5100B-6624-4813-B3D6-C3E55A8F3DC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6558FA7-DE0F-4E2E-88E8-729802F9CC9D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5C5100B-6624-4813-B3D6-C3E55A8F3DC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8FA7-DE0F-4E2E-88E8-729802F9CC9D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100B-6624-4813-B3D6-C3E55A8F3DC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8FA7-DE0F-4E2E-88E8-729802F9CC9D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100B-6624-4813-B3D6-C3E55A8F3DCE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558FA7-DE0F-4E2E-88E8-729802F9CC9D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C5100B-6624-4813-B3D6-C3E55A8F3DC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58FA7-DE0F-4E2E-88E8-729802F9CC9D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5100B-6624-4813-B3D6-C3E55A8F3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6558FA7-DE0F-4E2E-88E8-729802F9CC9D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5C5100B-6624-4813-B3D6-C3E55A8F3DCE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6558FA7-DE0F-4E2E-88E8-729802F9CC9D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C5100B-6624-4813-B3D6-C3E55A8F3DCE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6558FA7-DE0F-4E2E-88E8-729802F9CC9D}" type="datetimeFigureOut">
              <a:rPr lang="en-US" smtClean="0"/>
              <a:t>3/5/2015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5C5100B-6624-4813-B3D6-C3E55A8F3DC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470025"/>
          </a:xfrm>
        </p:spPr>
        <p:txBody>
          <a:bodyPr>
            <a:normAutofit/>
          </a:bodyPr>
          <a:lstStyle/>
          <a:p>
            <a:r>
              <a:rPr lang="en-US" sz="4500" b="1" dirty="0" smtClean="0"/>
              <a:t>HUKUM TATA NEGARA</a:t>
            </a:r>
            <a:endParaRPr lang="en-US" sz="45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4648200"/>
            <a:ext cx="8153400" cy="990600"/>
          </a:xfrm>
        </p:spPr>
        <p:txBody>
          <a:bodyPr/>
          <a:lstStyle/>
          <a:p>
            <a:r>
              <a:rPr lang="en-US" b="1" dirty="0" smtClean="0"/>
              <a:t>			</a:t>
            </a:r>
            <a:r>
              <a:rPr lang="en-US" b="1" dirty="0" err="1" smtClean="0"/>
              <a:t>Munafrizal</a:t>
            </a:r>
            <a:r>
              <a:rPr lang="en-US" b="1" dirty="0" smtClean="0"/>
              <a:t> </a:t>
            </a:r>
            <a:r>
              <a:rPr lang="en-US" b="1" dirty="0" err="1" smtClean="0"/>
              <a:t>Manan</a:t>
            </a:r>
            <a:r>
              <a:rPr lang="en-US" b="1" dirty="0" smtClean="0"/>
              <a:t>, S.H., </a:t>
            </a:r>
            <a:r>
              <a:rPr lang="en-US" b="1" dirty="0" err="1" smtClean="0"/>
              <a:t>S.Sos</a:t>
            </a:r>
            <a:r>
              <a:rPr lang="en-US" b="1" dirty="0" smtClean="0"/>
              <a:t>., </a:t>
            </a:r>
            <a:r>
              <a:rPr lang="en-US" b="1" dirty="0" err="1" smtClean="0"/>
              <a:t>M.Si</a:t>
            </a:r>
            <a:r>
              <a:rPr lang="en-US" b="1" dirty="0" smtClean="0"/>
              <a:t>., M.IP.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66752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3. </a:t>
            </a:r>
            <a:r>
              <a:rPr lang="en-US" dirty="0" err="1" smtClean="0">
                <a:sym typeface="Wingdings" pitchFamily="2" charset="2"/>
              </a:rPr>
              <a:t>Diakuinya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bahwa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lembaga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pelaku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kedaulatan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rakyat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dimonopoli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MPR, </a:t>
            </a:r>
            <a:r>
              <a:rPr lang="en-US" dirty="0" err="1" smtClean="0">
                <a:sym typeface="Wingdings" pitchFamily="2" charset="2"/>
              </a:rPr>
              <a:t>melainkan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semua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lembaga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langsung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langsung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4. MPR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berstatus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lembaga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tertinggi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negra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melainkan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lembaga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tinggi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sederajat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lembaga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tinggi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lain.</a:t>
            </a:r>
          </a:p>
          <a:p>
            <a:pPr marL="0" indent="0">
              <a:buNone/>
            </a:pP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5.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hubungan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antarlembaga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tinggi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berlaku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prinsip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checks and balances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2416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sz="3600" b="1" dirty="0" err="1"/>
              <a:t>Cabang</a:t>
            </a:r>
            <a:r>
              <a:rPr lang="en-US" sz="3600" b="1" dirty="0"/>
              <a:t> </a:t>
            </a:r>
            <a:r>
              <a:rPr lang="en-US" sz="3600" b="1" dirty="0" err="1"/>
              <a:t>Kekuasaan</a:t>
            </a:r>
            <a:r>
              <a:rPr lang="en-US" sz="3600" b="1" dirty="0"/>
              <a:t> </a:t>
            </a:r>
            <a:r>
              <a:rPr lang="en-US" sz="3600" b="1" dirty="0" err="1"/>
              <a:t>Legislatif</a:t>
            </a: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873752"/>
          </a:xfrm>
        </p:spPr>
        <p:txBody>
          <a:bodyPr/>
          <a:lstStyle/>
          <a:p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mencerminkan</a:t>
            </a:r>
            <a:r>
              <a:rPr lang="en-US" dirty="0" smtClean="0"/>
              <a:t> </a:t>
            </a:r>
            <a:r>
              <a:rPr lang="en-US" dirty="0" err="1" smtClean="0"/>
              <a:t>kedaulatan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Anggota-anggota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berstatus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wakil-wakil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err="1" smtClean="0"/>
              <a:t>Eksistensi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diterapkannya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(</a:t>
            </a:r>
            <a:r>
              <a:rPr lang="en-US" i="1" dirty="0" smtClean="0"/>
              <a:t>representative democracy</a:t>
            </a:r>
            <a:r>
              <a:rPr lang="en-US" dirty="0" smtClean="0"/>
              <a:t>)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demokrasi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(</a:t>
            </a:r>
            <a:r>
              <a:rPr lang="en-US" i="1" dirty="0" smtClean="0"/>
              <a:t>indirect democracy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637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181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Ada 4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/</a:t>
            </a:r>
            <a:r>
              <a:rPr lang="en-US" dirty="0" err="1" smtClean="0"/>
              <a:t>parlemen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1. </a:t>
            </a:r>
            <a:r>
              <a:rPr lang="en-US" b="1" dirty="0" err="1" smtClean="0"/>
              <a:t>Fungsi</a:t>
            </a:r>
            <a:r>
              <a:rPr lang="en-US" b="1" dirty="0" smtClean="0"/>
              <a:t> </a:t>
            </a:r>
            <a:r>
              <a:rPr lang="en-US" b="1" dirty="0" err="1" smtClean="0"/>
              <a:t>Legislasi</a:t>
            </a:r>
            <a:endParaRPr lang="en-US" b="1" dirty="0" smtClean="0"/>
          </a:p>
          <a:p>
            <a:pPr lvl="1">
              <a:buFont typeface="Wingdings"/>
              <a:buChar char="à"/>
            </a:pP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Kewenangan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membentuk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peraturan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mengikat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warga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norma-norma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mengikat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membatasi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Fungsi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legislasi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legislatif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parlemen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terutama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meliputi</a:t>
            </a:r>
            <a:r>
              <a:rPr lang="en-US" dirty="0" smtClean="0">
                <a:sym typeface="Wingdings" pitchFamily="2" charset="2"/>
              </a:rPr>
              <a:t> 3 </a:t>
            </a:r>
            <a:r>
              <a:rPr lang="en-US" dirty="0" err="1" smtClean="0">
                <a:sym typeface="Wingdings" pitchFamily="2" charset="2"/>
              </a:rPr>
              <a:t>hal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berikut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marL="800100" lvl="1" indent="-342900">
              <a:buAutoNum type="arabicPeriod"/>
            </a:pPr>
            <a:r>
              <a:rPr lang="en-US" dirty="0" err="1" smtClean="0">
                <a:sym typeface="Wingdings" pitchFamily="2" charset="2"/>
              </a:rPr>
              <a:t>Pengaturan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mengurangi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kebebasan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warga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800100" lvl="1" indent="-342900">
              <a:buAutoNum type="arabicPeriod"/>
            </a:pPr>
            <a:r>
              <a:rPr lang="en-US" dirty="0" err="1" smtClean="0">
                <a:sym typeface="Wingdings" pitchFamily="2" charset="2"/>
              </a:rPr>
              <a:t>Pengaturan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membebani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harta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kekayaan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warga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800100" lvl="1" indent="-342900">
              <a:buAutoNum type="arabicPeriod"/>
            </a:pPr>
            <a:r>
              <a:rPr lang="en-US" dirty="0" err="1" smtClean="0">
                <a:sym typeface="Wingdings" pitchFamily="2" charset="2"/>
              </a:rPr>
              <a:t>Pengaturan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mengenai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pengeluaran-pengeluaran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penyelenggara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961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UUD 1945,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legislasi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namun</a:t>
            </a:r>
            <a:r>
              <a:rPr lang="en-US" dirty="0" smtClean="0">
                <a:sym typeface="Wingdings" pitchFamily="2" charset="2"/>
              </a:rPr>
              <a:t> DPR </a:t>
            </a:r>
            <a:r>
              <a:rPr lang="en-US" dirty="0" err="1" smtClean="0">
                <a:sym typeface="Wingdings" pitchFamily="2" charset="2"/>
              </a:rPr>
              <a:t>berhak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mengajukan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usulan</a:t>
            </a:r>
            <a:r>
              <a:rPr lang="en-US" dirty="0" smtClean="0">
                <a:sym typeface="Wingdings" pitchFamily="2" charset="2"/>
              </a:rPr>
              <a:t> UU (</a:t>
            </a:r>
            <a:r>
              <a:rPr lang="en-US" dirty="0" err="1" smtClean="0">
                <a:sym typeface="Wingdings" pitchFamily="2" charset="2"/>
              </a:rPr>
              <a:t>hak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inisiatif</a:t>
            </a:r>
            <a:r>
              <a:rPr lang="en-US" dirty="0" smtClean="0">
                <a:sym typeface="Wingdings" pitchFamily="2" charset="2"/>
              </a:rPr>
              <a:t>).</a:t>
            </a:r>
            <a:endParaRPr lang="en-US" dirty="0" smtClean="0"/>
          </a:p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UUD 1945, DPR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legislasi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namun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Presiden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berhak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mengajukan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usulan</a:t>
            </a:r>
            <a:r>
              <a:rPr lang="en-US" dirty="0" smtClean="0">
                <a:sym typeface="Wingdings" pitchFamily="2" charset="2"/>
              </a:rPr>
              <a:t> UU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DPR.</a:t>
            </a:r>
          </a:p>
          <a:p>
            <a:r>
              <a:rPr lang="en-US" dirty="0" err="1" smtClean="0">
                <a:sym typeface="Wingdings" pitchFamily="2" charset="2"/>
              </a:rPr>
              <a:t>Setiap</a:t>
            </a:r>
            <a:r>
              <a:rPr lang="en-US" dirty="0" smtClean="0">
                <a:sym typeface="Wingdings" pitchFamily="2" charset="2"/>
              </a:rPr>
              <a:t> RUU </a:t>
            </a:r>
            <a:r>
              <a:rPr lang="en-US" dirty="0" err="1" smtClean="0">
                <a:sym typeface="Wingdings" pitchFamily="2" charset="2"/>
              </a:rPr>
              <a:t>dibahas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DPR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Presiden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persetujuan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bersama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err="1" smtClean="0">
                <a:sym typeface="Wingdings" pitchFamily="2" charset="2"/>
              </a:rPr>
              <a:t>Presiden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mengesahkan</a:t>
            </a:r>
            <a:r>
              <a:rPr lang="en-US" dirty="0" smtClean="0">
                <a:sym typeface="Wingdings" pitchFamily="2" charset="2"/>
              </a:rPr>
              <a:t> RUU yang </a:t>
            </a:r>
            <a:r>
              <a:rPr lang="en-US" dirty="0" err="1" smtClean="0">
                <a:sym typeface="Wingdings" pitchFamily="2" charset="2"/>
              </a:rPr>
              <a:t>telah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disetujui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bersama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UU  </a:t>
            </a:r>
            <a:r>
              <a:rPr lang="en-US" dirty="0" err="1" smtClean="0">
                <a:sym typeface="Wingdings" pitchFamily="2" charset="2"/>
              </a:rPr>
              <a:t>jika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Presiden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mengesahkan</a:t>
            </a:r>
            <a:r>
              <a:rPr lang="en-US" dirty="0" smtClean="0">
                <a:sym typeface="Wingdings" pitchFamily="2" charset="2"/>
              </a:rPr>
              <a:t> RUU </a:t>
            </a:r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UU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waktu</a:t>
            </a:r>
            <a:r>
              <a:rPr lang="en-US" dirty="0" smtClean="0">
                <a:sym typeface="Wingdings" pitchFamily="2" charset="2"/>
              </a:rPr>
              <a:t> 30 </a:t>
            </a:r>
            <a:r>
              <a:rPr lang="en-US" dirty="0" err="1" smtClean="0">
                <a:sym typeface="Wingdings" pitchFamily="2" charset="2"/>
              </a:rPr>
              <a:t>hari</a:t>
            </a:r>
            <a:r>
              <a:rPr lang="en-US" dirty="0" smtClean="0">
                <a:sym typeface="Wingdings" pitchFamily="2" charset="2"/>
              </a:rPr>
              <a:t>, RUU </a:t>
            </a:r>
            <a:r>
              <a:rPr lang="en-US" dirty="0" err="1" smtClean="0">
                <a:sym typeface="Wingdings" pitchFamily="2" charset="2"/>
              </a:rPr>
              <a:t>sah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UU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wajib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diundangkan</a:t>
            </a:r>
            <a:r>
              <a:rPr lang="en-US" dirty="0" smtClean="0">
                <a:sym typeface="Wingdings" pitchFamily="2" charset="2"/>
              </a:rPr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926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2. </a:t>
            </a:r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Pengawasan</a:t>
            </a:r>
            <a:endParaRPr lang="en-US" b="1" dirty="0"/>
          </a:p>
          <a:p>
            <a:pPr lvl="1">
              <a:buFont typeface="Wingdings"/>
              <a:buChar char="à"/>
            </a:pP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Kewenangan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pengawasan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terhadap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pemerintah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dalam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melaksanakan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peraturan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perundang-undangan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serta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pengawasan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atas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pembuatan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pelaksanaan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kebijakan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pemerintahan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Pengawasan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legislatif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parlemen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meliputi</a:t>
            </a:r>
            <a:r>
              <a:rPr lang="en-US" dirty="0" smtClean="0">
                <a:sym typeface="Wingdings" pitchFamily="2" charset="2"/>
              </a:rPr>
              <a:t>: </a:t>
            </a:r>
            <a:r>
              <a:rPr lang="en-US" dirty="0" err="1" smtClean="0">
                <a:sym typeface="Wingdings" pitchFamily="2" charset="2"/>
              </a:rPr>
              <a:t>pengawasan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pengawasan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pengeluaran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pengawasan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pemungutan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pajak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Lembaga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legislatif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parlemen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seharusnya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mengutamakan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fungsi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pengawasan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>
              <a:sym typeface="Wingdings" pitchFamily="2" charset="2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475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001000" cy="50292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DPR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interpelasi</a:t>
            </a:r>
            <a:r>
              <a:rPr lang="en-US" dirty="0" smtClean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UUD 1945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DPR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</a:t>
            </a:r>
          </a:p>
          <a:p>
            <a:r>
              <a:rPr lang="en-US" dirty="0" smtClean="0"/>
              <a:t>DPR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pengangkatan</a:t>
            </a:r>
            <a:r>
              <a:rPr lang="en-US" dirty="0" smtClean="0"/>
              <a:t> </a:t>
            </a:r>
            <a:r>
              <a:rPr lang="en-US" dirty="0" err="1" smtClean="0"/>
              <a:t>pejabat-pejabat</a:t>
            </a:r>
            <a:r>
              <a:rPr lang="en-US" dirty="0" smtClean="0"/>
              <a:t> </a:t>
            </a:r>
            <a:r>
              <a:rPr lang="en-US" dirty="0" err="1" smtClean="0"/>
              <a:t>publik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DPR.</a:t>
            </a:r>
          </a:p>
          <a:p>
            <a:pPr lvl="1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pemilihan</a:t>
            </a:r>
            <a:r>
              <a:rPr lang="en-US" dirty="0" smtClean="0">
                <a:sym typeface="Wingdings" pitchFamily="2" charset="2"/>
              </a:rPr>
              <a:t> 3 hakim </a:t>
            </a:r>
            <a:r>
              <a:rPr lang="en-US" dirty="0" err="1" smtClean="0">
                <a:sym typeface="Wingdings" pitchFamily="2" charset="2"/>
              </a:rPr>
              <a:t>konstitusi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1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pemilihan</a:t>
            </a:r>
            <a:r>
              <a:rPr lang="en-US" dirty="0" smtClean="0">
                <a:sym typeface="Wingdings" pitchFamily="2" charset="2"/>
              </a:rPr>
              <a:t> Duta </a:t>
            </a:r>
            <a:r>
              <a:rPr lang="en-US" dirty="0" err="1" smtClean="0">
                <a:sym typeface="Wingdings" pitchFamily="2" charset="2"/>
              </a:rPr>
              <a:t>Besar</a:t>
            </a:r>
            <a:endParaRPr lang="en-US" dirty="0" smtClean="0"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pemilihan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Gubernur</a:t>
            </a:r>
            <a:r>
              <a:rPr lang="en-US" dirty="0" smtClean="0">
                <a:sym typeface="Wingdings" pitchFamily="2" charset="2"/>
              </a:rPr>
              <a:t> BI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Dewan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Gubernur</a:t>
            </a:r>
            <a:r>
              <a:rPr lang="en-US" dirty="0" smtClean="0">
                <a:sym typeface="Wingdings" pitchFamily="2" charset="2"/>
              </a:rPr>
              <a:t> BI</a:t>
            </a:r>
          </a:p>
          <a:p>
            <a:pPr lvl="1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persetujuan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pengangkatan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Panglima</a:t>
            </a:r>
            <a:r>
              <a:rPr lang="en-US" dirty="0" smtClean="0">
                <a:sym typeface="Wingdings" pitchFamily="2" charset="2"/>
              </a:rPr>
              <a:t> TNI &amp; </a:t>
            </a:r>
            <a:r>
              <a:rPr lang="en-US" dirty="0" err="1" smtClean="0">
                <a:sym typeface="Wingdings" pitchFamily="2" charset="2"/>
              </a:rPr>
              <a:t>Kepala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Polri</a:t>
            </a:r>
            <a:endParaRPr lang="en-US" dirty="0" smtClean="0"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pemilihan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anggota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komisioner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komisi-komisi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20183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5105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3</a:t>
            </a:r>
            <a:r>
              <a:rPr lang="en-US" b="1" dirty="0"/>
              <a:t>. </a:t>
            </a:r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/>
              <a:t>Representasi</a:t>
            </a:r>
            <a:endParaRPr lang="en-US" b="1" dirty="0"/>
          </a:p>
          <a:p>
            <a:pPr lvl="1">
              <a:buFont typeface="Wingdings"/>
              <a:buChar char="à"/>
            </a:pP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Kewenangan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mewakili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menyalurkan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aspirasi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pendapat</a:t>
            </a:r>
            <a:r>
              <a:rPr lang="en-US" dirty="0">
                <a:sym typeface="Wingdings" pitchFamily="2" charset="2"/>
              </a:rPr>
              <a:t>,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kepentingan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warga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negara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sehingga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dapat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diwujudkan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dalam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bentuk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kebijakan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Ada 3 </a:t>
            </a:r>
            <a:r>
              <a:rPr lang="en-US" dirty="0" err="1" smtClean="0">
                <a:sym typeface="Wingdings" pitchFamily="2" charset="2"/>
              </a:rPr>
              <a:t>jenis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fungsi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representasi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perwakilan</a:t>
            </a:r>
            <a:r>
              <a:rPr lang="en-US" dirty="0" smtClean="0">
                <a:sym typeface="Wingdings" pitchFamily="2" charset="2"/>
              </a:rPr>
              <a:t> di </a:t>
            </a:r>
            <a:r>
              <a:rPr lang="en-US" dirty="0" err="1" smtClean="0">
                <a:sym typeface="Wingdings" pitchFamily="2" charset="2"/>
              </a:rPr>
              <a:t>lembaga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legislatif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yaitu</a:t>
            </a:r>
            <a:r>
              <a:rPr lang="en-US" dirty="0" smtClean="0">
                <a:sym typeface="Wingdings" pitchFamily="2" charset="2"/>
              </a:rPr>
              <a:t>:</a:t>
            </a:r>
          </a:p>
          <a:p>
            <a:pPr marL="708660" lvl="1" indent="-342900">
              <a:buAutoNum type="arabicPeriod"/>
            </a:pP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perwakilan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politik</a:t>
            </a:r>
            <a:endParaRPr lang="en-US" dirty="0" smtClean="0">
              <a:sym typeface="Wingdings" pitchFamily="2" charset="2"/>
            </a:endParaRPr>
          </a:p>
          <a:p>
            <a:pPr marL="708660" lvl="1" indent="-342900">
              <a:buAutoNum type="arabicPeriod"/>
            </a:pP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perwakilan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teritorial</a:t>
            </a:r>
            <a:endParaRPr lang="en-US" dirty="0" smtClean="0">
              <a:sym typeface="Wingdings" pitchFamily="2" charset="2"/>
            </a:endParaRPr>
          </a:p>
          <a:p>
            <a:pPr marL="708660" lvl="1" indent="-342900">
              <a:buAutoNum type="arabicPeriod"/>
            </a:pP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perwakilan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fungsional</a:t>
            </a:r>
            <a:endParaRPr lang="en-US" dirty="0" smtClean="0">
              <a:sym typeface="Wingdings" pitchFamily="2" charset="2"/>
            </a:endParaRPr>
          </a:p>
          <a:p>
            <a:pPr>
              <a:buFont typeface="Wingdings"/>
              <a:buChar char="à"/>
            </a:pP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pilihan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pelembagaan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dirty="0" err="1">
                <a:sym typeface="Wingdings" pitchFamily="2" charset="2"/>
              </a:rPr>
              <a:t>S</a:t>
            </a:r>
            <a:r>
              <a:rPr lang="en-US" dirty="0" err="1" smtClean="0">
                <a:sym typeface="Wingdings" pitchFamily="2" charset="2"/>
              </a:rPr>
              <a:t>truktur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kamar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i="1" dirty="0" smtClean="0">
                <a:sym typeface="Wingdings" pitchFamily="2" charset="2"/>
              </a:rPr>
              <a:t>unicameral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 err="1" smtClean="0">
                <a:sym typeface="Wingdings" pitchFamily="2" charset="2"/>
              </a:rPr>
              <a:t>hanya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perwakilan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politik</a:t>
            </a:r>
            <a:r>
              <a:rPr lang="en-US" dirty="0">
                <a:sym typeface="Wingdings" pitchFamily="2" charset="2"/>
              </a:rPr>
              <a:t>.</a:t>
            </a:r>
            <a:endParaRPr lang="en-US" dirty="0" smtClean="0">
              <a:sym typeface="Wingdings" pitchFamily="2" charset="2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Struktur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kamar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i="1" dirty="0" smtClean="0">
                <a:sym typeface="Wingdings" pitchFamily="2" charset="2"/>
              </a:rPr>
              <a:t>bicameral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 err="1" smtClean="0">
                <a:sym typeface="Wingdings" pitchFamily="2" charset="2"/>
              </a:rPr>
              <a:t>punya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dua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perwakilan</a:t>
            </a:r>
            <a:r>
              <a:rPr lang="en-US" dirty="0" smtClean="0">
                <a:sym typeface="Wingdings" pitchFamily="2" charset="2"/>
              </a:rPr>
              <a:t> di </a:t>
            </a:r>
            <a:r>
              <a:rPr lang="en-US" dirty="0" err="1" smtClean="0">
                <a:sym typeface="Wingdings" pitchFamily="2" charset="2"/>
              </a:rPr>
              <a:t>atas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6087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UUD 1945, Indonesia </a:t>
            </a:r>
            <a:r>
              <a:rPr lang="en-US" dirty="0" err="1" smtClean="0"/>
              <a:t>menggabungkan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perwakilan</a:t>
            </a:r>
            <a:r>
              <a:rPr lang="en-US" dirty="0" smtClean="0"/>
              <a:t>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MPR </a:t>
            </a:r>
            <a:r>
              <a:rPr lang="en-US" dirty="0" err="1" smtClean="0">
                <a:sym typeface="Wingdings" pitchFamily="2" charset="2"/>
              </a:rPr>
              <a:t>terdiri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anggota</a:t>
            </a:r>
            <a:r>
              <a:rPr lang="en-US" dirty="0" smtClean="0">
                <a:sym typeface="Wingdings" pitchFamily="2" charset="2"/>
              </a:rPr>
              <a:t> DPR, </a:t>
            </a:r>
            <a:r>
              <a:rPr lang="en-US" dirty="0" err="1" smtClean="0">
                <a:sym typeface="Wingdings" pitchFamily="2" charset="2"/>
              </a:rPr>
              <a:t>utusan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daerah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utusan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golongan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err="1" smtClean="0">
                <a:sym typeface="Wingdings" pitchFamily="2" charset="2"/>
              </a:rPr>
              <a:t>Setelah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perubahan</a:t>
            </a:r>
            <a:r>
              <a:rPr lang="en-US" dirty="0" smtClean="0">
                <a:sym typeface="Wingdings" pitchFamily="2" charset="2"/>
              </a:rPr>
              <a:t> UUD 1945,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perwakilan</a:t>
            </a:r>
            <a:r>
              <a:rPr lang="en-US" dirty="0" smtClean="0">
                <a:sym typeface="Wingdings" pitchFamily="2" charset="2"/>
              </a:rPr>
              <a:t> Indonesia </a:t>
            </a:r>
            <a:r>
              <a:rPr lang="en-US" dirty="0" err="1" smtClean="0">
                <a:sym typeface="Wingdings" pitchFamily="2" charset="2"/>
              </a:rPr>
              <a:t>hanya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terdiri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anggota</a:t>
            </a:r>
            <a:r>
              <a:rPr lang="en-US" dirty="0" smtClean="0">
                <a:sym typeface="Wingdings" pitchFamily="2" charset="2"/>
              </a:rPr>
              <a:t> DPR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anggota</a:t>
            </a:r>
            <a:r>
              <a:rPr lang="en-US" dirty="0" smtClean="0">
                <a:sym typeface="Wingdings" pitchFamily="2" charset="2"/>
              </a:rPr>
              <a:t> DPD.</a:t>
            </a:r>
          </a:p>
          <a:p>
            <a:r>
              <a:rPr lang="en-US" dirty="0" err="1" smtClean="0">
                <a:sym typeface="Wingdings" pitchFamily="2" charset="2"/>
              </a:rPr>
              <a:t>Saat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ini</a:t>
            </a:r>
            <a:r>
              <a:rPr lang="en-US" dirty="0" smtClean="0">
                <a:sym typeface="Wingdings" pitchFamily="2" charset="2"/>
              </a:rPr>
              <a:t>, Indonesia </a:t>
            </a:r>
            <a:r>
              <a:rPr lang="en-US" dirty="0" err="1" smtClean="0">
                <a:sym typeface="Wingdings" pitchFamily="2" charset="2"/>
              </a:rPr>
              <a:t>menganut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struktur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pelembagaan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perwakilan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bikameral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namun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kadang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disebut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trikameral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selain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DPR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DPD, </a:t>
            </a:r>
            <a:r>
              <a:rPr lang="en-US" dirty="0" err="1" smtClean="0">
                <a:sym typeface="Wingdings" pitchFamily="2" charset="2"/>
              </a:rPr>
              <a:t>masih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juga</a:t>
            </a:r>
            <a:r>
              <a:rPr lang="en-US" dirty="0" smtClean="0">
                <a:sym typeface="Wingdings" pitchFamily="2" charset="2"/>
              </a:rPr>
              <a:t> MPR.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41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Wewenang</a:t>
            </a:r>
            <a:r>
              <a:rPr lang="en-US" dirty="0" smtClean="0"/>
              <a:t> MPR </a:t>
            </a:r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UUD 1945 :</a:t>
            </a:r>
          </a:p>
          <a:p>
            <a:pPr marL="822960" lvl="1" indent="-457200">
              <a:buAutoNum type="arabicPeriod"/>
            </a:pP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UUD.</a:t>
            </a:r>
          </a:p>
          <a:p>
            <a:pPr marL="822960" lvl="1" indent="-457200">
              <a:buAutoNum type="arabicPeriod"/>
            </a:pPr>
            <a:r>
              <a:rPr lang="en-US" dirty="0" err="1" smtClean="0"/>
              <a:t>Melantik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.</a:t>
            </a:r>
          </a:p>
          <a:p>
            <a:pPr marL="822960" lvl="1" indent="-457200">
              <a:buAutoNum type="arabicPeriod"/>
            </a:pPr>
            <a:r>
              <a:rPr lang="en-US" dirty="0" err="1" smtClean="0"/>
              <a:t>Memberhentikan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jabatannya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UUD.</a:t>
            </a:r>
          </a:p>
          <a:p>
            <a:r>
              <a:rPr lang="en-US" dirty="0" err="1" smtClean="0"/>
              <a:t>Wewenang</a:t>
            </a:r>
            <a:r>
              <a:rPr lang="en-US" dirty="0" smtClean="0"/>
              <a:t> MPR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situasional</a:t>
            </a:r>
            <a:r>
              <a:rPr lang="en-US" dirty="0" smtClean="0"/>
              <a:t>,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agenda di </a:t>
            </a:r>
            <a:r>
              <a:rPr lang="en-US" dirty="0" err="1" smtClean="0"/>
              <a:t>atas</a:t>
            </a:r>
            <a:r>
              <a:rPr lang="en-US" dirty="0" smtClean="0"/>
              <a:t> MPR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wewenangnya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MPR </a:t>
            </a:r>
            <a:r>
              <a:rPr lang="en-US" dirty="0" err="1" smtClean="0"/>
              <a:t>aktif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sosialisasi</a:t>
            </a:r>
            <a:r>
              <a:rPr lang="en-US" dirty="0" smtClean="0"/>
              <a:t> </a:t>
            </a:r>
            <a:r>
              <a:rPr lang="en-US" dirty="0" err="1" smtClean="0"/>
              <a:t>Empat</a:t>
            </a:r>
            <a:r>
              <a:rPr lang="en-US" dirty="0" smtClean="0"/>
              <a:t> </a:t>
            </a:r>
            <a:r>
              <a:rPr lang="en-US" dirty="0" err="1" smtClean="0"/>
              <a:t>Pilar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: </a:t>
            </a:r>
            <a:r>
              <a:rPr lang="en-US" dirty="0" err="1" smtClean="0"/>
              <a:t>Pancasila</a:t>
            </a:r>
            <a:r>
              <a:rPr lang="en-US" dirty="0" smtClean="0"/>
              <a:t>, UUD 1945, NKRI, </a:t>
            </a:r>
            <a:r>
              <a:rPr lang="en-US" dirty="0" err="1" smtClean="0"/>
              <a:t>Bhinneka</a:t>
            </a:r>
            <a:r>
              <a:rPr lang="en-US" dirty="0" smtClean="0"/>
              <a:t> Tunggal </a:t>
            </a:r>
            <a:r>
              <a:rPr lang="en-US" dirty="0" err="1" smtClean="0"/>
              <a:t>Ika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9624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077200" cy="5029200"/>
          </a:xfrm>
        </p:spPr>
        <p:txBody>
          <a:bodyPr>
            <a:normAutofit fontScale="85000" lnSpcReduction="10000"/>
          </a:bodyPr>
          <a:lstStyle/>
          <a:p>
            <a:r>
              <a:rPr lang="en-US" sz="2600" dirty="0" err="1" smtClean="0"/>
              <a:t>Wewenang</a:t>
            </a:r>
            <a:r>
              <a:rPr lang="en-US" sz="2600" dirty="0" smtClean="0"/>
              <a:t> </a:t>
            </a:r>
            <a:r>
              <a:rPr lang="en-US" sz="2600" dirty="0" err="1" smtClean="0"/>
              <a:t>dan</a:t>
            </a:r>
            <a:r>
              <a:rPr lang="en-US" sz="2600" dirty="0" smtClean="0"/>
              <a:t> </a:t>
            </a:r>
            <a:r>
              <a:rPr lang="en-US" sz="2600" dirty="0" err="1" smtClean="0"/>
              <a:t>hak</a:t>
            </a:r>
            <a:r>
              <a:rPr lang="en-US" sz="2600" dirty="0" smtClean="0"/>
              <a:t> DPR </a:t>
            </a:r>
            <a:r>
              <a:rPr lang="en-US" sz="2600" dirty="0" err="1" smtClean="0"/>
              <a:t>setelah</a:t>
            </a:r>
            <a:r>
              <a:rPr lang="en-US" sz="2600" dirty="0" smtClean="0"/>
              <a:t> </a:t>
            </a:r>
            <a:r>
              <a:rPr lang="en-US" sz="2600" dirty="0" err="1" smtClean="0"/>
              <a:t>Perubahan</a:t>
            </a:r>
            <a:r>
              <a:rPr lang="en-US" sz="2600" dirty="0" smtClean="0"/>
              <a:t> UUD 1945 :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Memegang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UU.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legislasi</a:t>
            </a:r>
            <a:r>
              <a:rPr lang="en-US" dirty="0" smtClean="0"/>
              <a:t>,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interpelasi</a:t>
            </a:r>
            <a:r>
              <a:rPr lang="en-US" dirty="0" smtClean="0"/>
              <a:t>,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angket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pertanyaan</a:t>
            </a:r>
            <a:r>
              <a:rPr lang="en-US" dirty="0" smtClean="0"/>
              <a:t>,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usul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imunitas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Anggota</a:t>
            </a:r>
            <a:r>
              <a:rPr lang="en-US" dirty="0" smtClean="0"/>
              <a:t> DPR </a:t>
            </a:r>
            <a:r>
              <a:rPr lang="en-US" dirty="0" err="1" smtClean="0"/>
              <a:t>berhak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usul</a:t>
            </a:r>
            <a:r>
              <a:rPr lang="en-US" dirty="0" smtClean="0"/>
              <a:t> </a:t>
            </a:r>
            <a:r>
              <a:rPr lang="en-US" dirty="0" err="1" smtClean="0"/>
              <a:t>rancangan</a:t>
            </a:r>
            <a:r>
              <a:rPr lang="en-US" dirty="0" smtClean="0"/>
              <a:t> UU.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Menyetujui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menyetujui</a:t>
            </a:r>
            <a:r>
              <a:rPr lang="en-US" dirty="0" smtClean="0"/>
              <a:t> </a:t>
            </a:r>
            <a:r>
              <a:rPr lang="en-US" dirty="0" err="1" smtClean="0"/>
              <a:t>Perpu</a:t>
            </a:r>
            <a:r>
              <a:rPr lang="en-US" dirty="0" smtClean="0"/>
              <a:t> yang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memerlukan</a:t>
            </a:r>
            <a:r>
              <a:rPr lang="en-US" dirty="0" smtClean="0"/>
              <a:t> </a:t>
            </a:r>
            <a:r>
              <a:rPr lang="en-US" dirty="0" err="1" smtClean="0"/>
              <a:t>persetujuan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DPR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menyatakan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perang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membuat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perdamaian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perjanjian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lain; </a:t>
            </a:r>
            <a:r>
              <a:rPr lang="en-US" dirty="0" err="1" smtClean="0">
                <a:sym typeface="Wingdings" pitchFamily="2" charset="2"/>
              </a:rPr>
              <a:t>mengangkat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duta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konsul</a:t>
            </a:r>
            <a:r>
              <a:rPr lang="en-US" dirty="0" smtClean="0">
                <a:sym typeface="Wingdings" pitchFamily="2" charset="2"/>
              </a:rPr>
              <a:t>; </a:t>
            </a:r>
            <a:r>
              <a:rPr lang="en-US" dirty="0" err="1" smtClean="0">
                <a:sym typeface="Wingdings" pitchFamily="2" charset="2"/>
              </a:rPr>
              <a:t>memberi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amnesti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abolisi</a:t>
            </a:r>
            <a:r>
              <a:rPr lang="en-US" dirty="0" smtClean="0">
                <a:sym typeface="Wingdings" pitchFamily="2" charset="2"/>
              </a:rPr>
              <a:t>; </a:t>
            </a:r>
            <a:endParaRPr lang="en-US" dirty="0" smtClean="0"/>
          </a:p>
          <a:p>
            <a:pPr marL="457200" indent="-457200">
              <a:buAutoNum type="arabicPeriod"/>
            </a:pPr>
            <a:endParaRPr lang="en-US" dirty="0" smtClean="0"/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855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Organ </a:t>
            </a:r>
            <a:r>
              <a:rPr lang="en-US" sz="3600" b="1" dirty="0" err="1" smtClean="0"/>
              <a:t>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fungsi</a:t>
            </a:r>
            <a:r>
              <a:rPr lang="en-US" sz="3600" b="1" dirty="0" smtClean="0"/>
              <a:t> </a:t>
            </a:r>
            <a:br>
              <a:rPr lang="en-US" sz="3600" b="1" dirty="0" smtClean="0"/>
            </a:br>
            <a:r>
              <a:rPr lang="en-US" sz="3600" b="1" dirty="0" err="1" smtClean="0"/>
              <a:t>kekuasaan</a:t>
            </a:r>
            <a:r>
              <a:rPr lang="en-US" sz="3600" b="1" dirty="0" smtClean="0"/>
              <a:t> Negara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7467600" cy="4797552"/>
          </a:xfrm>
        </p:spPr>
        <p:txBody>
          <a:bodyPr/>
          <a:lstStyle/>
          <a:p>
            <a:pPr marL="0" indent="0">
              <a:buNone/>
            </a:pPr>
            <a:r>
              <a:rPr lang="en-US" b="1" dirty="0" err="1" smtClean="0"/>
              <a:t>Pokok</a:t>
            </a:r>
            <a:r>
              <a:rPr lang="en-US" b="1" dirty="0" smtClean="0"/>
              <a:t> </a:t>
            </a:r>
            <a:r>
              <a:rPr lang="en-US" b="1" dirty="0" err="1" smtClean="0"/>
              <a:t>Bahasan</a:t>
            </a:r>
            <a:r>
              <a:rPr lang="en-US" b="1" dirty="0" smtClean="0"/>
              <a:t>:</a:t>
            </a:r>
          </a:p>
          <a:p>
            <a:endParaRPr lang="en-US" dirty="0" smtClean="0"/>
          </a:p>
          <a:p>
            <a:pPr lvl="0"/>
            <a:r>
              <a:rPr lang="en-US" dirty="0" err="1"/>
              <a:t>Pembatasan</a:t>
            </a:r>
            <a:r>
              <a:rPr lang="en-US" dirty="0"/>
              <a:t> </a:t>
            </a:r>
            <a:r>
              <a:rPr lang="en-US" dirty="0" err="1"/>
              <a:t>Kekuasaan</a:t>
            </a:r>
            <a:endParaRPr lang="en-US" dirty="0"/>
          </a:p>
          <a:p>
            <a:pPr lvl="0"/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Legislatif</a:t>
            </a:r>
            <a:endParaRPr lang="en-US" dirty="0"/>
          </a:p>
          <a:p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Eksekutif</a:t>
            </a:r>
            <a:endParaRPr lang="en-US" dirty="0"/>
          </a:p>
          <a:p>
            <a:pPr lvl="0"/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 smtClean="0"/>
              <a:t>Yudisial</a:t>
            </a:r>
            <a:endParaRPr lang="en-US" dirty="0" smtClean="0"/>
          </a:p>
          <a:p>
            <a:pPr lvl="0"/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Pemeriksa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 smtClean="0"/>
          </a:p>
          <a:p>
            <a:pPr lvl="0"/>
            <a:r>
              <a:rPr lang="en-US" dirty="0" smtClean="0"/>
              <a:t>Organ Negara </a:t>
            </a:r>
            <a:r>
              <a:rPr lang="en-US" dirty="0" err="1" smtClean="0"/>
              <a:t>Menurut</a:t>
            </a:r>
            <a:r>
              <a:rPr lang="en-US" dirty="0" smtClean="0"/>
              <a:t> UUD 1945</a:t>
            </a:r>
            <a:endParaRPr lang="en-US" dirty="0"/>
          </a:p>
          <a:p>
            <a:r>
              <a:rPr lang="en-US" dirty="0" smtClean="0"/>
              <a:t>Organ-Organ </a:t>
            </a:r>
            <a:r>
              <a:rPr lang="en-US" dirty="0"/>
              <a:t>Negara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Independen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9442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1534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err="1" smtClean="0"/>
              <a:t>Wewenang</a:t>
            </a:r>
            <a:r>
              <a:rPr lang="en-US" sz="2600" dirty="0" smtClean="0"/>
              <a:t> DPD </a:t>
            </a:r>
            <a:r>
              <a:rPr lang="en-US" sz="2600" dirty="0" err="1" smtClean="0"/>
              <a:t>berdasarkan</a:t>
            </a:r>
            <a:r>
              <a:rPr lang="en-US" sz="2600" dirty="0" smtClean="0"/>
              <a:t> </a:t>
            </a:r>
            <a:r>
              <a:rPr lang="en-US" sz="2600" dirty="0" err="1" smtClean="0"/>
              <a:t>Perubahan</a:t>
            </a:r>
            <a:r>
              <a:rPr lang="en-US" sz="2600" dirty="0" smtClean="0"/>
              <a:t> UUD 1945 :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DPR RUU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,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, </a:t>
            </a:r>
            <a:r>
              <a:rPr lang="en-US" dirty="0" err="1" smtClean="0"/>
              <a:t>pembentukan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pemekaran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penggabungan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, </a:t>
            </a:r>
            <a:r>
              <a:rPr lang="en-US" dirty="0" err="1" smtClean="0"/>
              <a:t>pengelolaan</a:t>
            </a:r>
            <a:r>
              <a:rPr lang="en-US" dirty="0" smtClean="0"/>
              <a:t> SDA </a:t>
            </a:r>
            <a:r>
              <a:rPr lang="en-US" dirty="0" err="1" smtClean="0"/>
              <a:t>dan</a:t>
            </a:r>
            <a:r>
              <a:rPr lang="en-US" dirty="0" smtClean="0"/>
              <a:t> SDE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perimbangan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RUU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,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; </a:t>
            </a:r>
            <a:r>
              <a:rPr lang="en-US" dirty="0" err="1" smtClean="0"/>
              <a:t>pembentukan</a:t>
            </a:r>
            <a:r>
              <a:rPr lang="en-US" dirty="0" smtClean="0"/>
              <a:t>, </a:t>
            </a:r>
            <a:r>
              <a:rPr lang="en-US" dirty="0" err="1" smtClean="0"/>
              <a:t>pemekaran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penggabungan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; </a:t>
            </a:r>
            <a:r>
              <a:rPr lang="en-US" dirty="0" err="1" smtClean="0"/>
              <a:t>pengelolaan</a:t>
            </a:r>
            <a:r>
              <a:rPr lang="en-US" dirty="0" smtClean="0"/>
              <a:t> SDA </a:t>
            </a:r>
            <a:r>
              <a:rPr lang="en-US" dirty="0" err="1" smtClean="0"/>
              <a:t>dan</a:t>
            </a:r>
            <a:r>
              <a:rPr lang="en-US" dirty="0" smtClean="0"/>
              <a:t> SDE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perimbangan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;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DPR </a:t>
            </a:r>
            <a:r>
              <a:rPr lang="en-US" dirty="0" err="1" smtClean="0"/>
              <a:t>atas</a:t>
            </a:r>
            <a:r>
              <a:rPr lang="en-US" dirty="0" smtClean="0"/>
              <a:t> RUU APBN </a:t>
            </a:r>
            <a:r>
              <a:rPr lang="en-US" dirty="0" err="1" smtClean="0"/>
              <a:t>dan</a:t>
            </a:r>
            <a:r>
              <a:rPr lang="en-US" dirty="0" smtClean="0"/>
              <a:t> RUU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agama.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0449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pelaksanaan</a:t>
            </a:r>
            <a:r>
              <a:rPr lang="en-US" dirty="0" smtClean="0"/>
              <a:t> UU </a:t>
            </a:r>
            <a:r>
              <a:rPr lang="en-US" dirty="0" err="1" smtClean="0"/>
              <a:t>mengenai</a:t>
            </a:r>
            <a:r>
              <a:rPr lang="en-US" dirty="0" smtClean="0"/>
              <a:t>: </a:t>
            </a:r>
            <a:r>
              <a:rPr lang="en-US" dirty="0" err="1" smtClean="0"/>
              <a:t>otonomi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, </a:t>
            </a:r>
            <a:r>
              <a:rPr lang="en-US" dirty="0" err="1" smtClean="0"/>
              <a:t>pembentukan</a:t>
            </a:r>
            <a:r>
              <a:rPr lang="en-US" dirty="0" smtClean="0"/>
              <a:t>, </a:t>
            </a:r>
            <a:r>
              <a:rPr lang="en-US" dirty="0" err="1" smtClean="0"/>
              <a:t>pemekaran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penggabungan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,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, </a:t>
            </a:r>
            <a:r>
              <a:rPr lang="en-US" dirty="0" err="1" smtClean="0"/>
              <a:t>pengelolaan</a:t>
            </a:r>
            <a:r>
              <a:rPr lang="en-US" dirty="0" smtClean="0"/>
              <a:t> SDA </a:t>
            </a:r>
            <a:r>
              <a:rPr lang="en-US" dirty="0" err="1" smtClean="0"/>
              <a:t>dan</a:t>
            </a:r>
            <a:r>
              <a:rPr lang="en-US" dirty="0" smtClean="0"/>
              <a:t> SDE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pelaksanaan</a:t>
            </a:r>
            <a:r>
              <a:rPr lang="en-US" dirty="0" smtClean="0"/>
              <a:t> APBN, </a:t>
            </a:r>
            <a:r>
              <a:rPr lang="en-US" dirty="0" err="1" smtClean="0"/>
              <a:t>pajak</a:t>
            </a:r>
            <a:r>
              <a:rPr lang="en-US" dirty="0" smtClean="0"/>
              <a:t>, </a:t>
            </a:r>
            <a:r>
              <a:rPr lang="en-US" dirty="0" err="1" smtClean="0"/>
              <a:t>pendidikan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agama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pengawasannya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DPR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ditindaklanjuti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584774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4. </a:t>
            </a:r>
            <a:r>
              <a:rPr lang="en-US" b="1" dirty="0" err="1"/>
              <a:t>Fungsi</a:t>
            </a:r>
            <a:r>
              <a:rPr lang="en-US" b="1" dirty="0"/>
              <a:t> </a:t>
            </a:r>
            <a:r>
              <a:rPr lang="en-US" b="1" dirty="0" err="1" smtClean="0"/>
              <a:t>Anggaran</a:t>
            </a:r>
            <a:endParaRPr lang="en-US" b="1" dirty="0" smtClean="0"/>
          </a:p>
          <a:p>
            <a:pPr marL="0" indent="0">
              <a:buNone/>
            </a:pPr>
            <a:endParaRPr lang="en-US" dirty="0"/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Kewenangan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membahas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memutuskan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hal-hal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berkaitan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anggaran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pendapatan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belanja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Segala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kebijakan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keuangan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terkait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pendapatan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belanja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melibatkan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mendapatkan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persetujuan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legislatif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parlemen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Fungsi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anggaran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kadang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dianggap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fungsi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pengawasan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365760" lvl="1" indent="0">
              <a:buNone/>
            </a:pPr>
            <a:r>
              <a:rPr lang="en-US" dirty="0" smtClean="0">
                <a:sym typeface="Wingdings" pitchFamily="2" charset="2"/>
              </a:rPr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34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DPR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proses </a:t>
            </a:r>
            <a:r>
              <a:rPr lang="en-US" dirty="0" err="1" smtClean="0"/>
              <a:t>perumusan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pengesahan</a:t>
            </a:r>
            <a:r>
              <a:rPr lang="en-US" dirty="0" smtClean="0"/>
              <a:t> APBN.</a:t>
            </a:r>
          </a:p>
          <a:p>
            <a:r>
              <a:rPr lang="en-US" dirty="0" smtClean="0"/>
              <a:t>DPR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DPR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terlibat</a:t>
            </a:r>
            <a:r>
              <a:rPr lang="en-US" dirty="0" smtClean="0"/>
              <a:t> </a:t>
            </a:r>
            <a:r>
              <a:rPr lang="en-US" dirty="0" err="1" smtClean="0"/>
              <a:t>membahas</a:t>
            </a:r>
            <a:r>
              <a:rPr lang="en-US" dirty="0" smtClean="0"/>
              <a:t> </a:t>
            </a:r>
            <a:r>
              <a:rPr lang="en-US" dirty="0" err="1" smtClean="0"/>
              <a:t>hal-hal</a:t>
            </a:r>
            <a:r>
              <a:rPr lang="en-US" dirty="0" smtClean="0"/>
              <a:t> </a:t>
            </a:r>
            <a:r>
              <a:rPr lang="en-US" dirty="0" err="1" smtClean="0"/>
              <a:t>teknis</a:t>
            </a:r>
            <a:r>
              <a:rPr lang="en-US" dirty="0" smtClean="0"/>
              <a:t> APBN.</a:t>
            </a:r>
          </a:p>
          <a:p>
            <a:r>
              <a:rPr lang="en-US" dirty="0" smtClean="0"/>
              <a:t>DPR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mencoret</a:t>
            </a:r>
            <a:r>
              <a:rPr lang="en-US" dirty="0" smtClean="0"/>
              <a:t> </a:t>
            </a:r>
            <a:r>
              <a:rPr lang="en-US" dirty="0" err="1" smtClean="0"/>
              <a:t>pos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APBN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disetujui</a:t>
            </a:r>
            <a:r>
              <a:rPr lang="en-US" dirty="0" smtClean="0"/>
              <a:t>  </a:t>
            </a:r>
            <a:r>
              <a:rPr lang="en-US" dirty="0" err="1" smtClean="0"/>
              <a:t>oleh</a:t>
            </a:r>
            <a:r>
              <a:rPr lang="en-US" dirty="0" smtClean="0"/>
              <a:t> DPR.</a:t>
            </a:r>
          </a:p>
          <a:p>
            <a:r>
              <a:rPr lang="en-US" dirty="0" smtClean="0"/>
              <a:t>DPR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mempending</a:t>
            </a:r>
            <a:r>
              <a:rPr lang="en-US" dirty="0" smtClean="0"/>
              <a:t> </a:t>
            </a:r>
            <a:r>
              <a:rPr lang="en-US" dirty="0" err="1" smtClean="0"/>
              <a:t>pos</a:t>
            </a:r>
            <a:r>
              <a:rPr lang="en-US" dirty="0" smtClean="0"/>
              <a:t> </a:t>
            </a:r>
            <a:r>
              <a:rPr lang="en-US" dirty="0" err="1" smtClean="0"/>
              <a:t>anggaran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r>
              <a:rPr lang="en-US" dirty="0" smtClean="0"/>
              <a:t> yang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disetujui</a:t>
            </a:r>
            <a:r>
              <a:rPr lang="en-US" dirty="0" smtClean="0"/>
              <a:t> DPR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r>
              <a:rPr lang="en-US" dirty="0" smtClean="0"/>
              <a:t> </a:t>
            </a:r>
            <a:r>
              <a:rPr lang="en-US" dirty="0" err="1" smtClean="0"/>
              <a:t>bintang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1451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b="1" dirty="0" err="1"/>
              <a:t>Cabang</a:t>
            </a:r>
            <a:r>
              <a:rPr lang="en-US" sz="3600" b="1" dirty="0"/>
              <a:t> </a:t>
            </a:r>
            <a:r>
              <a:rPr lang="en-US" sz="3600" b="1" dirty="0" err="1"/>
              <a:t>Kekuasaan</a:t>
            </a:r>
            <a:r>
              <a:rPr lang="en-US" sz="3600" b="1" dirty="0"/>
              <a:t> </a:t>
            </a:r>
            <a:r>
              <a:rPr lang="en-US" sz="3600" b="1" dirty="0" err="1"/>
              <a:t>Eksekutif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Kosakata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terjemahan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kosakata</a:t>
            </a:r>
            <a:r>
              <a:rPr lang="en-US" dirty="0" smtClean="0"/>
              <a:t> </a:t>
            </a:r>
            <a:r>
              <a:rPr lang="en-US" i="1" dirty="0" smtClean="0"/>
              <a:t>executive, to execute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Inggris</a:t>
            </a:r>
            <a:r>
              <a:rPr lang="en-US" dirty="0" smtClean="0"/>
              <a:t>, yang </a:t>
            </a:r>
            <a:r>
              <a:rPr lang="en-US" dirty="0" err="1" smtClean="0"/>
              <a:t>artinya</a:t>
            </a:r>
            <a:r>
              <a:rPr lang="en-US" dirty="0" smtClean="0"/>
              <a:t> </a:t>
            </a:r>
            <a:r>
              <a:rPr lang="en-US" i="1" dirty="0" err="1" smtClean="0"/>
              <a:t>menjalankan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yang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administrasi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 di </a:t>
            </a:r>
            <a:r>
              <a:rPr lang="en-US" dirty="0" err="1" smtClean="0"/>
              <a:t>tiap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yang </a:t>
            </a:r>
            <a:r>
              <a:rPr lang="en-US" dirty="0" err="1" smtClean="0"/>
              <a:t>dianutnya</a:t>
            </a:r>
            <a:r>
              <a:rPr lang="en-US" dirty="0" smtClean="0"/>
              <a:t>.</a:t>
            </a:r>
          </a:p>
          <a:p>
            <a:r>
              <a:rPr lang="en-US" dirty="0" smtClean="0"/>
              <a:t>Ada 3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 </a:t>
            </a:r>
            <a:r>
              <a:rPr lang="en-US" dirty="0" err="1" smtClean="0"/>
              <a:t>presidensiil</a:t>
            </a:r>
            <a:r>
              <a:rPr lang="en-US" dirty="0" smtClean="0"/>
              <a:t>, </a:t>
            </a:r>
            <a:r>
              <a:rPr lang="en-US" dirty="0" err="1" smtClean="0"/>
              <a:t>parlementer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4667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presidensiil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terpisah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yang </a:t>
            </a:r>
            <a:r>
              <a:rPr lang="en-US" dirty="0" err="1" smtClean="0"/>
              <a:t>memilihnya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membubarkan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Kabinet</a:t>
            </a:r>
            <a:r>
              <a:rPr lang="en-US" dirty="0" smtClean="0"/>
              <a:t> </a:t>
            </a:r>
            <a:r>
              <a:rPr lang="en-US" dirty="0" err="1" smtClean="0"/>
              <a:t>sepenuhnya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037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parlementer</a:t>
            </a:r>
            <a:r>
              <a:rPr lang="en-US" dirty="0" smtClean="0"/>
              <a:t>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marL="457200" indent="-457200">
              <a:buAutoNum type="arabicPeriod"/>
            </a:pPr>
            <a:r>
              <a:rPr lang="en-US" dirty="0" err="1" smtClean="0"/>
              <a:t>Jabatan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kepala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dipisah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dijabat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orang yang </a:t>
            </a:r>
            <a:r>
              <a:rPr lang="en-US" dirty="0" err="1" smtClean="0"/>
              <a:t>berbeda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Kabinet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Kabinet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dibubarkan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membubarkan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mendapat</a:t>
            </a:r>
            <a:r>
              <a:rPr lang="en-US" dirty="0" smtClean="0"/>
              <a:t> </a:t>
            </a:r>
            <a:r>
              <a:rPr lang="en-US" dirty="0" err="1" smtClean="0"/>
              <a:t>dukungan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diselenggarakan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5613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campuran</a:t>
            </a:r>
            <a:r>
              <a:rPr lang="en-US" dirty="0" smtClean="0"/>
              <a:t> (</a:t>
            </a:r>
            <a:r>
              <a:rPr lang="en-US" i="1" dirty="0" smtClean="0"/>
              <a:t>hybrid system</a:t>
            </a:r>
            <a:r>
              <a:rPr lang="en-US" dirty="0" smtClean="0"/>
              <a:t>),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ciri-ciri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presidensiil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parlementer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presidensiil</a:t>
            </a:r>
            <a:r>
              <a:rPr lang="en-US" dirty="0" smtClean="0"/>
              <a:t> yang </a:t>
            </a:r>
            <a:r>
              <a:rPr lang="en-US" dirty="0" err="1" smtClean="0"/>
              <a:t>menonjol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kuasi-presidensiil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misal</a:t>
            </a:r>
            <a:r>
              <a:rPr lang="en-US" dirty="0" smtClean="0">
                <a:sym typeface="Wingdings" pitchFamily="2" charset="2"/>
              </a:rPr>
              <a:t>: Indonesia </a:t>
            </a:r>
            <a:r>
              <a:rPr lang="en-US" dirty="0" err="1" smtClean="0">
                <a:sym typeface="Wingdings" pitchFamily="2" charset="2"/>
              </a:rPr>
              <a:t>sebelum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Perubahan</a:t>
            </a:r>
            <a:r>
              <a:rPr lang="en-US" dirty="0" smtClean="0">
                <a:sym typeface="Wingdings" pitchFamily="2" charset="2"/>
              </a:rPr>
              <a:t> UUD 1945  </a:t>
            </a:r>
            <a:r>
              <a:rPr lang="en-US" dirty="0" err="1" smtClean="0">
                <a:sym typeface="Wingdings" pitchFamily="2" charset="2"/>
              </a:rPr>
              <a:t>peran</a:t>
            </a:r>
            <a:r>
              <a:rPr lang="en-US" dirty="0" smtClean="0">
                <a:sym typeface="Wingdings" pitchFamily="2" charset="2"/>
              </a:rPr>
              <a:t> MPR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lembaga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tertinggi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parlementer</a:t>
            </a:r>
            <a:r>
              <a:rPr lang="en-US" dirty="0" smtClean="0"/>
              <a:t> yang </a:t>
            </a:r>
            <a:r>
              <a:rPr lang="en-US" dirty="0" err="1" smtClean="0"/>
              <a:t>menonjol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kuasi-parlementer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misal</a:t>
            </a:r>
            <a:r>
              <a:rPr lang="en-US" dirty="0">
                <a:sym typeface="Wingdings" pitchFamily="2" charset="2"/>
              </a:rPr>
              <a:t>: </a:t>
            </a:r>
            <a:r>
              <a:rPr lang="en-US" dirty="0" err="1">
                <a:sym typeface="Wingdings" pitchFamily="2" charset="2"/>
              </a:rPr>
              <a:t>Perancis</a:t>
            </a:r>
            <a:r>
              <a:rPr lang="en-US" dirty="0">
                <a:sym typeface="Wingdings" pitchFamily="2" charset="2"/>
              </a:rPr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33196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UUD 1945, Indonesia </a:t>
            </a:r>
            <a:r>
              <a:rPr lang="en-US" dirty="0" err="1" smtClean="0"/>
              <a:t>memantapkan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presidensiil</a:t>
            </a:r>
            <a:r>
              <a:rPr lang="en-US" dirty="0" smtClean="0"/>
              <a:t> </a:t>
            </a:r>
            <a:r>
              <a:rPr lang="en-US" dirty="0" err="1" smtClean="0"/>
              <a:t>murni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emilu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MPR.</a:t>
            </a:r>
          </a:p>
          <a:p>
            <a:pPr lvl="1"/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bertanggung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MPR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tertinggi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UU,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mengajukan</a:t>
            </a:r>
            <a:r>
              <a:rPr lang="en-US" dirty="0" smtClean="0"/>
              <a:t> </a:t>
            </a:r>
            <a:r>
              <a:rPr lang="en-US" dirty="0" err="1" smtClean="0"/>
              <a:t>usulan</a:t>
            </a:r>
            <a:r>
              <a:rPr lang="en-US" dirty="0" smtClean="0"/>
              <a:t> UU.</a:t>
            </a:r>
          </a:p>
          <a:p>
            <a:pPr lvl="1"/>
            <a:r>
              <a:rPr lang="en-US" dirty="0" err="1" smtClean="0"/>
              <a:t>Pemakzulan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sepihak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MPR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pertimbangan</a:t>
            </a:r>
            <a:r>
              <a:rPr lang="en-US" dirty="0" smtClean="0"/>
              <a:t> MK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alasan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</a:t>
            </a:r>
          </a:p>
          <a:p>
            <a:pPr lvl="1"/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membekukan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membubarkan</a:t>
            </a:r>
            <a:r>
              <a:rPr lang="en-US" dirty="0" smtClean="0"/>
              <a:t> DPR.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6299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/>
              <a:t>Cabang</a:t>
            </a:r>
            <a:r>
              <a:rPr lang="en-US" sz="3600" b="1" dirty="0"/>
              <a:t> </a:t>
            </a:r>
            <a:r>
              <a:rPr lang="en-US" sz="3600" b="1" dirty="0" err="1"/>
              <a:t>Kekuasaan</a:t>
            </a:r>
            <a:r>
              <a:rPr lang="en-US" sz="3600" b="1" dirty="0"/>
              <a:t> </a:t>
            </a:r>
            <a:r>
              <a:rPr lang="en-US" sz="3600" b="1" dirty="0" err="1"/>
              <a:t>Yudisial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9448"/>
            <a:ext cx="7467600" cy="4873752"/>
          </a:xfrm>
        </p:spPr>
        <p:txBody>
          <a:bodyPr/>
          <a:lstStyle/>
          <a:p>
            <a:r>
              <a:rPr lang="en-US" dirty="0" smtClean="0"/>
              <a:t>Di Indonesia,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yudisial</a:t>
            </a:r>
            <a:r>
              <a:rPr lang="en-US" dirty="0" smtClean="0"/>
              <a:t>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yudikatif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istilah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judicatief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bahasa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Belanda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err="1" smtClean="0">
                <a:sym typeface="Wingdings" pitchFamily="2" charset="2"/>
              </a:rPr>
              <a:t>Bahasa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Inggris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menggunakan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istilah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judicial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i="1" dirty="0" smtClean="0">
                <a:sym typeface="Wingdings" pitchFamily="2" charset="2"/>
              </a:rPr>
              <a:t>judiciary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judicature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err="1" smtClean="0">
                <a:sym typeface="Wingdings" pitchFamily="2" charset="2"/>
              </a:rPr>
              <a:t>Kekuasaan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yudisial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yudikatif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kekuasaan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kehakiman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yudisial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para</a:t>
            </a:r>
            <a:r>
              <a:rPr lang="en-US" dirty="0"/>
              <a:t> hakim</a:t>
            </a:r>
            <a:r>
              <a:rPr lang="en-US" dirty="0" smtClean="0"/>
              <a:t>.</a:t>
            </a:r>
          </a:p>
          <a:p>
            <a:r>
              <a:rPr lang="en-US" dirty="0" err="1">
                <a:sym typeface="Wingdings" pitchFamily="2" charset="2"/>
              </a:rPr>
              <a:t>Kekuasaan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yudisial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sering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dianggap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sebagai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pilar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ketiga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dalam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sistem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kekuasaan</a:t>
            </a:r>
            <a:r>
              <a:rPr lang="en-US" dirty="0">
                <a:sym typeface="Wingdings" pitchFamily="2" charset="2"/>
              </a:rPr>
              <a:t> modern, </a:t>
            </a:r>
            <a:r>
              <a:rPr lang="en-US" dirty="0" err="1">
                <a:sym typeface="Wingdings" pitchFamily="2" charset="2"/>
              </a:rPr>
              <a:t>setelah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legislatif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eksekutif</a:t>
            </a:r>
            <a:r>
              <a:rPr lang="en-US" dirty="0">
                <a:sym typeface="Wingdings" pitchFamily="2" charset="2"/>
              </a:rPr>
              <a:t>.</a:t>
            </a:r>
            <a:endParaRPr lang="en-US" dirty="0"/>
          </a:p>
          <a:p>
            <a:endParaRPr lang="en-US" dirty="0" smtClean="0"/>
          </a:p>
          <a:p>
            <a:endParaRPr lang="en-US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40416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600" b="1" dirty="0" err="1"/>
              <a:t>Pembatasan</a:t>
            </a:r>
            <a:r>
              <a:rPr lang="en-US" sz="3600" b="1" dirty="0"/>
              <a:t> </a:t>
            </a:r>
            <a:r>
              <a:rPr lang="en-US" sz="3600" b="1" dirty="0" err="1"/>
              <a:t>Kekuasaan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0000" cy="4873752"/>
          </a:xfrm>
        </p:spPr>
        <p:txBody>
          <a:bodyPr/>
          <a:lstStyle/>
          <a:p>
            <a:r>
              <a:rPr lang="en-US" dirty="0" err="1" smtClean="0"/>
              <a:t>Pembatasan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salah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ciri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Ajaran</a:t>
            </a:r>
            <a:r>
              <a:rPr lang="en-US" dirty="0" smtClean="0"/>
              <a:t> </a:t>
            </a:r>
            <a:r>
              <a:rPr lang="en-US" dirty="0" err="1" smtClean="0"/>
              <a:t>konstitusionalisme</a:t>
            </a:r>
            <a:r>
              <a:rPr lang="en-US" dirty="0" smtClean="0"/>
              <a:t> modern </a:t>
            </a:r>
            <a:r>
              <a:rPr lang="en-US" dirty="0" err="1" smtClean="0"/>
              <a:t>menghendaki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pembatasan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pembatasan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menolak</a:t>
            </a:r>
            <a:r>
              <a:rPr lang="en-US" dirty="0" smtClean="0"/>
              <a:t> </a:t>
            </a:r>
            <a:r>
              <a:rPr lang="en-US" dirty="0" err="1" smtClean="0"/>
              <a:t>gagasan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penumpukan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orang/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monarki</a:t>
            </a:r>
            <a:r>
              <a:rPr lang="en-US" dirty="0" smtClean="0"/>
              <a:t> </a:t>
            </a:r>
            <a:r>
              <a:rPr lang="en-US" dirty="0" err="1" smtClean="0"/>
              <a:t>absolut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otoriter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pembatasan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kesewenang-wenangan</a:t>
            </a:r>
            <a:r>
              <a:rPr lang="en-US" dirty="0" smtClean="0"/>
              <a:t> </a:t>
            </a:r>
            <a:r>
              <a:rPr lang="en-US" dirty="0" err="1" smtClean="0"/>
              <a:t>penguasa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penindasan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88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yudisial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check and balance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cabang-cabang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lain.</a:t>
            </a:r>
          </a:p>
          <a:p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yudisial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diintervensi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cabang-cabang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lain.</a:t>
            </a:r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, </a:t>
            </a:r>
            <a:r>
              <a:rPr lang="en-US" dirty="0" err="1" smtClean="0"/>
              <a:t>mengadili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memutus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di </a:t>
            </a:r>
            <a:r>
              <a:rPr lang="en-US" dirty="0" err="1" smtClean="0"/>
              <a:t>pengadilan</a:t>
            </a:r>
            <a:r>
              <a:rPr lang="en-US" dirty="0" smtClean="0"/>
              <a:t>, hakim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imparsial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intervensi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</a:t>
            </a:r>
            <a:r>
              <a:rPr lang="en-US" dirty="0" err="1" smtClean="0"/>
              <a:t>manapun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615068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dirty="0" smtClean="0"/>
              <a:t>The Bangalore Principles of Judicial Conduct </a:t>
            </a:r>
            <a:r>
              <a:rPr lang="en-US" dirty="0" err="1" smtClean="0"/>
              <a:t>menyebut</a:t>
            </a:r>
            <a:r>
              <a:rPr lang="en-US" dirty="0" smtClean="0"/>
              <a:t> 6 </a:t>
            </a:r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yang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dipedomani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hakim,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Independensi</a:t>
            </a:r>
            <a:r>
              <a:rPr lang="en-US" dirty="0" smtClean="0"/>
              <a:t> (</a:t>
            </a:r>
            <a:r>
              <a:rPr lang="en-US" i="1" dirty="0" smtClean="0"/>
              <a:t>independency</a:t>
            </a:r>
            <a:r>
              <a:rPr lang="en-US" dirty="0" smtClean="0"/>
              <a:t>)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Imparsial</a:t>
            </a:r>
            <a:r>
              <a:rPr lang="en-US" dirty="0" smtClean="0"/>
              <a:t> (</a:t>
            </a:r>
            <a:r>
              <a:rPr lang="en-US" i="1" dirty="0" smtClean="0"/>
              <a:t>impartial</a:t>
            </a:r>
            <a:r>
              <a:rPr lang="en-US" dirty="0" smtClean="0"/>
              <a:t>)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Integritas</a:t>
            </a:r>
            <a:r>
              <a:rPr lang="en-US" dirty="0" smtClean="0"/>
              <a:t> (</a:t>
            </a:r>
            <a:r>
              <a:rPr lang="en-US" i="1" dirty="0" smtClean="0"/>
              <a:t>integrity</a:t>
            </a:r>
            <a:r>
              <a:rPr lang="en-US" dirty="0" smtClean="0"/>
              <a:t>)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Kepantasan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Kesopanan</a:t>
            </a:r>
            <a:r>
              <a:rPr lang="en-US" dirty="0" smtClean="0"/>
              <a:t> (</a:t>
            </a:r>
            <a:r>
              <a:rPr lang="en-US" i="1" dirty="0" smtClean="0"/>
              <a:t>propriety</a:t>
            </a:r>
            <a:r>
              <a:rPr lang="en-US" dirty="0" smtClean="0"/>
              <a:t>)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Kesetaraan</a:t>
            </a:r>
            <a:r>
              <a:rPr lang="en-US" dirty="0" smtClean="0"/>
              <a:t> (</a:t>
            </a:r>
            <a:r>
              <a:rPr lang="en-US" i="1" dirty="0" smtClean="0"/>
              <a:t>equality</a:t>
            </a:r>
            <a:r>
              <a:rPr lang="en-US" dirty="0" smtClean="0"/>
              <a:t>)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Kecakapan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Keseksamaan</a:t>
            </a:r>
            <a:r>
              <a:rPr lang="en-US" dirty="0" smtClean="0"/>
              <a:t> (</a:t>
            </a:r>
            <a:r>
              <a:rPr lang="en-US" i="1" dirty="0" smtClean="0"/>
              <a:t>competence and diligence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3470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 err="1" smtClean="0"/>
              <a:t>Pasal</a:t>
            </a:r>
            <a:r>
              <a:rPr lang="en-US" dirty="0" smtClean="0"/>
              <a:t> 24 UUD 1945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24 UU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Kehakiman</a:t>
            </a:r>
            <a:r>
              <a:rPr lang="en-US" dirty="0" smtClean="0"/>
              <a:t> </a:t>
            </a:r>
            <a:r>
              <a:rPr lang="en-US" dirty="0" err="1" smtClean="0"/>
              <a:t>menyebutkan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kehakiman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yang </a:t>
            </a:r>
            <a:r>
              <a:rPr lang="en-US" dirty="0" err="1" smtClean="0"/>
              <a:t>berada</a:t>
            </a:r>
            <a:r>
              <a:rPr lang="en-US" dirty="0" smtClean="0"/>
              <a:t> di </a:t>
            </a:r>
            <a:r>
              <a:rPr lang="en-US" dirty="0" err="1" smtClean="0"/>
              <a:t>bawahnya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MA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smtClean="0">
                <a:sym typeface="Wingdings" pitchFamily="2" charset="2"/>
              </a:rPr>
              <a:t>court of justice</a:t>
            </a:r>
          </a:p>
          <a:p>
            <a:r>
              <a:rPr lang="en-US" dirty="0" smtClean="0">
                <a:sym typeface="Wingdings" pitchFamily="2" charset="2"/>
              </a:rPr>
              <a:t>MK  </a:t>
            </a:r>
            <a:r>
              <a:rPr lang="en-US" i="1" dirty="0" smtClean="0">
                <a:sym typeface="Wingdings" pitchFamily="2" charset="2"/>
              </a:rPr>
              <a:t>court of law</a:t>
            </a:r>
            <a:endParaRPr lang="en-US" i="1" dirty="0" smtClean="0"/>
          </a:p>
          <a:p>
            <a:pPr marL="457200" indent="-457200">
              <a:buAutoNum type="arabicPeriod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896578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76400"/>
            <a:ext cx="7467600" cy="4873752"/>
          </a:xfrm>
        </p:spPr>
        <p:txBody>
          <a:bodyPr/>
          <a:lstStyle/>
          <a:p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di </a:t>
            </a:r>
            <a:r>
              <a:rPr lang="en-US" dirty="0" err="1"/>
              <a:t>bawah</a:t>
            </a:r>
            <a:r>
              <a:rPr lang="en-US" dirty="0"/>
              <a:t> MA </a:t>
            </a:r>
            <a:r>
              <a:rPr lang="en-US" dirty="0" err="1"/>
              <a:t>punya</a:t>
            </a:r>
            <a:r>
              <a:rPr lang="en-US" dirty="0"/>
              <a:t> 4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:</a:t>
            </a:r>
          </a:p>
          <a:p>
            <a:pPr marL="457200" indent="-457200">
              <a:buAutoNum type="arabicPeriod"/>
            </a:pP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.</a:t>
            </a:r>
          </a:p>
          <a:p>
            <a:pPr marL="457200" indent="-457200">
              <a:buAutoNum type="arabicPeriod"/>
            </a:pPr>
            <a:r>
              <a:rPr lang="en-US" dirty="0" err="1"/>
              <a:t>Pengadilan</a:t>
            </a:r>
            <a:r>
              <a:rPr lang="en-US" dirty="0"/>
              <a:t> Agama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Agama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peradilan</a:t>
            </a:r>
            <a:r>
              <a:rPr lang="en-US" dirty="0"/>
              <a:t> agama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Pengadilan</a:t>
            </a:r>
            <a:r>
              <a:rPr lang="en-US" dirty="0" smtClean="0"/>
              <a:t> Tata Usaha Negara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Tata Usaha Negara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Pengadilam</a:t>
            </a:r>
            <a:r>
              <a:rPr lang="en-US" dirty="0" smtClean="0"/>
              <a:t> </a:t>
            </a:r>
            <a:r>
              <a:rPr lang="en-US" dirty="0" err="1" smtClean="0"/>
              <a:t>Militer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Militer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militer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08791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Indonesia </a:t>
            </a:r>
            <a:r>
              <a:rPr lang="en-US" dirty="0" err="1" smtClean="0"/>
              <a:t>mengenal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: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Hak</a:t>
            </a:r>
            <a:r>
              <a:rPr lang="en-US" dirty="0" smtClean="0"/>
              <a:t> </a:t>
            </a:r>
            <a:r>
              <a:rPr lang="en-US" dirty="0" err="1" smtClean="0"/>
              <a:t>Asasi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Korupsi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Niaga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Perikanan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/>
              <a:t> </a:t>
            </a:r>
            <a:r>
              <a:rPr lang="en-US" dirty="0" smtClean="0"/>
              <a:t>Industrial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Syar’iyah</a:t>
            </a:r>
            <a:r>
              <a:rPr lang="en-US" dirty="0" smtClean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Aceh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 smtClean="0"/>
              <a:t> di Papua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750497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UUD 1945, </a:t>
            </a:r>
            <a:r>
              <a:rPr lang="en-US" dirty="0" err="1" smtClean="0"/>
              <a:t>pada</a:t>
            </a:r>
            <a:r>
              <a:rPr lang="en-US" dirty="0" smtClean="0"/>
              <a:t> Bab IX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Kehakiman</a:t>
            </a:r>
            <a:r>
              <a:rPr lang="en-US" dirty="0" smtClean="0"/>
              <a:t> </a:t>
            </a:r>
            <a:r>
              <a:rPr lang="en-US" dirty="0" err="1" smtClean="0"/>
              <a:t>kini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 smtClean="0"/>
              <a:t>Yudisial</a:t>
            </a:r>
            <a:r>
              <a:rPr lang="en-US" dirty="0" smtClean="0"/>
              <a:t> yang </a:t>
            </a:r>
            <a:r>
              <a:rPr lang="en-US" dirty="0" err="1" smtClean="0"/>
              <a:t>tugasnya</a:t>
            </a:r>
            <a:r>
              <a:rPr lang="en-US" dirty="0" smtClean="0"/>
              <a:t>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r>
              <a:rPr lang="en-US" dirty="0" err="1" smtClean="0"/>
              <a:t>kehakiman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Pasal</a:t>
            </a:r>
            <a:r>
              <a:rPr lang="en-US" dirty="0" smtClean="0"/>
              <a:t> 24B </a:t>
            </a:r>
            <a:r>
              <a:rPr lang="en-US" dirty="0" err="1" smtClean="0"/>
              <a:t>ayat</a:t>
            </a:r>
            <a:r>
              <a:rPr lang="en-US" dirty="0" smtClean="0"/>
              <a:t> (1) UUD 1945 </a:t>
            </a:r>
            <a:r>
              <a:rPr lang="en-US" dirty="0" err="1" smtClean="0"/>
              <a:t>menyebutkan</a:t>
            </a:r>
            <a:r>
              <a:rPr lang="en-US" dirty="0" smtClean="0"/>
              <a:t>, KY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 yang </a:t>
            </a:r>
            <a:r>
              <a:rPr lang="en-US" dirty="0" err="1" smtClean="0"/>
              <a:t>berwenang</a:t>
            </a:r>
            <a:r>
              <a:rPr lang="en-US" dirty="0" smtClean="0"/>
              <a:t> </a:t>
            </a:r>
            <a:r>
              <a:rPr lang="en-US" dirty="0" err="1" smtClean="0"/>
              <a:t>mengusulkan</a:t>
            </a:r>
            <a:r>
              <a:rPr lang="en-US" dirty="0" smtClean="0"/>
              <a:t> </a:t>
            </a:r>
            <a:r>
              <a:rPr lang="en-US" dirty="0" err="1" smtClean="0"/>
              <a:t>pengangkatan</a:t>
            </a:r>
            <a:r>
              <a:rPr lang="en-US" dirty="0" smtClean="0"/>
              <a:t> hakim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wewenang</a:t>
            </a:r>
            <a:r>
              <a:rPr lang="en-US" dirty="0" smtClean="0"/>
              <a:t> lain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rangka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menegakkan</a:t>
            </a:r>
            <a:r>
              <a:rPr lang="en-US" dirty="0" smtClean="0"/>
              <a:t> </a:t>
            </a:r>
            <a:r>
              <a:rPr lang="en-US" dirty="0" err="1" smtClean="0"/>
              <a:t>kehormatan</a:t>
            </a:r>
            <a:r>
              <a:rPr lang="en-US" dirty="0" smtClean="0"/>
              <a:t>, </a:t>
            </a:r>
            <a:r>
              <a:rPr lang="en-US" dirty="0" err="1" smtClean="0"/>
              <a:t>keluhuran</a:t>
            </a:r>
            <a:r>
              <a:rPr lang="en-US" dirty="0" smtClean="0"/>
              <a:t> </a:t>
            </a:r>
            <a:r>
              <a:rPr lang="en-US" dirty="0" err="1" smtClean="0"/>
              <a:t>martabat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hakim.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08473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err="1" smtClean="0"/>
              <a:t>Badan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Pemeriksa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Keuangan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905000"/>
            <a:ext cx="7620000" cy="4568952"/>
          </a:xfrm>
        </p:spPr>
        <p:txBody>
          <a:bodyPr/>
          <a:lstStyle/>
          <a:p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yang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Misalnya</a:t>
            </a:r>
            <a:r>
              <a:rPr lang="en-US" dirty="0" smtClean="0"/>
              <a:t>; </a:t>
            </a:r>
            <a:r>
              <a:rPr lang="en-US" dirty="0" err="1" smtClean="0"/>
              <a:t>Perancis</a:t>
            </a:r>
            <a:r>
              <a:rPr lang="en-US" dirty="0" smtClean="0"/>
              <a:t> (</a:t>
            </a:r>
            <a:r>
              <a:rPr lang="en-US" i="1" dirty="0" err="1" smtClean="0"/>
              <a:t>Cour</a:t>
            </a:r>
            <a:r>
              <a:rPr lang="en-US" i="1" dirty="0" smtClean="0"/>
              <a:t> des </a:t>
            </a:r>
            <a:r>
              <a:rPr lang="en-US" i="1" dirty="0" err="1" smtClean="0"/>
              <a:t>Comptes</a:t>
            </a:r>
            <a:r>
              <a:rPr lang="en-US" dirty="0" smtClean="0"/>
              <a:t>), RRC (Yuan </a:t>
            </a:r>
            <a:r>
              <a:rPr lang="en-US" dirty="0" err="1" smtClean="0"/>
              <a:t>Pengawas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), Indonesia (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Pemeriksa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i="1" dirty="0" smtClean="0"/>
              <a:t>external auditor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lembaga-lembaga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lain.</a:t>
            </a:r>
          </a:p>
        </p:txBody>
      </p:sp>
    </p:spTree>
    <p:extLst>
      <p:ext uri="{BB962C8B-B14F-4D97-AF65-F5344CB8AC3E}">
        <p14:creationId xmlns:p14="http://schemas.microsoft.com/office/powerpoint/2010/main" val="382148467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pemeriksa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sebenarnya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parlemen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legislatif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Jadi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BPK </a:t>
            </a:r>
            <a:r>
              <a:rPr lang="en-US" dirty="0" err="1" smtClean="0"/>
              <a:t>sebetulnya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berhimpitan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DPR.</a:t>
            </a:r>
          </a:p>
          <a:p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BPK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i="1" dirty="0" smtClean="0"/>
              <a:t>auxiliary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DPR. </a:t>
            </a:r>
          </a:p>
          <a:p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BPK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dilaporkan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disampaikan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DPR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ditindaklanjuti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64854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4582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Ada 3 </a:t>
            </a:r>
            <a:r>
              <a:rPr lang="en-US" dirty="0" err="1" smtClean="0"/>
              <a:t>fungsi</a:t>
            </a:r>
            <a:r>
              <a:rPr lang="en-US" dirty="0" smtClean="0"/>
              <a:t> BPK,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operatif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pemeriksaan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pengawasan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penelitian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penguasaan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pengurusan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keuangan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457200" indent="-457200">
              <a:buAutoNum type="arabicPeriod"/>
            </a:pPr>
            <a:r>
              <a:rPr lang="en-US" dirty="0" err="1" smtClean="0">
                <a:sym typeface="Wingdings" pitchFamily="2" charset="2"/>
              </a:rPr>
              <a:t>Fungsi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yudikatif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melakukan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tuntutan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terhadap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bendaharawan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pegawai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bendaharawan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perbuatannya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melanggar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kewajibannya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menimbulkan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kerugian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457200" indent="-457200">
              <a:buAutoNum type="arabicPeriod"/>
            </a:pPr>
            <a:r>
              <a:rPr lang="en-US" dirty="0" err="1" smtClean="0">
                <a:sym typeface="Wingdings" pitchFamily="2" charset="2"/>
              </a:rPr>
              <a:t>Fungsi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rekomendasi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memberi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pertimbangan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pengurusan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keuangan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0" indent="0" algn="r">
              <a:buNone/>
            </a:pPr>
            <a:endParaRPr lang="en-US" sz="1600" dirty="0" smtClean="0">
              <a:sym typeface="Wingdings" pitchFamily="2" charset="2"/>
            </a:endParaRPr>
          </a:p>
          <a:p>
            <a:pPr marL="0" indent="0" algn="r">
              <a:buNone/>
            </a:pPr>
            <a:r>
              <a:rPr lang="en-US" sz="1600" dirty="0" err="1" smtClean="0">
                <a:sym typeface="Wingdings" pitchFamily="2" charset="2"/>
              </a:rPr>
              <a:t>Moh</a:t>
            </a:r>
            <a:r>
              <a:rPr lang="en-US" sz="1600" dirty="0" smtClean="0">
                <a:sym typeface="Wingdings" pitchFamily="2" charset="2"/>
              </a:rPr>
              <a:t>. </a:t>
            </a:r>
            <a:r>
              <a:rPr lang="en-US" sz="1600" dirty="0" err="1" smtClean="0">
                <a:sym typeface="Wingdings" pitchFamily="2" charset="2"/>
              </a:rPr>
              <a:t>Kusnardi</a:t>
            </a:r>
            <a:r>
              <a:rPr lang="en-US" sz="1600" dirty="0" smtClean="0">
                <a:sym typeface="Wingdings" pitchFamily="2" charset="2"/>
              </a:rPr>
              <a:t>, </a:t>
            </a:r>
            <a:r>
              <a:rPr lang="en-US" sz="1600" dirty="0" err="1" smtClean="0">
                <a:sym typeface="Wingdings" pitchFamily="2" charset="2"/>
              </a:rPr>
              <a:t>dkk</a:t>
            </a:r>
            <a:r>
              <a:rPr lang="en-US" sz="1600" dirty="0" smtClean="0">
                <a:sym typeface="Wingdings" pitchFamily="2" charset="2"/>
              </a:rPr>
              <a:t>, </a:t>
            </a:r>
            <a:r>
              <a:rPr lang="en-US" sz="1600" dirty="0" err="1" smtClean="0">
                <a:sym typeface="Wingdings" pitchFamily="2" charset="2"/>
              </a:rPr>
              <a:t>dalam</a:t>
            </a:r>
            <a:r>
              <a:rPr lang="en-US" sz="1600" dirty="0" smtClean="0">
                <a:sym typeface="Wingdings" pitchFamily="2" charset="2"/>
              </a:rPr>
              <a:t> </a:t>
            </a:r>
            <a:r>
              <a:rPr lang="en-US" sz="1600" dirty="0" err="1" smtClean="0">
                <a:sym typeface="Wingdings" pitchFamily="2" charset="2"/>
              </a:rPr>
              <a:t>Moh</a:t>
            </a:r>
            <a:r>
              <a:rPr lang="en-US" sz="1600" dirty="0" smtClean="0">
                <a:sym typeface="Wingdings" pitchFamily="2" charset="2"/>
              </a:rPr>
              <a:t>. </a:t>
            </a:r>
            <a:r>
              <a:rPr lang="en-US" sz="1600" dirty="0" err="1" smtClean="0">
                <a:sym typeface="Wingdings" pitchFamily="2" charset="2"/>
              </a:rPr>
              <a:t>Mahfud</a:t>
            </a:r>
            <a:r>
              <a:rPr lang="en-US" sz="1600" dirty="0" smtClean="0">
                <a:sym typeface="Wingdings" pitchFamily="2" charset="2"/>
              </a:rPr>
              <a:t> MD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254827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229600" cy="51816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Ketiga</a:t>
            </a:r>
            <a:r>
              <a:rPr lang="en-US" dirty="0" smtClean="0"/>
              <a:t> UUD 1945, </a:t>
            </a:r>
            <a:r>
              <a:rPr lang="en-US" dirty="0" err="1" smtClean="0"/>
              <a:t>kelembagaan</a:t>
            </a:r>
            <a:r>
              <a:rPr lang="en-US" dirty="0" smtClean="0"/>
              <a:t> BPK </a:t>
            </a:r>
            <a:r>
              <a:rPr lang="en-US" dirty="0" err="1" smtClean="0"/>
              <a:t>kini</a:t>
            </a:r>
            <a:r>
              <a:rPr lang="en-US" dirty="0" smtClean="0"/>
              <a:t> </a:t>
            </a:r>
            <a:r>
              <a:rPr lang="en-US" dirty="0" err="1" smtClean="0"/>
              <a:t>diperkuat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/>
              <a:t>bab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(Bab VIIA).</a:t>
            </a:r>
          </a:p>
          <a:p>
            <a:r>
              <a:rPr lang="en-US" dirty="0" err="1" smtClean="0"/>
              <a:t>Penguatan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BPK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/>
              <a:t> </a:t>
            </a:r>
            <a:r>
              <a:rPr lang="en-US" dirty="0" smtClean="0"/>
              <a:t>: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struktural</a:t>
            </a:r>
            <a:endParaRPr lang="en-US" dirty="0"/>
          </a:p>
          <a:p>
            <a:pPr marL="651510" lvl="1" indent="-285750">
              <a:buFont typeface="Wingdings" pitchFamily="2" charset="2"/>
              <a:buChar char="Ø"/>
            </a:pPr>
            <a:r>
              <a:rPr lang="en-US" dirty="0" smtClean="0">
                <a:sym typeface="Wingdings" pitchFamily="2" charset="2"/>
              </a:rPr>
              <a:t>UUD 1945 </a:t>
            </a:r>
            <a:r>
              <a:rPr lang="en-US" dirty="0" err="1" smtClean="0">
                <a:sym typeface="Wingdings" pitchFamily="2" charset="2"/>
              </a:rPr>
              <a:t>menegaskan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hanya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pemeriksa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yang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mandiri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dualisme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antara</a:t>
            </a:r>
            <a:r>
              <a:rPr lang="en-US" dirty="0" smtClean="0">
                <a:sym typeface="Wingdings" pitchFamily="2" charset="2"/>
              </a:rPr>
              <a:t> BPK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BPKP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lagi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0" indent="0">
              <a:buNone/>
            </a:pPr>
            <a:r>
              <a:rPr lang="en-US" dirty="0" smtClean="0"/>
              <a:t>2. </a:t>
            </a:r>
            <a:r>
              <a:rPr lang="en-US" dirty="0" err="1" smtClean="0"/>
              <a:t>Perluasan</a:t>
            </a:r>
            <a:r>
              <a:rPr lang="en-US" dirty="0" smtClean="0"/>
              <a:t> </a:t>
            </a:r>
            <a:r>
              <a:rPr lang="en-US" dirty="0" err="1" smtClean="0"/>
              <a:t>jangkauan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fungsional</a:t>
            </a:r>
            <a:endParaRPr lang="en-US" dirty="0" smtClean="0"/>
          </a:p>
          <a:p>
            <a:pPr marL="651510" lvl="1" indent="-285750">
              <a:buFont typeface="Wingdings" pitchFamily="2" charset="2"/>
              <a:buChar char="Ø"/>
            </a:pPr>
            <a:r>
              <a:rPr lang="en-US" dirty="0" err="1" smtClean="0">
                <a:sym typeface="Wingdings" pitchFamily="2" charset="2"/>
              </a:rPr>
              <a:t>Pemeriksaan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mencakup</a:t>
            </a:r>
            <a:r>
              <a:rPr lang="en-US" dirty="0" smtClean="0">
                <a:sym typeface="Wingdings" pitchFamily="2" charset="2"/>
              </a:rPr>
              <a:t> APBN, </a:t>
            </a:r>
            <a:r>
              <a:rPr lang="en-US" dirty="0" err="1" smtClean="0">
                <a:sym typeface="Wingdings" pitchFamily="2" charset="2"/>
              </a:rPr>
              <a:t>tapi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juga</a:t>
            </a:r>
            <a:r>
              <a:rPr lang="en-US" dirty="0" smtClean="0">
                <a:sym typeface="Wingdings" pitchFamily="2" charset="2"/>
              </a:rPr>
              <a:t> APBD.</a:t>
            </a:r>
          </a:p>
          <a:p>
            <a:pPr marL="651510" lvl="1" indent="-285750">
              <a:buFont typeface="Wingdings" pitchFamily="2" charset="2"/>
              <a:buChar char="Ø"/>
            </a:pPr>
            <a:r>
              <a:rPr lang="en-US" dirty="0" err="1" smtClean="0">
                <a:sym typeface="Wingdings" pitchFamily="2" charset="2"/>
              </a:rPr>
              <a:t>Hasil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pemeriksaan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dilaporkan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kepada</a:t>
            </a:r>
            <a:r>
              <a:rPr lang="en-US" dirty="0" smtClean="0">
                <a:sym typeface="Wingdings" pitchFamily="2" charset="2"/>
              </a:rPr>
              <a:t> DPR, </a:t>
            </a:r>
            <a:r>
              <a:rPr lang="en-US" dirty="0" err="1" smtClean="0">
                <a:sym typeface="Wingdings" pitchFamily="2" charset="2"/>
              </a:rPr>
              <a:t>tapi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juga</a:t>
            </a:r>
            <a:r>
              <a:rPr lang="en-US" dirty="0" smtClean="0">
                <a:sym typeface="Wingdings" pitchFamily="2" charset="2"/>
              </a:rPr>
              <a:t> DPD </a:t>
            </a:r>
            <a:r>
              <a:rPr lang="en-US" dirty="0" err="1" smtClean="0">
                <a:sym typeface="Wingdings" pitchFamily="2" charset="2"/>
              </a:rPr>
              <a:t>serta</a:t>
            </a:r>
            <a:r>
              <a:rPr lang="en-US" dirty="0" smtClean="0">
                <a:sym typeface="Wingdings" pitchFamily="2" charset="2"/>
              </a:rPr>
              <a:t> DPRD </a:t>
            </a:r>
            <a:r>
              <a:rPr lang="en-US" dirty="0" err="1" smtClean="0">
                <a:sym typeface="Wingdings" pitchFamily="2" charset="2"/>
              </a:rPr>
              <a:t>provinsi</a:t>
            </a:r>
            <a:r>
              <a:rPr lang="en-US" dirty="0" smtClean="0">
                <a:sym typeface="Wingdings" pitchFamily="2" charset="2"/>
              </a:rPr>
              <a:t> da DPRD </a:t>
            </a:r>
            <a:r>
              <a:rPr lang="en-US" dirty="0" err="1" smtClean="0">
                <a:sym typeface="Wingdings" pitchFamily="2" charset="2"/>
              </a:rPr>
              <a:t>kabupaten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kota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651510" lvl="1" indent="-285750">
              <a:buFont typeface="Wingdings" pitchFamily="2" charset="2"/>
              <a:buChar char="Ø"/>
            </a:pPr>
            <a:r>
              <a:rPr lang="en-US" dirty="0" err="1" smtClean="0">
                <a:sym typeface="Wingdings" pitchFamily="2" charset="2"/>
              </a:rPr>
              <a:t>Objek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pemeriksaan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subjek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lembaga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dirty="0" err="1" smtClean="0">
                <a:sym typeface="Wingdings" pitchFamily="2" charset="2"/>
              </a:rPr>
              <a:t>tata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subjek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administrasi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tapi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subjek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perdata</a:t>
            </a:r>
            <a:r>
              <a:rPr lang="en-US" dirty="0" smtClean="0">
                <a:sym typeface="Wingdings" pitchFamily="2" charset="2"/>
              </a:rPr>
              <a:t> (BUMN, BUMD,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swasta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terdapat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kekayaan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4230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Pembatasan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berkait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(</a:t>
            </a:r>
            <a:r>
              <a:rPr lang="en-US" i="1" dirty="0" smtClean="0"/>
              <a:t>separation of power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(</a:t>
            </a:r>
            <a:r>
              <a:rPr lang="en-US" i="1" dirty="0" smtClean="0"/>
              <a:t>division of power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i="1" dirty="0" smtClean="0"/>
              <a:t>distribution of power</a:t>
            </a:r>
            <a:r>
              <a:rPr lang="en-US" dirty="0" smtClean="0"/>
              <a:t>).</a:t>
            </a:r>
          </a:p>
          <a:p>
            <a:r>
              <a:rPr lang="en-US" dirty="0"/>
              <a:t>John Locke </a:t>
            </a:r>
            <a:r>
              <a:rPr lang="en-US" dirty="0" err="1"/>
              <a:t>dan</a:t>
            </a:r>
            <a:r>
              <a:rPr lang="en-US" dirty="0"/>
              <a:t> Baron de Montesquieu </a:t>
            </a:r>
            <a:r>
              <a:rPr lang="en-US" dirty="0" err="1" smtClean="0"/>
              <a:t>dinilai</a:t>
            </a:r>
            <a:r>
              <a:rPr lang="en-US" dirty="0" smtClean="0"/>
              <a:t> </a:t>
            </a:r>
            <a:r>
              <a:rPr lang="en-US" dirty="0" err="1" smtClean="0"/>
              <a:t>berjasa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/>
              <a:t>sumbangan</a:t>
            </a:r>
            <a:r>
              <a:rPr lang="en-US" dirty="0"/>
              <a:t> </a:t>
            </a:r>
            <a:r>
              <a:rPr lang="en-US" dirty="0" err="1"/>
              <a:t>pemikiran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pembatasan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John Locke: </a:t>
            </a:r>
            <a:r>
              <a:rPr lang="en-US" dirty="0" err="1" smtClean="0"/>
              <a:t>legislatif</a:t>
            </a:r>
            <a:r>
              <a:rPr lang="en-US" dirty="0" smtClean="0"/>
              <a:t>, </a:t>
            </a:r>
            <a:r>
              <a:rPr lang="en-US" dirty="0" err="1" smtClean="0"/>
              <a:t>eksekutif</a:t>
            </a:r>
            <a:r>
              <a:rPr lang="en-US" dirty="0" smtClean="0"/>
              <a:t>, </a:t>
            </a:r>
            <a:r>
              <a:rPr lang="en-US" dirty="0" err="1" smtClean="0"/>
              <a:t>federatif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menurut</a:t>
            </a:r>
            <a:r>
              <a:rPr lang="en-US" dirty="0" smtClean="0"/>
              <a:t> Montesquieu: </a:t>
            </a:r>
            <a:r>
              <a:rPr lang="en-US" dirty="0" err="1" smtClean="0"/>
              <a:t>legislatif</a:t>
            </a:r>
            <a:r>
              <a:rPr lang="en-US" dirty="0" smtClean="0"/>
              <a:t>, </a:t>
            </a:r>
            <a:r>
              <a:rPr lang="en-US" dirty="0" err="1" smtClean="0"/>
              <a:t>eksekutif</a:t>
            </a:r>
            <a:r>
              <a:rPr lang="en-US" dirty="0" smtClean="0"/>
              <a:t>, </a:t>
            </a:r>
            <a:r>
              <a:rPr lang="en-US" dirty="0" err="1" smtClean="0"/>
              <a:t>yudisial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i="1" dirty="0" err="1" smtClean="0">
                <a:sym typeface="Wingdings" pitchFamily="2" charset="2"/>
              </a:rPr>
              <a:t>trias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i="1" dirty="0" err="1" smtClean="0">
                <a:sym typeface="Wingdings" pitchFamily="2" charset="2"/>
              </a:rPr>
              <a:t>politica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pemisahan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kekuasaan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mutlak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dinilai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sulit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diterapkan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konsisten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i="1" dirty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40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b="1" dirty="0" smtClean="0"/>
              <a:t>Organ </a:t>
            </a:r>
            <a:r>
              <a:rPr lang="en-US" sz="3200" b="1" dirty="0" err="1" smtClean="0"/>
              <a:t>negara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menurut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uud</a:t>
            </a:r>
            <a:r>
              <a:rPr lang="en-US" sz="3200" b="1" dirty="0" smtClean="0"/>
              <a:t> 1945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Pasca-perubahan</a:t>
            </a:r>
            <a:r>
              <a:rPr lang="en-US" dirty="0" smtClean="0"/>
              <a:t> UUD 1945,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kelembagaan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RI </a:t>
            </a:r>
            <a:r>
              <a:rPr lang="en-US" dirty="0" err="1" smtClean="0"/>
              <a:t>ada</a:t>
            </a:r>
            <a:r>
              <a:rPr lang="en-US" dirty="0" smtClean="0"/>
              <a:t> 8 organ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berkedudukan</a:t>
            </a:r>
            <a:r>
              <a:rPr lang="en-US" dirty="0" smtClean="0"/>
              <a:t> </a:t>
            </a:r>
            <a:r>
              <a:rPr lang="en-US" dirty="0" err="1" smtClean="0"/>
              <a:t>sederajat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UUD 1945,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457200" indent="-457200">
              <a:buAutoNum type="arabicPeriod"/>
            </a:pPr>
            <a:r>
              <a:rPr lang="en-US" dirty="0" smtClean="0"/>
              <a:t>DPR</a:t>
            </a:r>
          </a:p>
          <a:p>
            <a:pPr marL="457200" indent="-457200">
              <a:buAutoNum type="arabicPeriod"/>
            </a:pPr>
            <a:r>
              <a:rPr lang="en-US" dirty="0" smtClean="0"/>
              <a:t>DPD</a:t>
            </a:r>
          </a:p>
          <a:p>
            <a:pPr marL="457200" indent="-457200">
              <a:buAutoNum type="arabicPeriod"/>
            </a:pPr>
            <a:r>
              <a:rPr lang="en-US" dirty="0" smtClean="0"/>
              <a:t>MPR</a:t>
            </a:r>
          </a:p>
          <a:p>
            <a:pPr marL="457200" indent="-457200">
              <a:buAutoNum type="arabicPeriod"/>
            </a:pPr>
            <a:r>
              <a:rPr lang="en-US" dirty="0" smtClean="0"/>
              <a:t>BPK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Wakil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MA</a:t>
            </a:r>
          </a:p>
          <a:p>
            <a:pPr marL="457200" indent="-457200">
              <a:buAutoNum type="arabicPeriod"/>
            </a:pPr>
            <a:r>
              <a:rPr lang="en-US" dirty="0" smtClean="0"/>
              <a:t>MK</a:t>
            </a:r>
          </a:p>
          <a:p>
            <a:pPr marL="457200" indent="-457200">
              <a:buAutoNum type="arabicPeriod"/>
            </a:pPr>
            <a:r>
              <a:rPr lang="en-US" dirty="0" smtClean="0"/>
              <a:t>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31154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Ada pula </a:t>
            </a:r>
            <a:r>
              <a:rPr lang="en-US" dirty="0" err="1" smtClean="0"/>
              <a:t>lembaga</a:t>
            </a:r>
            <a:r>
              <a:rPr lang="en-US" dirty="0" smtClean="0"/>
              <a:t> yang </a:t>
            </a:r>
            <a:r>
              <a:rPr lang="en-US" dirty="0" err="1" smtClean="0"/>
              <a:t>yang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kewenangannya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UUD 1945, </a:t>
            </a:r>
            <a:r>
              <a:rPr lang="en-US" dirty="0" err="1" smtClean="0"/>
              <a:t>yaitu</a:t>
            </a:r>
            <a:r>
              <a:rPr lang="en-US" dirty="0" smtClean="0"/>
              <a:t>: TNI, </a:t>
            </a:r>
            <a:r>
              <a:rPr lang="en-US" dirty="0" err="1" smtClean="0"/>
              <a:t>Kepolisian</a:t>
            </a:r>
            <a:r>
              <a:rPr lang="en-US" dirty="0" smtClean="0"/>
              <a:t> Negara RI, </a:t>
            </a:r>
            <a:r>
              <a:rPr lang="en-US" dirty="0" err="1" smtClean="0"/>
              <a:t>Pemerintah</a:t>
            </a:r>
            <a:r>
              <a:rPr lang="en-US" dirty="0" smtClean="0"/>
              <a:t> Daerah,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artai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smtClean="0"/>
              <a:t>Ada pula </a:t>
            </a:r>
            <a:r>
              <a:rPr lang="en-US" dirty="0" err="1" smtClean="0"/>
              <a:t>lembaga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namanya</a:t>
            </a:r>
            <a:r>
              <a:rPr lang="en-US" dirty="0" smtClean="0"/>
              <a:t>,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fungsinya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kewenangannya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UU, </a:t>
            </a:r>
            <a:r>
              <a:rPr lang="en-US" dirty="0" err="1" smtClean="0"/>
              <a:t>yaitu</a:t>
            </a:r>
            <a:r>
              <a:rPr lang="en-US" dirty="0" smtClean="0"/>
              <a:t>: bank </a:t>
            </a:r>
            <a:r>
              <a:rPr lang="en-US" dirty="0" err="1" smtClean="0"/>
              <a:t>sentral</a:t>
            </a:r>
            <a:r>
              <a:rPr lang="en-US" dirty="0" smtClean="0"/>
              <a:t>, </a:t>
            </a:r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 smtClean="0"/>
              <a:t>pemilihan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58576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smtClean="0"/>
              <a:t>Organ-organ </a:t>
            </a:r>
            <a:r>
              <a:rPr lang="en-US" sz="3600" b="1" dirty="0" err="1" smtClean="0"/>
              <a:t>negara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bersifat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independen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pesat</a:t>
            </a:r>
            <a:r>
              <a:rPr lang="en-US" dirty="0" smtClean="0"/>
              <a:t>,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sebatas</a:t>
            </a:r>
            <a:r>
              <a:rPr lang="en-US" dirty="0" smtClean="0"/>
              <a:t> </a:t>
            </a:r>
            <a:r>
              <a:rPr lang="en-US" dirty="0" err="1" smtClean="0"/>
              <a:t>cabang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eksekutif</a:t>
            </a:r>
            <a:r>
              <a:rPr lang="en-US" dirty="0" smtClean="0"/>
              <a:t>, </a:t>
            </a:r>
            <a:r>
              <a:rPr lang="en-US" dirty="0" err="1" smtClean="0"/>
              <a:t>legsilatif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yudisial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lembaga-lembaga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yang </a:t>
            </a:r>
            <a:r>
              <a:rPr lang="en-US" dirty="0" err="1" smtClean="0"/>
              <a:t>biasa</a:t>
            </a:r>
            <a:r>
              <a:rPr lang="en-US" dirty="0" smtClean="0"/>
              <a:t>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i="1" dirty="0" smtClean="0"/>
              <a:t>state auxiliary organs</a:t>
            </a:r>
            <a:r>
              <a:rPr lang="en-US" dirty="0" smtClean="0"/>
              <a:t> (organ </a:t>
            </a:r>
            <a:r>
              <a:rPr lang="en-US" dirty="0" err="1" smtClean="0"/>
              <a:t>penunjang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)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aneka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(</a:t>
            </a:r>
            <a:r>
              <a:rPr lang="en-US" i="1" dirty="0" smtClean="0"/>
              <a:t>agency</a:t>
            </a:r>
            <a:r>
              <a:rPr lang="en-US" dirty="0" smtClean="0"/>
              <a:t>, </a:t>
            </a:r>
            <a:r>
              <a:rPr lang="en-US" i="1" dirty="0" smtClean="0"/>
              <a:t>board</a:t>
            </a:r>
            <a:r>
              <a:rPr lang="en-US" dirty="0" smtClean="0"/>
              <a:t>, </a:t>
            </a:r>
            <a:r>
              <a:rPr lang="en-US" i="1" dirty="0" smtClean="0"/>
              <a:t>commission</a:t>
            </a:r>
            <a:r>
              <a:rPr lang="en-US" dirty="0" smtClean="0"/>
              <a:t>, </a:t>
            </a:r>
            <a:r>
              <a:rPr lang="en-US" i="1" dirty="0" smtClean="0"/>
              <a:t>authority</a:t>
            </a:r>
            <a:r>
              <a:rPr lang="en-US" dirty="0" smtClean="0"/>
              <a:t>, </a:t>
            </a:r>
            <a:r>
              <a:rPr lang="en-US" dirty="0" err="1" smtClean="0"/>
              <a:t>dll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r>
              <a:rPr lang="en-US" dirty="0" smtClean="0"/>
              <a:t>Ada yang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yang </a:t>
            </a:r>
            <a:r>
              <a:rPr lang="en-US" dirty="0" err="1" smtClean="0"/>
              <a:t>bersifat</a:t>
            </a:r>
            <a:r>
              <a:rPr lang="en-US" dirty="0" smtClean="0"/>
              <a:t> semi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kuasi</a:t>
            </a:r>
            <a:r>
              <a:rPr lang="en-US" dirty="0" smtClean="0"/>
              <a:t> </a:t>
            </a:r>
            <a:r>
              <a:rPr lang="en-US" dirty="0" err="1" smtClean="0"/>
              <a:t>independen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448969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Ada </a:t>
            </a:r>
            <a:r>
              <a:rPr lang="en-US" i="1" dirty="0"/>
              <a:t>state auxiliary organs</a:t>
            </a:r>
            <a:r>
              <a:rPr lang="en-US" dirty="0"/>
              <a:t> yang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ranah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</a:t>
            </a:r>
            <a:r>
              <a:rPr lang="en-US" dirty="0" err="1"/>
              <a:t>eksekutif</a:t>
            </a:r>
            <a:r>
              <a:rPr lang="en-US" dirty="0"/>
              <a:t>, </a:t>
            </a:r>
            <a:r>
              <a:rPr lang="en-US" dirty="0" err="1"/>
              <a:t>ada</a:t>
            </a:r>
            <a:r>
              <a:rPr lang="en-US" dirty="0"/>
              <a:t> pula yang </a:t>
            </a:r>
            <a:r>
              <a:rPr lang="en-US" dirty="0" err="1"/>
              <a:t>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ranah</a:t>
            </a:r>
            <a:r>
              <a:rPr lang="en-US" dirty="0"/>
              <a:t> </a:t>
            </a:r>
            <a:r>
              <a:rPr lang="en-US" dirty="0" err="1"/>
              <a:t>cabang</a:t>
            </a:r>
            <a:r>
              <a:rPr lang="en-US" dirty="0"/>
              <a:t> lain,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ranah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.</a:t>
            </a:r>
          </a:p>
          <a:p>
            <a:endParaRPr lang="en-US" dirty="0" smtClean="0"/>
          </a:p>
          <a:p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i="1" dirty="0"/>
              <a:t>state auxiliary organs</a:t>
            </a:r>
            <a:r>
              <a:rPr lang="en-US" dirty="0"/>
              <a:t> </a:t>
            </a:r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lewat</a:t>
            </a:r>
            <a:r>
              <a:rPr lang="en-US" dirty="0" smtClean="0"/>
              <a:t> </a:t>
            </a:r>
            <a:r>
              <a:rPr lang="en-US" dirty="0" err="1" smtClean="0"/>
              <a:t>Pemilu</a:t>
            </a:r>
            <a:r>
              <a:rPr lang="en-US" dirty="0" smtClean="0"/>
              <a:t>, </a:t>
            </a:r>
            <a:r>
              <a:rPr lang="en-US" dirty="0" err="1" smtClean="0"/>
              <a:t>melainkan</a:t>
            </a:r>
            <a:r>
              <a:rPr lang="en-US" dirty="0" smtClean="0"/>
              <a:t> </a:t>
            </a:r>
            <a:r>
              <a:rPr lang="en-US" dirty="0" err="1" smtClean="0"/>
              <a:t>diangkat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pejabat</a:t>
            </a:r>
            <a:r>
              <a:rPr lang="en-US" dirty="0" smtClean="0"/>
              <a:t> yang </a:t>
            </a:r>
            <a:r>
              <a:rPr lang="en-US" dirty="0" err="1" smtClean="0"/>
              <a:t>dipilih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(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DPR).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12632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72400" cy="49530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Di Indonesia </a:t>
            </a:r>
            <a:r>
              <a:rPr lang="en-US" dirty="0" err="1" smtClean="0"/>
              <a:t>sejak</a:t>
            </a:r>
            <a:r>
              <a:rPr lang="en-US" dirty="0" smtClean="0"/>
              <a:t> Era </a:t>
            </a:r>
            <a:r>
              <a:rPr lang="en-US" dirty="0" err="1" smtClean="0"/>
              <a:t>Reformasi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UUD 1945,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banyak</a:t>
            </a:r>
            <a:r>
              <a:rPr lang="en-US" dirty="0"/>
              <a:t> </a:t>
            </a:r>
            <a:r>
              <a:rPr lang="en-US" i="1" dirty="0" smtClean="0"/>
              <a:t>state </a:t>
            </a:r>
            <a:r>
              <a:rPr lang="en-US" i="1" dirty="0"/>
              <a:t>auxiliary </a:t>
            </a:r>
            <a:r>
              <a:rPr lang="en-US" i="1" dirty="0" smtClean="0"/>
              <a:t>organs.</a:t>
            </a:r>
            <a:endParaRPr lang="en-US" dirty="0"/>
          </a:p>
          <a:p>
            <a:r>
              <a:rPr lang="en-US" dirty="0" smtClean="0"/>
              <a:t>Ada </a:t>
            </a:r>
            <a:r>
              <a:rPr lang="en-US" i="1" dirty="0"/>
              <a:t>state auxiliary </a:t>
            </a:r>
            <a:r>
              <a:rPr lang="en-US" i="1" dirty="0" smtClean="0"/>
              <a:t>organs</a:t>
            </a:r>
            <a:r>
              <a:rPr lang="en-US" dirty="0" smtClean="0"/>
              <a:t> yang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keberadaannya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UUD 1945 (KY, KPU).</a:t>
            </a:r>
          </a:p>
          <a:p>
            <a:r>
              <a:rPr lang="en-US" dirty="0" smtClean="0"/>
              <a:t>Ada </a:t>
            </a:r>
            <a:r>
              <a:rPr lang="en-US" i="1" dirty="0"/>
              <a:t>state auxiliary </a:t>
            </a:r>
            <a:r>
              <a:rPr lang="en-US" i="1" dirty="0" smtClean="0"/>
              <a:t>organs</a:t>
            </a:r>
            <a:r>
              <a:rPr lang="en-US" dirty="0" smtClean="0"/>
              <a:t> yang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UU (</a:t>
            </a:r>
            <a:r>
              <a:rPr lang="en-US" dirty="0" err="1" smtClean="0"/>
              <a:t>misal</a:t>
            </a:r>
            <a:r>
              <a:rPr lang="en-US" dirty="0" smtClean="0"/>
              <a:t>: </a:t>
            </a:r>
            <a:r>
              <a:rPr lang="en-US" dirty="0" err="1" smtClean="0"/>
              <a:t>Komnas</a:t>
            </a:r>
            <a:r>
              <a:rPr lang="en-US" dirty="0" smtClean="0"/>
              <a:t> HAM, KPI, </a:t>
            </a:r>
            <a:r>
              <a:rPr lang="en-US" dirty="0" err="1" smtClean="0"/>
              <a:t>Kompolnas</a:t>
            </a:r>
            <a:r>
              <a:rPr lang="en-US" dirty="0" smtClean="0"/>
              <a:t>).</a:t>
            </a:r>
          </a:p>
          <a:p>
            <a:r>
              <a:rPr lang="en-US" dirty="0" smtClean="0"/>
              <a:t>Ada </a:t>
            </a:r>
            <a:r>
              <a:rPr lang="en-US" i="1" dirty="0"/>
              <a:t>state auxiliary </a:t>
            </a:r>
            <a:r>
              <a:rPr lang="en-US" i="1" dirty="0" smtClean="0"/>
              <a:t>organs</a:t>
            </a:r>
            <a:r>
              <a:rPr lang="en-US" dirty="0" smtClean="0"/>
              <a:t> yang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(</a:t>
            </a:r>
            <a:r>
              <a:rPr lang="en-US" dirty="0" err="1" smtClean="0"/>
              <a:t>misal</a:t>
            </a:r>
            <a:r>
              <a:rPr lang="en-US" dirty="0" smtClean="0"/>
              <a:t>: </a:t>
            </a:r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 smtClean="0"/>
              <a:t>Kejaksaan</a:t>
            </a:r>
            <a:r>
              <a:rPr lang="en-US" dirty="0" smtClean="0"/>
              <a:t>, KHN, KON.</a:t>
            </a:r>
          </a:p>
          <a:p>
            <a:r>
              <a:rPr lang="en-US" dirty="0" smtClean="0"/>
              <a:t>Ada </a:t>
            </a:r>
            <a:r>
              <a:rPr lang="en-US" dirty="0" err="1" smtClean="0"/>
              <a:t>juga</a:t>
            </a:r>
            <a:r>
              <a:rPr lang="en-US" dirty="0" smtClean="0"/>
              <a:t> yang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(</a:t>
            </a:r>
            <a:r>
              <a:rPr lang="en-US" dirty="0" err="1" smtClean="0"/>
              <a:t>misal</a:t>
            </a:r>
            <a:r>
              <a:rPr lang="en-US" dirty="0" smtClean="0"/>
              <a:t>: </a:t>
            </a:r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 smtClean="0"/>
              <a:t>Konstitusi</a:t>
            </a:r>
            <a:r>
              <a:rPr lang="en-US" dirty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BP-MPR, </a:t>
            </a:r>
            <a:r>
              <a:rPr lang="en-US" dirty="0" err="1" smtClean="0"/>
              <a:t>Komisi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Persahabatan</a:t>
            </a:r>
            <a:r>
              <a:rPr lang="en-US" dirty="0" smtClean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RI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Timor </a:t>
            </a:r>
            <a:r>
              <a:rPr lang="en-US" dirty="0" err="1" smtClean="0"/>
              <a:t>Leste</a:t>
            </a:r>
            <a:r>
              <a:rPr lang="en-US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58718071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Sumber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rujukan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48600" cy="4873752"/>
          </a:xfrm>
        </p:spPr>
        <p:txBody>
          <a:bodyPr/>
          <a:lstStyle/>
          <a:p>
            <a:r>
              <a:rPr lang="en-US" dirty="0" err="1"/>
              <a:t>Jimly</a:t>
            </a:r>
            <a:r>
              <a:rPr lang="en-US" dirty="0"/>
              <a:t> </a:t>
            </a:r>
            <a:r>
              <a:rPr lang="en-US" dirty="0" err="1"/>
              <a:t>Asshiddiqie</a:t>
            </a:r>
            <a:r>
              <a:rPr lang="en-US" dirty="0"/>
              <a:t>, </a:t>
            </a:r>
            <a:r>
              <a:rPr lang="en-US" i="1" dirty="0" err="1"/>
              <a:t>Pengantar</a:t>
            </a:r>
            <a:r>
              <a:rPr lang="en-US" i="1" dirty="0"/>
              <a:t> </a:t>
            </a:r>
            <a:r>
              <a:rPr lang="en-US" i="1" dirty="0" err="1"/>
              <a:t>Ilmu</a:t>
            </a:r>
            <a:r>
              <a:rPr lang="en-US" i="1" dirty="0"/>
              <a:t> </a:t>
            </a:r>
            <a:r>
              <a:rPr lang="en-US" i="1" dirty="0" err="1"/>
              <a:t>Hukum</a:t>
            </a:r>
            <a:r>
              <a:rPr lang="en-US" i="1" dirty="0"/>
              <a:t> Tata Negara</a:t>
            </a:r>
            <a:r>
              <a:rPr lang="en-US" dirty="0"/>
              <a:t>, </a:t>
            </a:r>
            <a:r>
              <a:rPr lang="en-US" dirty="0" err="1"/>
              <a:t>Jilid</a:t>
            </a:r>
            <a:r>
              <a:rPr lang="en-US" dirty="0"/>
              <a:t> </a:t>
            </a:r>
            <a:r>
              <a:rPr lang="en-US" dirty="0" smtClean="0"/>
              <a:t>II </a:t>
            </a:r>
            <a:r>
              <a:rPr lang="en-US" dirty="0"/>
              <a:t>(</a:t>
            </a:r>
            <a:r>
              <a:rPr lang="en-US" dirty="0" err="1"/>
              <a:t>Sekretariat</a:t>
            </a:r>
            <a:r>
              <a:rPr lang="en-US" dirty="0"/>
              <a:t> </a:t>
            </a:r>
            <a:r>
              <a:rPr lang="en-US" dirty="0" err="1"/>
              <a:t>Jenderal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Kepaniteraan</a:t>
            </a:r>
            <a:r>
              <a:rPr lang="en-US" dirty="0"/>
              <a:t> MKRI: Jakarta, 2006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Jimly</a:t>
            </a:r>
            <a:r>
              <a:rPr lang="en-US" dirty="0" smtClean="0"/>
              <a:t> </a:t>
            </a:r>
            <a:r>
              <a:rPr lang="en-US" dirty="0" err="1"/>
              <a:t>Asshiddiqie</a:t>
            </a:r>
            <a:r>
              <a:rPr lang="en-US" dirty="0"/>
              <a:t>, </a:t>
            </a:r>
            <a:r>
              <a:rPr lang="en-US" i="1" dirty="0" err="1"/>
              <a:t>Pokok-Pokok</a:t>
            </a:r>
            <a:r>
              <a:rPr lang="en-US" i="1" dirty="0"/>
              <a:t> </a:t>
            </a:r>
            <a:r>
              <a:rPr lang="en-US" i="1" dirty="0" err="1"/>
              <a:t>Hukum</a:t>
            </a:r>
            <a:r>
              <a:rPr lang="en-US" i="1" dirty="0"/>
              <a:t> Tata Negara Indonesia </a:t>
            </a:r>
            <a:r>
              <a:rPr lang="en-US" i="1" dirty="0" err="1"/>
              <a:t>Pasca</a:t>
            </a:r>
            <a:r>
              <a:rPr lang="en-US" i="1" dirty="0"/>
              <a:t> </a:t>
            </a:r>
            <a:r>
              <a:rPr lang="en-US" i="1" dirty="0" err="1"/>
              <a:t>Reformasi</a:t>
            </a:r>
            <a:r>
              <a:rPr lang="en-US" dirty="0"/>
              <a:t> (PT. </a:t>
            </a:r>
            <a:r>
              <a:rPr lang="en-US" dirty="0" err="1"/>
              <a:t>Bhuana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Populer</a:t>
            </a:r>
            <a:r>
              <a:rPr lang="en-US" dirty="0"/>
              <a:t>: Jakarta, 2007</a:t>
            </a:r>
            <a:r>
              <a:rPr lang="en-US" dirty="0" smtClean="0"/>
              <a:t>).</a:t>
            </a:r>
          </a:p>
          <a:p>
            <a:r>
              <a:rPr lang="en-US" dirty="0" err="1" smtClean="0"/>
              <a:t>Moh</a:t>
            </a:r>
            <a:r>
              <a:rPr lang="en-US" dirty="0" smtClean="0"/>
              <a:t>. </a:t>
            </a:r>
            <a:r>
              <a:rPr lang="en-US" dirty="0" err="1" smtClean="0"/>
              <a:t>Mahfud</a:t>
            </a:r>
            <a:r>
              <a:rPr lang="en-US" dirty="0" smtClean="0"/>
              <a:t> MD, </a:t>
            </a:r>
            <a:r>
              <a:rPr lang="en-US" i="1" dirty="0" err="1" smtClean="0"/>
              <a:t>Dasar</a:t>
            </a:r>
            <a:r>
              <a:rPr lang="en-US" i="1" dirty="0" smtClean="0"/>
              <a:t> </a:t>
            </a:r>
            <a:r>
              <a:rPr lang="en-US" i="1" dirty="0" err="1" smtClean="0"/>
              <a:t>dan</a:t>
            </a:r>
            <a:r>
              <a:rPr lang="en-US" i="1" dirty="0" smtClean="0"/>
              <a:t> </a:t>
            </a:r>
            <a:r>
              <a:rPr lang="en-US" i="1" dirty="0" err="1" smtClean="0"/>
              <a:t>Struktur</a:t>
            </a:r>
            <a:r>
              <a:rPr lang="en-US" i="1" dirty="0" smtClean="0"/>
              <a:t> </a:t>
            </a:r>
            <a:r>
              <a:rPr lang="en-US" i="1" dirty="0" err="1" smtClean="0"/>
              <a:t>Ketatanegaraan</a:t>
            </a:r>
            <a:r>
              <a:rPr lang="en-US" i="1" dirty="0" smtClean="0"/>
              <a:t> Indonesia</a:t>
            </a:r>
            <a:r>
              <a:rPr lang="en-US" dirty="0" smtClean="0"/>
              <a:t>, </a:t>
            </a:r>
            <a:r>
              <a:rPr lang="en-US" dirty="0" err="1" smtClean="0"/>
              <a:t>Edisi</a:t>
            </a:r>
            <a:r>
              <a:rPr lang="en-US" dirty="0" smtClean="0"/>
              <a:t> </a:t>
            </a:r>
            <a:r>
              <a:rPr lang="en-US" dirty="0" err="1" smtClean="0"/>
              <a:t>Revisi</a:t>
            </a:r>
            <a:r>
              <a:rPr lang="en-US" dirty="0" smtClean="0"/>
              <a:t> (PT </a:t>
            </a:r>
            <a:r>
              <a:rPr lang="en-US" dirty="0" err="1" smtClean="0"/>
              <a:t>Rineka</a:t>
            </a:r>
            <a:r>
              <a:rPr lang="en-US" dirty="0" smtClean="0"/>
              <a:t> </a:t>
            </a:r>
            <a:r>
              <a:rPr lang="en-US" dirty="0" err="1" smtClean="0"/>
              <a:t>Cipta</a:t>
            </a:r>
            <a:r>
              <a:rPr lang="en-US" dirty="0" smtClean="0"/>
              <a:t>: Jakarta, 2001).</a:t>
            </a:r>
          </a:p>
          <a:p>
            <a:r>
              <a:rPr lang="en-US" dirty="0" err="1"/>
              <a:t>Ni’matul</a:t>
            </a:r>
            <a:r>
              <a:rPr lang="en-US" dirty="0"/>
              <a:t> Huda, </a:t>
            </a:r>
            <a:r>
              <a:rPr lang="en-US" i="1" dirty="0" err="1"/>
              <a:t>Hukum</a:t>
            </a:r>
            <a:r>
              <a:rPr lang="en-US" i="1" dirty="0"/>
              <a:t> Tata Negara Indonesia</a:t>
            </a:r>
            <a:r>
              <a:rPr lang="en-US" dirty="0"/>
              <a:t> (PT. </a:t>
            </a:r>
            <a:r>
              <a:rPr lang="en-US" dirty="0" err="1"/>
              <a:t>RajaGrafindo</a:t>
            </a:r>
            <a:r>
              <a:rPr lang="en-US" dirty="0"/>
              <a:t> </a:t>
            </a:r>
            <a:r>
              <a:rPr lang="en-US" dirty="0" err="1"/>
              <a:t>Persada</a:t>
            </a:r>
            <a:r>
              <a:rPr lang="en-US" dirty="0"/>
              <a:t>: Jakarta, 2005).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223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Menurut</a:t>
            </a:r>
            <a:r>
              <a:rPr lang="en-US" dirty="0" smtClean="0"/>
              <a:t> van </a:t>
            </a:r>
            <a:r>
              <a:rPr lang="en-US" dirty="0" err="1" smtClean="0"/>
              <a:t>Vollenhoven</a:t>
            </a:r>
            <a:r>
              <a:rPr lang="en-US" dirty="0" smtClean="0"/>
              <a:t>,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dibagi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4 </a:t>
            </a:r>
            <a:r>
              <a:rPr lang="en-US" dirty="0" err="1" smtClean="0"/>
              <a:t>fungsi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457200" indent="-457200">
              <a:buAutoNum type="arabicPeriod"/>
            </a:pPr>
            <a:r>
              <a:rPr lang="en-US" i="1" dirty="0" err="1" smtClean="0"/>
              <a:t>Regeling</a:t>
            </a:r>
            <a:r>
              <a:rPr lang="en-US" dirty="0" smtClean="0"/>
              <a:t> (</a:t>
            </a:r>
            <a:r>
              <a:rPr lang="en-US" dirty="0" err="1" smtClean="0"/>
              <a:t>pengaturan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legislatif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i="1" dirty="0" err="1" smtClean="0"/>
              <a:t>Bestuur</a:t>
            </a:r>
            <a:r>
              <a:rPr lang="en-US" dirty="0" smtClean="0"/>
              <a:t> (</a:t>
            </a:r>
            <a:r>
              <a:rPr lang="en-US" dirty="0" err="1" smtClean="0"/>
              <a:t>pemerintahan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eksekutif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i="1" dirty="0" err="1" smtClean="0"/>
              <a:t>Rechtspraak</a:t>
            </a:r>
            <a:r>
              <a:rPr lang="en-US" dirty="0" smtClean="0"/>
              <a:t> (</a:t>
            </a:r>
            <a:r>
              <a:rPr lang="en-US" dirty="0" err="1" smtClean="0"/>
              <a:t>peradilan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yudisial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i="1" dirty="0" err="1" smtClean="0"/>
              <a:t>Politie</a:t>
            </a:r>
            <a:r>
              <a:rPr lang="en-US" dirty="0" smtClean="0"/>
              <a:t> (</a:t>
            </a:r>
            <a:r>
              <a:rPr lang="en-US" dirty="0" err="1" smtClean="0"/>
              <a:t>keamanan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aparat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keamanan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111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pemisahan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menghendaki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dipisahkan</a:t>
            </a:r>
            <a:r>
              <a:rPr lang="en-US" dirty="0" smtClean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struktural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organ-organ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mencampuri</a:t>
            </a:r>
            <a:r>
              <a:rPr lang="en-US" dirty="0"/>
              <a:t> </a:t>
            </a:r>
            <a:r>
              <a:rPr lang="en-US" dirty="0" err="1"/>
              <a:t>urusan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.</a:t>
            </a:r>
          </a:p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, </a:t>
            </a:r>
            <a:r>
              <a:rPr lang="en-US" dirty="0" err="1" smtClean="0"/>
              <a:t>satu</a:t>
            </a:r>
            <a:r>
              <a:rPr lang="en-US" dirty="0" smtClean="0"/>
              <a:t> organ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,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sebaliknya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organ </a:t>
            </a:r>
            <a:r>
              <a:rPr lang="en-US" dirty="0" err="1" smtClean="0"/>
              <a:t>kekuasaan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prinsipnya</a:t>
            </a:r>
            <a:r>
              <a:rPr lang="en-US" dirty="0" smtClean="0"/>
              <a:t>,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bertujuan</a:t>
            </a:r>
            <a:r>
              <a:rPr lang="en-US" dirty="0" smtClean="0"/>
              <a:t> </a:t>
            </a:r>
            <a:r>
              <a:rPr lang="en-US" dirty="0" err="1" smtClean="0"/>
              <a:t>mencegah</a:t>
            </a:r>
            <a:r>
              <a:rPr lang="en-US" dirty="0" smtClean="0"/>
              <a:t> </a:t>
            </a:r>
            <a:r>
              <a:rPr lang="en-US" dirty="0" err="1" smtClean="0"/>
              <a:t>kecenderungan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sewenang-wenang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korup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244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96200" cy="4873752"/>
          </a:xfrm>
        </p:spPr>
        <p:txBody>
          <a:bodyPr/>
          <a:lstStyle/>
          <a:p>
            <a:r>
              <a:rPr lang="en-US" dirty="0" smtClean="0"/>
              <a:t>Di Indonesia, </a:t>
            </a:r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kadang</a:t>
            </a:r>
            <a:r>
              <a:rPr lang="en-US" dirty="0" smtClean="0"/>
              <a:t> </a:t>
            </a:r>
            <a:r>
              <a:rPr lang="en-US" dirty="0" err="1" smtClean="0"/>
              <a:t>dihindari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diidentikkan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ajaran</a:t>
            </a:r>
            <a:r>
              <a:rPr lang="en-US" dirty="0" smtClean="0"/>
              <a:t> Montesquieu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gantinya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dipakai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istilah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kekuasaan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err="1" smtClean="0">
                <a:sym typeface="Wingdings" pitchFamily="2" charset="2"/>
              </a:rPr>
              <a:t>Istilah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pemisahan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kekuasaan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sebetulnya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konsep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bersifat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umum</a:t>
            </a:r>
            <a:r>
              <a:rPr lang="en-US" dirty="0">
                <a:sym typeface="Wingdings" pitchFamily="2" charset="2"/>
              </a:rPr>
              <a:t>.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r>
              <a:rPr lang="en-US" dirty="0" err="1" smtClean="0">
                <a:sym typeface="Wingdings" pitchFamily="2" charset="2"/>
              </a:rPr>
              <a:t>Istilah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pemisahan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kekuasaan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kekuasaan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sebetulnya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arti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sama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tergantung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konteks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pengertian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dianut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konteks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hubungan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kekuasaan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vertikal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horisontal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62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0000" cy="4873752"/>
          </a:xfrm>
        </p:spPr>
        <p:txBody>
          <a:bodyPr/>
          <a:lstStyle/>
          <a:p>
            <a:r>
              <a:rPr lang="en-US" dirty="0" err="1" smtClean="0"/>
              <a:t>Pembagian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vertikal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membedakan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kekuasaan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atasan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pusat</a:t>
            </a:r>
            <a:r>
              <a:rPr lang="en-US" dirty="0" smtClean="0">
                <a:sym typeface="Wingdings" pitchFamily="2" charset="2"/>
              </a:rPr>
              <a:t>/federal)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bawahan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daerah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bagian</a:t>
            </a:r>
            <a:r>
              <a:rPr lang="en-US" dirty="0" smtClean="0">
                <a:sym typeface="Wingdings" pitchFamily="2" charset="2"/>
              </a:rPr>
              <a:t>).</a:t>
            </a:r>
          </a:p>
          <a:p>
            <a:r>
              <a:rPr lang="en-US" dirty="0" err="1" smtClean="0">
                <a:sym typeface="Wingdings" pitchFamily="2" charset="2"/>
              </a:rPr>
              <a:t>Sebelum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berlaku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perubahan</a:t>
            </a:r>
            <a:r>
              <a:rPr lang="en-US" dirty="0" smtClean="0">
                <a:sym typeface="Wingdings" pitchFamily="2" charset="2"/>
              </a:rPr>
              <a:t> UUD 1945, Indonesia </a:t>
            </a:r>
            <a:r>
              <a:rPr lang="en-US" dirty="0" err="1" smtClean="0">
                <a:sym typeface="Wingdings" pitchFamily="2" charset="2"/>
              </a:rPr>
              <a:t>menganut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pembagian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kekuasaan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bersifat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vertikal</a:t>
            </a:r>
            <a:r>
              <a:rPr lang="en-US" dirty="0" smtClean="0">
                <a:sym typeface="Wingdings" pitchFamily="2" charset="2"/>
              </a:rPr>
              <a:t> (MPR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lembaga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tertinggi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negara</a:t>
            </a:r>
            <a:r>
              <a:rPr lang="en-US" dirty="0" smtClean="0">
                <a:sym typeface="Wingdings" pitchFamily="2" charset="2"/>
              </a:rPr>
              <a:t>).</a:t>
            </a:r>
          </a:p>
          <a:p>
            <a:r>
              <a:rPr lang="en-US" dirty="0" err="1" smtClean="0">
                <a:sym typeface="Wingdings" pitchFamily="2" charset="2"/>
              </a:rPr>
              <a:t>Setelah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perubahan</a:t>
            </a:r>
            <a:r>
              <a:rPr lang="en-US" dirty="0" smtClean="0">
                <a:sym typeface="Wingdings" pitchFamily="2" charset="2"/>
              </a:rPr>
              <a:t> UUD 1945, Indonesia </a:t>
            </a:r>
            <a:r>
              <a:rPr lang="en-US" dirty="0" err="1" smtClean="0">
                <a:sym typeface="Wingdings" pitchFamily="2" charset="2"/>
              </a:rPr>
              <a:t>menganut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pemisahan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kekuasaan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berdasarkan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checks and balances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/>
              <a:t>Lanjutan</a:t>
            </a:r>
            <a:r>
              <a:rPr lang="en-US" sz="3600" b="1" dirty="0" smtClean="0"/>
              <a:t>…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Prof. Dr. </a:t>
            </a:r>
            <a:r>
              <a:rPr lang="en-US" dirty="0" err="1" smtClean="0"/>
              <a:t>Jimly</a:t>
            </a:r>
            <a:r>
              <a:rPr lang="en-US" dirty="0" smtClean="0"/>
              <a:t> </a:t>
            </a:r>
            <a:r>
              <a:rPr lang="en-US" dirty="0" err="1" smtClean="0"/>
              <a:t>Asshiddiqie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bukti</a:t>
            </a:r>
            <a:r>
              <a:rPr lang="en-US" dirty="0" smtClean="0"/>
              <a:t> yang </a:t>
            </a:r>
            <a:r>
              <a:rPr lang="en-US" dirty="0" err="1" smtClean="0"/>
              <a:t>menunjukkan</a:t>
            </a:r>
            <a:r>
              <a:rPr lang="en-US" dirty="0" smtClean="0"/>
              <a:t> Indonesia </a:t>
            </a:r>
            <a:r>
              <a:rPr lang="en-US" dirty="0" err="1" smtClean="0"/>
              <a:t>pasca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UUD 1945 </a:t>
            </a:r>
            <a:r>
              <a:rPr lang="en-US" dirty="0" err="1" smtClean="0"/>
              <a:t>menganut</a:t>
            </a:r>
            <a:r>
              <a:rPr lang="en-US" dirty="0" smtClean="0"/>
              <a:t> </a:t>
            </a:r>
            <a:r>
              <a:rPr lang="en-US" dirty="0" err="1" smtClean="0"/>
              <a:t>doktrin</a:t>
            </a:r>
            <a:r>
              <a:rPr lang="en-US" dirty="0" smtClean="0"/>
              <a:t> </a:t>
            </a:r>
            <a:r>
              <a:rPr lang="en-US" dirty="0" err="1" smtClean="0"/>
              <a:t>pemisahan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1.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pergeseran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legislatif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DPR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kekuasaan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membentuk</a:t>
            </a:r>
            <a:r>
              <a:rPr lang="en-US" dirty="0" smtClean="0">
                <a:sym typeface="Wingdings" pitchFamily="2" charset="2"/>
              </a:rPr>
              <a:t> UU yang </a:t>
            </a:r>
            <a:r>
              <a:rPr lang="en-US" dirty="0" err="1" smtClean="0">
                <a:sym typeface="Wingdings" pitchFamily="2" charset="2"/>
              </a:rPr>
              <a:t>sebelumnya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Presiden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sekarang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beralih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DPR.</a:t>
            </a:r>
          </a:p>
          <a:p>
            <a:pPr marL="0" indent="0">
              <a:buNone/>
            </a:pPr>
            <a:endParaRPr lang="en-US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itchFamily="2" charset="2"/>
              </a:rPr>
              <a:t>2. </a:t>
            </a:r>
            <a:r>
              <a:rPr lang="en-US" dirty="0" err="1" smtClean="0">
                <a:sym typeface="Wingdings" pitchFamily="2" charset="2"/>
              </a:rPr>
              <a:t>Diadopsinya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pengujian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konstitusional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atas</a:t>
            </a:r>
            <a:r>
              <a:rPr lang="en-US" dirty="0" smtClean="0">
                <a:sym typeface="Wingdings" pitchFamily="2" charset="2"/>
              </a:rPr>
              <a:t> UU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produk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legislatif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MK.</a:t>
            </a:r>
          </a:p>
        </p:txBody>
      </p:sp>
    </p:spTree>
    <p:extLst>
      <p:ext uri="{BB962C8B-B14F-4D97-AF65-F5344CB8AC3E}">
        <p14:creationId xmlns:p14="http://schemas.microsoft.com/office/powerpoint/2010/main" val="370376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583</TotalTime>
  <Words>2856</Words>
  <Application>Microsoft Office PowerPoint</Application>
  <PresentationFormat>On-screen Show (4:3)</PresentationFormat>
  <Paragraphs>276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Oriel</vt:lpstr>
      <vt:lpstr>HUKUM TATA NEGARA</vt:lpstr>
      <vt:lpstr>Organ dan fungsi  kekuasaan Negara</vt:lpstr>
      <vt:lpstr>Pembatasan Kekuasaan 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Cabang Kekuasaan Legislatif 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Lanjutan…</vt:lpstr>
      <vt:lpstr>Cabang Kekuasaan Eksekutif </vt:lpstr>
      <vt:lpstr>Lanjutan…</vt:lpstr>
      <vt:lpstr>Lanjutan…</vt:lpstr>
      <vt:lpstr>Lanjutan…</vt:lpstr>
      <vt:lpstr>Lanjutan…</vt:lpstr>
      <vt:lpstr>Cabang Kekuasaan Yudisial</vt:lpstr>
      <vt:lpstr>Lanjutan…</vt:lpstr>
      <vt:lpstr>Lanjutan…</vt:lpstr>
      <vt:lpstr>Lanjutan…</vt:lpstr>
      <vt:lpstr>Lanjutan…</vt:lpstr>
      <vt:lpstr>Lanjutan…</vt:lpstr>
      <vt:lpstr>Lanjutan…</vt:lpstr>
      <vt:lpstr>Badan Pemeriksa Keuangan</vt:lpstr>
      <vt:lpstr>Lanjutan…</vt:lpstr>
      <vt:lpstr>Lanjutan…</vt:lpstr>
      <vt:lpstr>Lanjutan…</vt:lpstr>
      <vt:lpstr>Organ negara menurut uud 1945</vt:lpstr>
      <vt:lpstr>Lanjutan…</vt:lpstr>
      <vt:lpstr>Organ-organ negara bersifat independen</vt:lpstr>
      <vt:lpstr>Lanjutan…</vt:lpstr>
      <vt:lpstr>Lanjutan…</vt:lpstr>
      <vt:lpstr>Sumber rujukan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May</cp:lastModifiedBy>
  <cp:revision>51</cp:revision>
  <dcterms:created xsi:type="dcterms:W3CDTF">2013-02-06T07:28:26Z</dcterms:created>
  <dcterms:modified xsi:type="dcterms:W3CDTF">2015-03-05T06:51:23Z</dcterms:modified>
</cp:coreProperties>
</file>