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7107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0"/>
    </p:cViewPr>
  </p:sorterViewPr>
  <p:notesViewPr>
    <p:cSldViewPr>
      <p:cViewPr varScale="1">
        <p:scale>
          <a:sx n="36" d="100"/>
          <a:sy n="36" d="100"/>
        </p:scale>
        <p:origin x="-2286" y="-90"/>
      </p:cViewPr>
      <p:guideLst>
        <p:guide orient="horz" pos="30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84613"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ChangeArrowheads="1"/>
          </p:cNvSpPr>
          <p:nvPr>
            <p:ph type="ftr" sz="quarter" idx="2"/>
          </p:nvPr>
        </p:nvSpPr>
        <p:spPr bwMode="auto">
          <a:xfrm>
            <a:off x="0"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84613"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59425D-A06A-45C8-AC74-4ECD1423B32D}" type="slidenum">
              <a:rPr lang="en-US"/>
              <a:pPr/>
              <a:t>‹#›</a:t>
            </a:fld>
            <a:endParaRPr lang="en-US"/>
          </a:p>
        </p:txBody>
      </p:sp>
    </p:spTree>
    <p:extLst>
      <p:ext uri="{BB962C8B-B14F-4D97-AF65-F5344CB8AC3E}">
        <p14:creationId xmlns:p14="http://schemas.microsoft.com/office/powerpoint/2010/main" val="2167053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4613"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Rot="1" noChangeAspect="1" noChangeArrowheads="1" noTextEdit="1"/>
          </p:cNvSpPr>
          <p:nvPr>
            <p:ph type="sldImg" idx="2"/>
          </p:nvPr>
        </p:nvSpPr>
        <p:spPr bwMode="auto">
          <a:xfrm>
            <a:off x="1001713" y="728663"/>
            <a:ext cx="4854575" cy="3641725"/>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612601"/>
            <a:ext cx="5486400" cy="43698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4613"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956826-2BEE-4EFE-A48C-82322033AA81}" type="slidenum">
              <a:rPr lang="en-US"/>
              <a:pPr/>
              <a:t>‹#›</a:t>
            </a:fld>
            <a:endParaRPr lang="en-US"/>
          </a:p>
        </p:txBody>
      </p:sp>
    </p:spTree>
    <p:extLst>
      <p:ext uri="{BB962C8B-B14F-4D97-AF65-F5344CB8AC3E}">
        <p14:creationId xmlns:p14="http://schemas.microsoft.com/office/powerpoint/2010/main" val="2319307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9091888-D5AB-4E8B-83D5-BCB311DA73CE}" type="slidenum">
              <a:rPr lang="en-US"/>
              <a:pPr/>
              <a:t>17</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6CEFC2-C91E-4996-BC3B-45BDE4C3BB32}" type="slidenum">
              <a:rPr lang="en-US"/>
              <a:pPr/>
              <a:t>‹#›</a:t>
            </a:fld>
            <a:endParaRPr lang="en-US"/>
          </a:p>
        </p:txBody>
      </p:sp>
    </p:spTree>
  </p:cSld>
  <p:clrMapOvr>
    <a:masterClrMapping/>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44F02-A5A5-4173-8C9B-9CE2707EC742}" type="slidenum">
              <a:rPr lang="en-US"/>
              <a:pPr/>
              <a:t>‹#›</a:t>
            </a:fld>
            <a:endParaRPr lang="en-US"/>
          </a:p>
        </p:txBody>
      </p:sp>
    </p:spTree>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670DD1-52A0-479A-99E8-3AC388005F34}" type="slidenum">
              <a:rPr lang="en-US"/>
              <a:pPr/>
              <a:t>‹#›</a:t>
            </a:fld>
            <a:endParaRPr lang="en-US"/>
          </a:p>
        </p:txBody>
      </p:sp>
    </p:spTree>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76EA69-34E6-4D7F-9D05-C22B80D5CA9B}" type="slidenum">
              <a:rPr lang="en-US"/>
              <a:pPr/>
              <a:t>‹#›</a:t>
            </a:fld>
            <a:endParaRPr lang="en-US"/>
          </a:p>
        </p:txBody>
      </p:sp>
    </p:spTree>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C29C-581E-431D-AA69-CD3EC98E159A}" type="slidenum">
              <a:rPr lang="en-US"/>
              <a:pPr/>
              <a:t>‹#›</a:t>
            </a:fld>
            <a:endParaRPr lang="en-US"/>
          </a:p>
        </p:txBody>
      </p:sp>
    </p:spTree>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376821-F34B-4F89-8A2C-5B0C090BC9F0}" type="slidenum">
              <a:rPr lang="en-US"/>
              <a:pPr/>
              <a:t>‹#›</a:t>
            </a:fld>
            <a:endParaRPr lang="en-US"/>
          </a:p>
        </p:txBody>
      </p:sp>
    </p:spTree>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D01093C-63DE-4DF2-B3C8-DA1261A277A0}" type="slidenum">
              <a:rPr lang="en-US"/>
              <a:pPr/>
              <a:t>‹#›</a:t>
            </a:fld>
            <a:endParaRPr lang="en-US"/>
          </a:p>
        </p:txBody>
      </p:sp>
    </p:spTree>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66E1F1B-4C56-433C-B81C-1C563D772112}" type="slidenum">
              <a:rPr lang="en-US"/>
              <a:pPr/>
              <a:t>‹#›</a:t>
            </a:fld>
            <a:endParaRPr lang="en-US"/>
          </a:p>
        </p:txBody>
      </p:sp>
    </p:spTree>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F73EBA-3DE0-481A-94AD-409F6D7A751F}" type="slidenum">
              <a:rPr lang="en-US"/>
              <a:pPr/>
              <a:t>‹#›</a:t>
            </a:fld>
            <a:endParaRPr lang="en-US"/>
          </a:p>
        </p:txBody>
      </p:sp>
    </p:spTree>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5ABB0-3E88-4B39-A614-29A655C6B9C1}" type="slidenum">
              <a:rPr lang="en-US"/>
              <a:pPr/>
              <a:t>‹#›</a:t>
            </a:fld>
            <a:endParaRPr lang="en-US"/>
          </a:p>
        </p:txBody>
      </p:sp>
    </p:spTree>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350027-9A5C-4AEA-A2E3-C749728A981C}" type="slidenum">
              <a:rPr lang="en-US"/>
              <a:pPr/>
              <a:t>‹#›</a:t>
            </a:fld>
            <a:endParaRPr lang="en-US"/>
          </a:p>
        </p:txBody>
      </p:sp>
    </p:spTree>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DD5272-AB11-44A8-967C-CD07112E8A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u"/>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9C2D9C-2B99-4ACA-A1FB-3BC42250F366}" type="slidenum">
              <a:rPr lang="en-US"/>
              <a:pPr/>
              <a:t>1</a:t>
            </a:fld>
            <a:endParaRPr lang="en-US"/>
          </a:p>
        </p:txBody>
      </p:sp>
      <p:sp>
        <p:nvSpPr>
          <p:cNvPr id="2053" name="Rectangle 5"/>
          <p:cNvSpPr>
            <a:spLocks noGrp="1" noChangeArrowheads="1"/>
          </p:cNvSpPr>
          <p:nvPr>
            <p:ph type="body" idx="1"/>
          </p:nvPr>
        </p:nvSpPr>
        <p:spPr>
          <a:xfrm>
            <a:off x="1371600" y="1600200"/>
            <a:ext cx="7315200" cy="4525963"/>
          </a:xfrm>
        </p:spPr>
        <p:txBody>
          <a:bodyPr/>
          <a:lstStyle/>
          <a:p>
            <a:r>
              <a:rPr lang="en-US" b="1" smtClean="0"/>
              <a:t>PENDAHULUAN</a:t>
            </a:r>
            <a:endParaRPr lang="en-US" dirty="0"/>
          </a:p>
          <a:p>
            <a:r>
              <a:rPr lang="en-US" dirty="0" err="1"/>
              <a:t>Apakah</a:t>
            </a:r>
            <a:r>
              <a:rPr lang="en-US" dirty="0"/>
              <a:t> </a:t>
            </a:r>
            <a:r>
              <a:rPr lang="en-US" dirty="0" err="1"/>
              <a:t>Hukum</a:t>
            </a:r>
            <a:r>
              <a:rPr lang="en-US" dirty="0"/>
              <a:t> </a:t>
            </a:r>
            <a:r>
              <a:rPr lang="en-US" dirty="0" err="1"/>
              <a:t>Adat</a:t>
            </a:r>
            <a:r>
              <a:rPr lang="en-US" dirty="0"/>
              <a:t> </a:t>
            </a:r>
            <a:r>
              <a:rPr lang="en-US" dirty="0" err="1"/>
              <a:t>itu</a:t>
            </a:r>
            <a:r>
              <a:rPr lang="en-US" dirty="0"/>
              <a:t>?</a:t>
            </a:r>
            <a:endParaRPr lang="en-US" b="1" dirty="0"/>
          </a:p>
          <a:p>
            <a:r>
              <a:rPr lang="sv-SE" dirty="0"/>
              <a:t>Apakah Manfaat Hukum Adat itu?</a:t>
            </a:r>
            <a:endParaRPr lang="en-US" b="1" dirty="0"/>
          </a:p>
          <a:p>
            <a:r>
              <a:rPr lang="sv-SE" dirty="0"/>
              <a:t>Lingkungan Hukum Adat.</a:t>
            </a:r>
            <a:endParaRPr lang="en-US" b="1" dirty="0"/>
          </a:p>
          <a:p>
            <a:r>
              <a:rPr lang="sv-SE" dirty="0"/>
              <a:t>Pengertian Hukum Adat.</a:t>
            </a:r>
            <a:endParaRPr lang="en-US" dirty="0"/>
          </a:p>
          <a:p>
            <a:endParaRPr lang="en-US" dirty="0"/>
          </a:p>
        </p:txBody>
      </p:sp>
    </p:spTree>
  </p:cSld>
  <p:clrMapOvr>
    <a:masterClrMapping/>
  </p:clrMapOvr>
  <p:transition spd="slow">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EF1B5D9-4E2B-4450-A189-4F51AEFC867D}" type="slidenum">
              <a:rPr lang="en-US"/>
              <a:pPr/>
              <a:t>10</a:t>
            </a:fld>
            <a:endParaRPr lang="en-US"/>
          </a:p>
        </p:txBody>
      </p:sp>
      <p:sp>
        <p:nvSpPr>
          <p:cNvPr id="11267" name="Rectangle 3"/>
          <p:cNvSpPr>
            <a:spLocks noGrp="1" noChangeArrowheads="1"/>
          </p:cNvSpPr>
          <p:nvPr>
            <p:ph type="body" idx="1"/>
          </p:nvPr>
        </p:nvSpPr>
        <p:spPr>
          <a:xfrm>
            <a:off x="457200" y="304800"/>
            <a:ext cx="8229600" cy="5821363"/>
          </a:xfrm>
        </p:spPr>
        <p:txBody>
          <a:bodyPr/>
          <a:lstStyle/>
          <a:p>
            <a:pPr>
              <a:buFontTx/>
              <a:buNone/>
            </a:pPr>
            <a:r>
              <a:rPr lang="en-US" sz="2800"/>
              <a:t>	</a:t>
            </a:r>
            <a:r>
              <a:rPr lang="id-ID" sz="2800"/>
              <a:t>Hukum adat pada umumnya belum / tidak tertulis. Hanya adat yang bersanksi yang dapat dianggap hukum adat. Sanksinya berupa reaksi dari masyarakat hukum yang bersangkutan.</a:t>
            </a:r>
            <a:endParaRPr lang="en-US" sz="2800"/>
          </a:p>
          <a:p>
            <a:pPr>
              <a:buFontTx/>
              <a:buNone/>
            </a:pPr>
            <a:endParaRPr lang="id-ID" sz="2800"/>
          </a:p>
          <a:p>
            <a:pPr>
              <a:buFontTx/>
              <a:buNone/>
            </a:pPr>
            <a:r>
              <a:rPr lang="en-US" sz="2800"/>
              <a:t>	</a:t>
            </a:r>
            <a:r>
              <a:rPr lang="id-ID" sz="2800" b="1"/>
              <a:t>Hukum adat mempunyai dua unsur:</a:t>
            </a:r>
          </a:p>
          <a:p>
            <a:pPr>
              <a:buFontTx/>
              <a:buNone/>
            </a:pPr>
            <a:r>
              <a:rPr lang="en-US" sz="2800"/>
              <a:t>1. </a:t>
            </a:r>
            <a:r>
              <a:rPr lang="id-ID" sz="2800" b="1"/>
              <a:t>Unsur kenyataan</a:t>
            </a:r>
            <a:r>
              <a:rPr lang="id-ID" sz="2800"/>
              <a:t>, bahwa adat itu dalam keadaan yang sama selalu diindahkan oleh rakyat.</a:t>
            </a:r>
          </a:p>
          <a:p>
            <a:pPr>
              <a:buFontTx/>
              <a:buNone/>
            </a:pPr>
            <a:r>
              <a:rPr lang="en-US" sz="2800"/>
              <a:t>2. </a:t>
            </a:r>
            <a:r>
              <a:rPr lang="id-ID" sz="2800" b="1"/>
              <a:t>Unsur psikologis</a:t>
            </a:r>
            <a:r>
              <a:rPr lang="id-ID" sz="2800"/>
              <a:t>, bahwa terdapat adanya keyakinan pada rakyat, bahwa adat dimaksud mempunyai kekuatan hukum.</a:t>
            </a:r>
            <a:endParaRPr lang="en-US" sz="2800"/>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872C90C-4940-459D-8F41-DB7FAFCA4DAF}" type="slidenum">
              <a:rPr lang="en-US"/>
              <a:pPr/>
              <a:t>11</a:t>
            </a:fld>
            <a:endParaRPr lang="en-US"/>
          </a:p>
        </p:txBody>
      </p:sp>
      <p:sp>
        <p:nvSpPr>
          <p:cNvPr id="12291" name="Rectangle 3"/>
          <p:cNvSpPr>
            <a:spLocks noGrp="1" noChangeArrowheads="1"/>
          </p:cNvSpPr>
          <p:nvPr>
            <p:ph type="body" idx="1"/>
          </p:nvPr>
        </p:nvSpPr>
        <p:spPr>
          <a:xfrm>
            <a:off x="457200" y="304800"/>
            <a:ext cx="8229600" cy="5821363"/>
          </a:xfrm>
        </p:spPr>
        <p:txBody>
          <a:bodyPr/>
          <a:lstStyle/>
          <a:p>
            <a:pPr>
              <a:buFontTx/>
              <a:buNone/>
            </a:pPr>
            <a:r>
              <a:rPr lang="en-US"/>
              <a:t>	</a:t>
            </a:r>
            <a:r>
              <a:rPr lang="id-ID" b="1"/>
              <a:t>Bidang-bidang hukum adat meliputi:</a:t>
            </a:r>
          </a:p>
          <a:p>
            <a:pPr>
              <a:buFontTx/>
              <a:buNone/>
            </a:pPr>
            <a:r>
              <a:rPr lang="en-US"/>
              <a:t>1. </a:t>
            </a:r>
            <a:r>
              <a:rPr lang="id-ID"/>
              <a:t>Hukum Negara</a:t>
            </a:r>
          </a:p>
          <a:p>
            <a:pPr>
              <a:buFontTx/>
              <a:buNone/>
            </a:pPr>
            <a:r>
              <a:rPr lang="en-US"/>
              <a:t>2. </a:t>
            </a:r>
            <a:r>
              <a:rPr lang="id-ID"/>
              <a:t>Hukum Tata Negara</a:t>
            </a:r>
          </a:p>
          <a:p>
            <a:pPr>
              <a:buFontTx/>
              <a:buNone/>
            </a:pPr>
            <a:r>
              <a:rPr lang="en-US"/>
              <a:t>3. </a:t>
            </a:r>
            <a:r>
              <a:rPr lang="id-ID"/>
              <a:t>Hukum Pidana</a:t>
            </a:r>
          </a:p>
          <a:p>
            <a:pPr>
              <a:buFontTx/>
              <a:buNone/>
            </a:pPr>
            <a:r>
              <a:rPr lang="en-US"/>
              <a:t>4. </a:t>
            </a:r>
            <a:r>
              <a:rPr lang="id-ID"/>
              <a:t>Hukum Perdata</a:t>
            </a:r>
          </a:p>
          <a:p>
            <a:pPr>
              <a:buFontTx/>
              <a:buNone/>
            </a:pPr>
            <a:r>
              <a:rPr lang="en-US"/>
              <a:t>5. </a:t>
            </a:r>
            <a:r>
              <a:rPr lang="id-ID"/>
              <a:t>Hukum Antar bangsa Adat.</a:t>
            </a:r>
          </a:p>
          <a:p>
            <a:endParaRPr lang="en-US"/>
          </a:p>
          <a:p>
            <a:r>
              <a:rPr lang="id-ID"/>
              <a:t>Dari kesemua hukum di atas, hanya hukum Perdata Adat yang hingga kini masih berlaku.</a:t>
            </a:r>
            <a:endParaRPr lang="en-US"/>
          </a:p>
        </p:txBody>
      </p:sp>
    </p:spTree>
  </p:cSld>
  <p:clrMapOvr>
    <a:masterClrMapping/>
  </p:clrMapOvr>
  <p:transition spd="slow">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B17A2E-A954-45D5-A0C0-2A87B15EA15B}" type="slidenum">
              <a:rPr lang="en-US"/>
              <a:pPr/>
              <a:t>12</a:t>
            </a:fld>
            <a:endParaRPr lang="en-US"/>
          </a:p>
        </p:txBody>
      </p:sp>
      <p:sp>
        <p:nvSpPr>
          <p:cNvPr id="13315" name="Rectangle 3"/>
          <p:cNvSpPr>
            <a:spLocks noGrp="1" noChangeArrowheads="1"/>
          </p:cNvSpPr>
          <p:nvPr>
            <p:ph type="body" idx="1"/>
          </p:nvPr>
        </p:nvSpPr>
        <p:spPr>
          <a:xfrm>
            <a:off x="457200" y="304800"/>
            <a:ext cx="8229600" cy="5821363"/>
          </a:xfrm>
        </p:spPr>
        <p:txBody>
          <a:bodyPr/>
          <a:lstStyle/>
          <a:p>
            <a:pPr marL="533400" indent="-533400">
              <a:lnSpc>
                <a:spcPct val="90000"/>
              </a:lnSpc>
              <a:buFontTx/>
              <a:buNone/>
            </a:pPr>
            <a:r>
              <a:rPr lang="en-US" sz="2400" b="1"/>
              <a:t>	</a:t>
            </a:r>
            <a:r>
              <a:rPr lang="id-ID" sz="2400" b="1"/>
              <a:t>Hukum Adat nampak dalam tiga wujud, yaitu sebagai berikut</a:t>
            </a:r>
            <a:r>
              <a:rPr lang="id-ID" sz="2400"/>
              <a:t>:</a:t>
            </a:r>
            <a:endParaRPr lang="id-ID" sz="2400" b="1"/>
          </a:p>
          <a:p>
            <a:pPr marL="533400" indent="-533400">
              <a:lnSpc>
                <a:spcPct val="90000"/>
              </a:lnSpc>
              <a:buFontTx/>
              <a:buAutoNum type="arabicPeriod"/>
            </a:pPr>
            <a:r>
              <a:rPr lang="id-ID" sz="2400" b="1"/>
              <a:t>Hukum yang tidak tertulis (</a:t>
            </a:r>
            <a:r>
              <a:rPr lang="id-ID" sz="2400" b="1" i="1"/>
              <a:t>jus non scriptum</a:t>
            </a:r>
            <a:r>
              <a:rPr lang="id-ID" sz="2400" b="1"/>
              <a:t>)</a:t>
            </a:r>
            <a:r>
              <a:rPr lang="id-ID" sz="2400"/>
              <a:t>, merupakan bagian yang terbesar. Dimana tumbuh serta hidupnya hukum adat ada di dalam masyarakat. Hukum adat ini dapat diketahui dari keputusan-keputusan para pimpinan persekutuan, yang tentunya tidak boleh bertentangan dengan kesadaran hukum masyarakat.</a:t>
            </a:r>
            <a:endParaRPr lang="en-US" sz="2400"/>
          </a:p>
          <a:p>
            <a:pPr marL="533400" indent="-533400">
              <a:lnSpc>
                <a:spcPct val="90000"/>
              </a:lnSpc>
              <a:buFontTx/>
              <a:buAutoNum type="arabicPeriod"/>
            </a:pPr>
            <a:endParaRPr lang="id-ID" sz="2400" b="1"/>
          </a:p>
          <a:p>
            <a:pPr marL="533400" indent="-533400">
              <a:lnSpc>
                <a:spcPct val="90000"/>
              </a:lnSpc>
              <a:buFontTx/>
              <a:buNone/>
            </a:pPr>
            <a:r>
              <a:rPr lang="en-US" sz="2400" b="1"/>
              <a:t>2. </a:t>
            </a:r>
            <a:r>
              <a:rPr lang="id-ID" sz="2400" b="1"/>
              <a:t>Hukum yang tertulis (</a:t>
            </a:r>
            <a:r>
              <a:rPr lang="id-ID" sz="2400" b="1" i="1"/>
              <a:t>jus scriptum</a:t>
            </a:r>
            <a:r>
              <a:rPr lang="id-ID" sz="2400" b="1"/>
              <a:t>)</a:t>
            </a:r>
            <a:r>
              <a:rPr lang="id-ID" sz="2400"/>
              <a:t>, hanya sebagian kecil saja, misalnya peraturan-peraturan yang dikeluarkan oleh raja / sultan pada jaman dahulu.</a:t>
            </a:r>
            <a:endParaRPr lang="en-US" sz="2400"/>
          </a:p>
          <a:p>
            <a:pPr marL="533400" indent="-533400">
              <a:lnSpc>
                <a:spcPct val="90000"/>
              </a:lnSpc>
              <a:buFontTx/>
              <a:buNone/>
            </a:pPr>
            <a:endParaRPr lang="en-US" sz="2400"/>
          </a:p>
          <a:p>
            <a:pPr marL="533400" indent="-533400">
              <a:lnSpc>
                <a:spcPct val="90000"/>
              </a:lnSpc>
              <a:buFontTx/>
              <a:buNone/>
            </a:pPr>
            <a:r>
              <a:rPr lang="en-US" sz="2400" b="1"/>
              <a:t>3. </a:t>
            </a:r>
            <a:r>
              <a:rPr lang="id-ID" sz="2400" b="1"/>
              <a:t>Uraian-uraian hukum secara tertulis</a:t>
            </a:r>
            <a:r>
              <a:rPr lang="id-ID" sz="2400"/>
              <a:t>, seperti hasil penelitian para pakar hukum.</a:t>
            </a:r>
            <a:endParaRPr lang="en-US" sz="2400"/>
          </a:p>
        </p:txBody>
      </p:sp>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E8BA6BD-E443-4631-BC66-560B81E3E444}" type="slidenum">
              <a:rPr lang="en-US"/>
              <a:pPr/>
              <a:t>13</a:t>
            </a:fld>
            <a:endParaRPr lang="en-US"/>
          </a:p>
        </p:txBody>
      </p:sp>
      <p:sp>
        <p:nvSpPr>
          <p:cNvPr id="14339" name="Rectangle 3"/>
          <p:cNvSpPr>
            <a:spLocks noGrp="1" noChangeArrowheads="1"/>
          </p:cNvSpPr>
          <p:nvPr>
            <p:ph type="body" idx="1"/>
          </p:nvPr>
        </p:nvSpPr>
        <p:spPr>
          <a:xfrm>
            <a:off x="457200" y="304800"/>
            <a:ext cx="8229600" cy="6324600"/>
          </a:xfrm>
        </p:spPr>
        <p:txBody>
          <a:bodyPr/>
          <a:lstStyle/>
          <a:p>
            <a:pPr marL="609600" indent="-609600">
              <a:lnSpc>
                <a:spcPct val="80000"/>
              </a:lnSpc>
              <a:buFontTx/>
              <a:buNone/>
            </a:pPr>
            <a:r>
              <a:rPr lang="en-US" sz="2000" b="1"/>
              <a:t>	</a:t>
            </a:r>
            <a:r>
              <a:rPr lang="id-ID" sz="2000" b="1"/>
              <a:t>Hukum yang tertulis (</a:t>
            </a:r>
            <a:r>
              <a:rPr lang="id-ID" sz="2000" b="1" i="1"/>
              <a:t>jus scriptum</a:t>
            </a:r>
            <a:r>
              <a:rPr lang="id-ID" sz="2000" b="1"/>
              <a:t>)</a:t>
            </a:r>
            <a:r>
              <a:rPr lang="id-ID" sz="2000"/>
              <a:t>, hanya sebagian kecil saja, misalnya peraturan-peraturan yang dikeluarkan oleh raja / sultan pada jaman dahulu.</a:t>
            </a:r>
            <a:endParaRPr lang="id-ID" sz="2000" b="1"/>
          </a:p>
          <a:p>
            <a:pPr marL="609600" indent="-609600">
              <a:lnSpc>
                <a:spcPct val="80000"/>
              </a:lnSpc>
              <a:buFontTx/>
              <a:buNone/>
            </a:pPr>
            <a:r>
              <a:rPr lang="en-US" sz="2000" b="1"/>
              <a:t>	</a:t>
            </a:r>
          </a:p>
          <a:p>
            <a:pPr marL="609600" indent="-609600">
              <a:lnSpc>
                <a:spcPct val="80000"/>
              </a:lnSpc>
              <a:buFontTx/>
              <a:buNone/>
            </a:pPr>
            <a:r>
              <a:rPr lang="en-US" sz="2000" b="1"/>
              <a:t>	</a:t>
            </a:r>
            <a:r>
              <a:rPr lang="id-ID" sz="2000" b="1"/>
              <a:t>Kitab </a:t>
            </a:r>
            <a:r>
              <a:rPr lang="id-ID" sz="2000" b="1" i="1"/>
              <a:t>Civacasana</a:t>
            </a:r>
            <a:r>
              <a:rPr lang="id-ID" sz="2000" b="1"/>
              <a:t> </a:t>
            </a:r>
            <a:r>
              <a:rPr lang="id-ID" sz="2000">
                <a:sym typeface="Wingdings" pitchFamily="2" charset="2"/>
              </a:rPr>
              <a:t></a:t>
            </a:r>
            <a:r>
              <a:rPr lang="id-ID" sz="2000"/>
              <a:t> Kitab Undang-Undang yang dibuat pada tahun 1000, pada zaman Hindu, atas perintah Raja Dharmawangsa dari Jawa Timur.</a:t>
            </a:r>
            <a:endParaRPr lang="id-ID" sz="2000" b="1"/>
          </a:p>
          <a:p>
            <a:pPr marL="609600" indent="-609600">
              <a:lnSpc>
                <a:spcPct val="80000"/>
              </a:lnSpc>
            </a:pPr>
            <a:endParaRPr lang="en-US" sz="2000" b="1"/>
          </a:p>
          <a:p>
            <a:pPr marL="609600" indent="-609600">
              <a:lnSpc>
                <a:spcPct val="80000"/>
              </a:lnSpc>
              <a:buFontTx/>
              <a:buNone/>
            </a:pPr>
            <a:r>
              <a:rPr lang="en-US" sz="2000" b="1"/>
              <a:t>	</a:t>
            </a:r>
            <a:r>
              <a:rPr lang="id-ID" sz="2000" b="1"/>
              <a:t>Kitab </a:t>
            </a:r>
            <a:r>
              <a:rPr lang="id-ID" sz="2000" b="1" i="1"/>
              <a:t>Adigama</a:t>
            </a:r>
            <a:r>
              <a:rPr lang="id-ID" sz="2000" b="1"/>
              <a:t> </a:t>
            </a:r>
            <a:r>
              <a:rPr lang="id-ID" sz="2000">
                <a:sym typeface="Wingdings" pitchFamily="2" charset="2"/>
              </a:rPr>
              <a:t></a:t>
            </a:r>
            <a:r>
              <a:rPr lang="id-ID" sz="2000"/>
              <a:t> yang dibuat oleh Kanaka, Patih kerajaan Majapahit, pada tahun 1413 – 1430.</a:t>
            </a:r>
            <a:endParaRPr lang="id-ID" sz="2000" b="1"/>
          </a:p>
          <a:p>
            <a:pPr marL="609600" indent="-609600">
              <a:lnSpc>
                <a:spcPct val="80000"/>
              </a:lnSpc>
              <a:buFontTx/>
              <a:buNone/>
            </a:pPr>
            <a:r>
              <a:rPr lang="en-US" sz="2000" b="1"/>
              <a:t>	</a:t>
            </a:r>
          </a:p>
          <a:p>
            <a:pPr marL="609600" indent="-609600">
              <a:lnSpc>
                <a:spcPct val="80000"/>
              </a:lnSpc>
              <a:buFontTx/>
              <a:buNone/>
            </a:pPr>
            <a:r>
              <a:rPr lang="en-US" sz="2000" b="1"/>
              <a:t>	</a:t>
            </a:r>
            <a:r>
              <a:rPr lang="id-ID" sz="2000" b="1"/>
              <a:t>Kitab Hukum </a:t>
            </a:r>
            <a:r>
              <a:rPr lang="id-ID" sz="2000" b="1" i="1"/>
              <a:t>Kutaramanava</a:t>
            </a:r>
            <a:r>
              <a:rPr lang="id-ID" sz="2000" b="1"/>
              <a:t> </a:t>
            </a:r>
            <a:r>
              <a:rPr lang="id-ID" sz="2000"/>
              <a:t>di Pulau Bali pada tahun 1350.</a:t>
            </a:r>
          </a:p>
          <a:p>
            <a:pPr marL="609600" indent="-609600">
              <a:lnSpc>
                <a:spcPct val="80000"/>
              </a:lnSpc>
              <a:buFontTx/>
              <a:buNone/>
            </a:pPr>
            <a:r>
              <a:rPr lang="en-US" sz="2000"/>
              <a:t>	1. </a:t>
            </a:r>
            <a:r>
              <a:rPr lang="id-ID" sz="2000"/>
              <a:t>Di Tapanuli:</a:t>
            </a:r>
            <a:endParaRPr lang="id-ID" sz="2000" i="1"/>
          </a:p>
          <a:p>
            <a:pPr marL="990600" lvl="1" indent="-533400">
              <a:lnSpc>
                <a:spcPct val="80000"/>
              </a:lnSpc>
              <a:buFontTx/>
              <a:buNone/>
            </a:pPr>
            <a:r>
              <a:rPr lang="en-US" sz="1800" i="1"/>
              <a:t>	a. </a:t>
            </a:r>
            <a:r>
              <a:rPr lang="id-ID" sz="1800" i="1"/>
              <a:t>Ruhut Parsaoran di Habatahon</a:t>
            </a:r>
            <a:r>
              <a:rPr lang="id-ID" sz="1800"/>
              <a:t> (Kehidupan sosial di tanah Batak)</a:t>
            </a:r>
            <a:endParaRPr lang="id-ID" sz="1800" i="1"/>
          </a:p>
          <a:p>
            <a:pPr marL="990600" lvl="1" indent="-533400">
              <a:lnSpc>
                <a:spcPct val="80000"/>
              </a:lnSpc>
              <a:buFontTx/>
              <a:buNone/>
            </a:pPr>
            <a:r>
              <a:rPr lang="en-US" sz="1800" i="1"/>
              <a:t>	b. </a:t>
            </a:r>
            <a:r>
              <a:rPr lang="id-ID" sz="1800" i="1"/>
              <a:t>Patik Dahot Uhum ni Halak Batak</a:t>
            </a:r>
            <a:r>
              <a:rPr lang="id-ID" sz="1800"/>
              <a:t> (Undang-undang dan ketentuan-ketentuan Batak)</a:t>
            </a:r>
          </a:p>
          <a:p>
            <a:pPr marL="609600" indent="-609600">
              <a:lnSpc>
                <a:spcPct val="80000"/>
              </a:lnSpc>
            </a:pPr>
            <a:endParaRPr lang="en-US" sz="2000"/>
          </a:p>
          <a:p>
            <a:pPr marL="609600" indent="-609600">
              <a:lnSpc>
                <a:spcPct val="80000"/>
              </a:lnSpc>
              <a:buFontTx/>
              <a:buNone/>
            </a:pPr>
            <a:r>
              <a:rPr lang="en-US" sz="2000"/>
              <a:t>	2. </a:t>
            </a:r>
            <a:r>
              <a:rPr lang="id-ID" sz="2000"/>
              <a:t>Di Palembang:</a:t>
            </a:r>
          </a:p>
          <a:p>
            <a:pPr marL="609600" indent="-609600">
              <a:lnSpc>
                <a:spcPct val="80000"/>
              </a:lnSpc>
              <a:buFontTx/>
              <a:buNone/>
            </a:pPr>
            <a:r>
              <a:rPr lang="en-US" sz="2000"/>
              <a:t>	</a:t>
            </a:r>
            <a:r>
              <a:rPr lang="id-ID" sz="2000"/>
              <a:t>Undang-Undang Simbur Cahaya (Undang-undang tentang tanah di dataran tinggi di daerah Palembang)</a:t>
            </a:r>
          </a:p>
          <a:p>
            <a:pPr marL="609600" indent="-609600">
              <a:lnSpc>
                <a:spcPct val="80000"/>
              </a:lnSpc>
            </a:pPr>
            <a:endParaRPr lang="en-US" sz="2000"/>
          </a:p>
          <a:p>
            <a:pPr marL="609600" indent="-609600">
              <a:lnSpc>
                <a:spcPct val="80000"/>
              </a:lnSpc>
              <a:buFontTx/>
              <a:buNone/>
            </a:pPr>
            <a:r>
              <a:rPr lang="en-US" sz="2000"/>
              <a:t>	3. </a:t>
            </a:r>
            <a:r>
              <a:rPr lang="id-ID" sz="2000"/>
              <a:t>Di Bali: </a:t>
            </a:r>
            <a:r>
              <a:rPr lang="id-ID" sz="2000" i="1"/>
              <a:t>Awig-awig</a:t>
            </a:r>
            <a:r>
              <a:rPr lang="id-ID" sz="2000"/>
              <a:t> (peraturan subak dan desa)</a:t>
            </a:r>
            <a:endParaRPr lang="en-US" sz="2000"/>
          </a:p>
        </p:txBody>
      </p:sp>
    </p:spTree>
  </p:cSld>
  <p:clrMapOvr>
    <a:masterClrMapping/>
  </p:clrMapOvr>
  <p:transition spd="slow">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342F55-67C3-4D12-8812-C731E8AECAA3}" type="slidenum">
              <a:rPr lang="en-US"/>
              <a:pPr/>
              <a:t>14</a:t>
            </a:fld>
            <a:endParaRPr lang="en-US"/>
          </a:p>
        </p:txBody>
      </p:sp>
      <p:sp>
        <p:nvSpPr>
          <p:cNvPr id="15363" name="Rectangle 3"/>
          <p:cNvSpPr>
            <a:spLocks noGrp="1" noChangeArrowheads="1"/>
          </p:cNvSpPr>
          <p:nvPr>
            <p:ph type="body" idx="1"/>
          </p:nvPr>
        </p:nvSpPr>
        <p:spPr>
          <a:xfrm>
            <a:off x="457200" y="228600"/>
            <a:ext cx="8229600" cy="5897563"/>
          </a:xfrm>
        </p:spPr>
        <p:txBody>
          <a:bodyPr/>
          <a:lstStyle/>
          <a:p>
            <a:pPr>
              <a:lnSpc>
                <a:spcPct val="90000"/>
              </a:lnSpc>
              <a:buFontTx/>
              <a:buNone/>
            </a:pPr>
            <a:r>
              <a:rPr lang="en-US" sz="2800" b="1"/>
              <a:t>	</a:t>
            </a:r>
            <a:r>
              <a:rPr lang="id-ID" sz="2800" b="1"/>
              <a:t>PERBEDAAN SISTEM HUKUM ADAT</a:t>
            </a:r>
            <a:r>
              <a:rPr lang="en-US" sz="2800" b="1"/>
              <a:t> </a:t>
            </a:r>
            <a:r>
              <a:rPr lang="id-ID" sz="2800" b="1"/>
              <a:t>DENGAN SISTEM HUKUM BARAT</a:t>
            </a:r>
            <a:endParaRPr lang="en-US" sz="2800" b="1"/>
          </a:p>
          <a:p>
            <a:pPr>
              <a:lnSpc>
                <a:spcPct val="90000"/>
              </a:lnSpc>
            </a:pPr>
            <a:endParaRPr lang="en-US" sz="2800" b="1"/>
          </a:p>
          <a:p>
            <a:pPr>
              <a:lnSpc>
                <a:spcPct val="90000"/>
              </a:lnSpc>
              <a:buFontTx/>
              <a:buNone/>
            </a:pPr>
            <a:r>
              <a:rPr lang="en-US" sz="2800" b="1" u="sng"/>
              <a:t>HUKUM BARAT</a:t>
            </a:r>
          </a:p>
          <a:p>
            <a:pPr>
              <a:lnSpc>
                <a:spcPct val="90000"/>
              </a:lnSpc>
              <a:buFontTx/>
              <a:buNone/>
            </a:pPr>
            <a:r>
              <a:rPr lang="en-US" sz="2800"/>
              <a:t>1. </a:t>
            </a:r>
            <a:r>
              <a:rPr lang="id-ID" sz="2800"/>
              <a:t>Mengenal hak atas sesuatu barang (</a:t>
            </a:r>
            <a:r>
              <a:rPr lang="id-ID" sz="2800" i="1"/>
              <a:t>zakelijke rechten</a:t>
            </a:r>
            <a:r>
              <a:rPr lang="id-ID" sz="2800"/>
              <a:t>) dan hak seseorang atas sesuatu obyek (</a:t>
            </a:r>
            <a:r>
              <a:rPr lang="id-ID" sz="2800" i="1"/>
              <a:t>persoonlijk recht</a:t>
            </a:r>
            <a:r>
              <a:rPr lang="id-ID" sz="2800"/>
              <a:t>)</a:t>
            </a:r>
            <a:endParaRPr lang="en-US" sz="2800"/>
          </a:p>
          <a:p>
            <a:pPr>
              <a:lnSpc>
                <a:spcPct val="90000"/>
              </a:lnSpc>
            </a:pPr>
            <a:endParaRPr lang="en-US" sz="2800"/>
          </a:p>
          <a:p>
            <a:pPr>
              <a:lnSpc>
                <a:spcPct val="90000"/>
              </a:lnSpc>
              <a:buFontTx/>
              <a:buNone/>
            </a:pPr>
            <a:r>
              <a:rPr lang="en-US" sz="2800"/>
              <a:t>2. </a:t>
            </a:r>
            <a:r>
              <a:rPr lang="id-ID" sz="2800"/>
              <a:t>Mengenal perbedaan hukum publik dan hukum privat</a:t>
            </a:r>
            <a:r>
              <a:rPr lang="en-US" sz="2800"/>
              <a:t> </a:t>
            </a:r>
          </a:p>
          <a:p>
            <a:pPr>
              <a:lnSpc>
                <a:spcPct val="90000"/>
              </a:lnSpc>
            </a:pPr>
            <a:endParaRPr lang="en-US" sz="2800"/>
          </a:p>
          <a:p>
            <a:pPr>
              <a:lnSpc>
                <a:spcPct val="90000"/>
              </a:lnSpc>
              <a:buFontTx/>
              <a:buNone/>
            </a:pPr>
            <a:r>
              <a:rPr lang="en-US" sz="2800"/>
              <a:t>3. </a:t>
            </a:r>
            <a:r>
              <a:rPr lang="id-ID" sz="2800"/>
              <a:t>Perkara pidana diperiksa oleh hakim pidana, perkara perdata diperiksa oleh hakim perdata</a:t>
            </a:r>
            <a:endParaRPr lang="en-US" sz="2800"/>
          </a:p>
        </p:txBody>
      </p:sp>
    </p:spTree>
  </p:cSld>
  <p:clrMapOvr>
    <a:masterClrMapping/>
  </p:clrMapOvr>
  <p:transition spd="slow">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1F7998-95E1-4947-8AFC-4B9D8F995FBF}" type="slidenum">
              <a:rPr lang="en-US"/>
              <a:pPr/>
              <a:t>15</a:t>
            </a:fld>
            <a:endParaRPr lang="en-US"/>
          </a:p>
        </p:txBody>
      </p:sp>
      <p:sp>
        <p:nvSpPr>
          <p:cNvPr id="16387" name="Rectangle 3"/>
          <p:cNvSpPr>
            <a:spLocks noGrp="1" noChangeArrowheads="1"/>
          </p:cNvSpPr>
          <p:nvPr>
            <p:ph type="body" idx="1"/>
          </p:nvPr>
        </p:nvSpPr>
        <p:spPr>
          <a:xfrm>
            <a:off x="457200" y="228600"/>
            <a:ext cx="8229600" cy="5897563"/>
          </a:xfrm>
        </p:spPr>
        <p:txBody>
          <a:bodyPr/>
          <a:lstStyle/>
          <a:p>
            <a:pPr marL="533400" indent="-533400">
              <a:lnSpc>
                <a:spcPct val="90000"/>
              </a:lnSpc>
              <a:buFontTx/>
              <a:buNone/>
            </a:pPr>
            <a:r>
              <a:rPr lang="en-US" sz="2400" b="1" u="sng"/>
              <a:t>HUKUM ADAT</a:t>
            </a:r>
          </a:p>
          <a:p>
            <a:pPr marL="533400" indent="-533400">
              <a:lnSpc>
                <a:spcPct val="90000"/>
              </a:lnSpc>
              <a:buFontTx/>
              <a:buAutoNum type="arabicPeriod"/>
            </a:pPr>
            <a:r>
              <a:rPr lang="id-ID" sz="2400"/>
              <a:t>Tidak mengenal pembagian hak-hak dalam dua golongan seperti hukum barat. Perlindungan hak-hak, menurut hukum adat ada di tangan hakim</a:t>
            </a:r>
            <a:endParaRPr lang="en-US" sz="2400"/>
          </a:p>
          <a:p>
            <a:pPr marL="533400" indent="-533400">
              <a:lnSpc>
                <a:spcPct val="90000"/>
              </a:lnSpc>
              <a:buFontTx/>
              <a:buAutoNum type="arabicPeriod"/>
            </a:pPr>
            <a:endParaRPr lang="en-US" sz="2400"/>
          </a:p>
          <a:p>
            <a:pPr marL="533400" indent="-533400">
              <a:lnSpc>
                <a:spcPct val="90000"/>
              </a:lnSpc>
              <a:buFontTx/>
              <a:buNone/>
            </a:pPr>
            <a:r>
              <a:rPr lang="en-US" sz="2400"/>
              <a:t>2. </a:t>
            </a:r>
            <a:r>
              <a:rPr lang="id-ID" sz="2400"/>
              <a:t>Tidak mengenal perbedaan hukum publik &amp; hukum privat, seandainya ada maka batas kedua lapangan itu di dalam hukum adat berlainan dari batas lapangan hukum publik &amp; hukum privat barat.</a:t>
            </a:r>
            <a:endParaRPr lang="en-US" sz="2400"/>
          </a:p>
          <a:p>
            <a:pPr marL="533400" indent="-533400">
              <a:lnSpc>
                <a:spcPct val="90000"/>
              </a:lnSpc>
              <a:buFontTx/>
              <a:buNone/>
            </a:pPr>
            <a:endParaRPr lang="en-US" sz="2400"/>
          </a:p>
          <a:p>
            <a:pPr marL="533400" indent="-533400">
              <a:lnSpc>
                <a:spcPct val="90000"/>
              </a:lnSpc>
              <a:buFontTx/>
              <a:buNone/>
            </a:pPr>
            <a:r>
              <a:rPr lang="en-US" sz="2400"/>
              <a:t>3. </a:t>
            </a:r>
            <a:r>
              <a:rPr lang="id-ID" sz="2400"/>
              <a:t>Tiap-tiap pelanggaran hukum adat membutuhkan pembetulan hukum kembali dan semua diputuskan oleh kepala adat tanpa membedakan pidana atau perdata.</a:t>
            </a:r>
            <a:endParaRPr lang="en-US" sz="2400"/>
          </a:p>
        </p:txBody>
      </p:sp>
    </p:spTree>
  </p:cSld>
  <p:clrMapOvr>
    <a:masterClrMapping/>
  </p:clrMapOvr>
  <p:transition spd="slow">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C1A8A9D-88C3-4079-BD0B-22DE0F19CE24}" type="slidenum">
              <a:rPr lang="en-US"/>
              <a:pPr/>
              <a:t>16</a:t>
            </a:fld>
            <a:endParaRPr lang="en-US"/>
          </a:p>
        </p:txBody>
      </p:sp>
      <p:sp>
        <p:nvSpPr>
          <p:cNvPr id="17411" name="Rectangle 3"/>
          <p:cNvSpPr>
            <a:spLocks noGrp="1" noChangeArrowheads="1"/>
          </p:cNvSpPr>
          <p:nvPr>
            <p:ph type="body" idx="1"/>
          </p:nvPr>
        </p:nvSpPr>
        <p:spPr>
          <a:xfrm>
            <a:off x="457200" y="228600"/>
            <a:ext cx="8229600" cy="5897563"/>
          </a:xfrm>
        </p:spPr>
        <p:txBody>
          <a:bodyPr/>
          <a:lstStyle/>
          <a:p>
            <a:pPr marL="609600" indent="-609600">
              <a:buFontTx/>
              <a:buNone/>
            </a:pPr>
            <a:r>
              <a:rPr lang="en-US" sz="2400"/>
              <a:t>	</a:t>
            </a:r>
            <a:r>
              <a:rPr lang="id-ID" sz="2400" b="1"/>
              <a:t>Perbedaan fundamental dalam sistem ini pada hakekatnya disebabkan karena:</a:t>
            </a:r>
            <a:endParaRPr lang="en-US" sz="2400" b="1"/>
          </a:p>
          <a:p>
            <a:pPr marL="990600" lvl="1" indent="-533400">
              <a:buFontTx/>
              <a:buAutoNum type="arabicPeriod"/>
            </a:pPr>
            <a:r>
              <a:rPr lang="id-ID" sz="2400"/>
              <a:t>Corak serta sifat yang berlainan antara hukum adat &amp; hukum barat.</a:t>
            </a:r>
            <a:endParaRPr lang="en-US" sz="2400"/>
          </a:p>
          <a:p>
            <a:pPr marL="990600" lvl="1" indent="-533400">
              <a:buFontTx/>
              <a:buAutoNum type="arabicPeriod"/>
            </a:pPr>
            <a:r>
              <a:rPr lang="id-ID" sz="2400"/>
              <a:t>Pandangan hidupnya berlainan.</a:t>
            </a:r>
          </a:p>
          <a:p>
            <a:pPr marL="609600" indent="-609600">
              <a:buFontTx/>
              <a:buNone/>
            </a:pPr>
            <a:endParaRPr lang="en-US" sz="2400"/>
          </a:p>
          <a:p>
            <a:pPr marL="609600" indent="-609600">
              <a:buFontTx/>
              <a:buNone/>
            </a:pPr>
            <a:r>
              <a:rPr lang="en-US" sz="2400"/>
              <a:t>	</a:t>
            </a:r>
            <a:r>
              <a:rPr lang="id-ID" sz="2400"/>
              <a:t>Aliran Barat bersifat liberalistis dan bercorak rasionalistis intelektualistis. </a:t>
            </a:r>
          </a:p>
          <a:p>
            <a:pPr marL="609600" indent="-609600">
              <a:buFontTx/>
              <a:buNone/>
            </a:pPr>
            <a:r>
              <a:rPr lang="en-US" sz="2400"/>
              <a:t>	</a:t>
            </a:r>
          </a:p>
          <a:p>
            <a:pPr marL="609600" indent="-609600">
              <a:buFontTx/>
              <a:buNone/>
            </a:pPr>
            <a:r>
              <a:rPr lang="en-US" sz="2400"/>
              <a:t>	</a:t>
            </a:r>
            <a:r>
              <a:rPr lang="id-ID" sz="2400"/>
              <a:t>Aliran Timur bersifat kosmis, tidak ada pembatasan dunia lahir dan gaib, manusia berhubungan erat dengan segala yang hidup di alam ini.</a:t>
            </a:r>
            <a:endParaRPr lang="en-US" sz="2400"/>
          </a:p>
        </p:txBody>
      </p:sp>
    </p:spTree>
  </p:cSld>
  <p:clrMapOvr>
    <a:masterClrMapping/>
  </p:clrMapOvr>
  <p:transition spd="slow">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425D0C6-249A-4218-BDA0-0575D3153C2A}" type="slidenum">
              <a:rPr lang="en-US"/>
              <a:pPr/>
              <a:t>17</a:t>
            </a:fld>
            <a:endParaRPr lang="en-US"/>
          </a:p>
        </p:txBody>
      </p:sp>
      <p:sp>
        <p:nvSpPr>
          <p:cNvPr id="18435" name="Rectangle 3"/>
          <p:cNvSpPr>
            <a:spLocks noGrp="1" noChangeArrowheads="1"/>
          </p:cNvSpPr>
          <p:nvPr>
            <p:ph type="body" idx="1"/>
          </p:nvPr>
        </p:nvSpPr>
        <p:spPr/>
        <p:txBody>
          <a:bodyPr/>
          <a:lstStyle/>
          <a:p>
            <a:pPr algn="ctr">
              <a:buFontTx/>
              <a:buNone/>
            </a:pPr>
            <a:r>
              <a:rPr lang="en-US"/>
              <a:t>	See You Next Week</a:t>
            </a:r>
          </a:p>
        </p:txBody>
      </p:sp>
      <p:pic>
        <p:nvPicPr>
          <p:cNvPr id="18436" name="Picture 4" descr="duck_daaahhhhh"/>
          <p:cNvPicPr>
            <a:picLocks noChangeAspect="1" noChangeArrowheads="1" noCrop="1"/>
          </p:cNvPicPr>
          <p:nvPr/>
        </p:nvPicPr>
        <p:blipFill>
          <a:blip r:embed="rId3" cstate="print"/>
          <a:srcRect/>
          <a:stretch>
            <a:fillRect/>
          </a:stretch>
        </p:blipFill>
        <p:spPr bwMode="auto">
          <a:xfrm>
            <a:off x="4038600" y="2362200"/>
            <a:ext cx="1878013" cy="2805113"/>
          </a:xfrm>
          <a:prstGeom prst="rect">
            <a:avLst/>
          </a:prstGeom>
          <a:noFill/>
        </p:spPr>
      </p:pic>
    </p:spTree>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579B949-6249-4C10-B6B0-66A2B5E67685}" type="slidenum">
              <a:rPr lang="en-US"/>
              <a:pPr/>
              <a:t>2</a:t>
            </a:fld>
            <a:endParaRPr lang="en-US"/>
          </a:p>
        </p:txBody>
      </p:sp>
      <p:sp>
        <p:nvSpPr>
          <p:cNvPr id="4099" name="Rectangle 3"/>
          <p:cNvSpPr>
            <a:spLocks noGrp="1" noChangeArrowheads="1"/>
          </p:cNvSpPr>
          <p:nvPr>
            <p:ph type="body" idx="1"/>
          </p:nvPr>
        </p:nvSpPr>
        <p:spPr>
          <a:xfrm>
            <a:off x="457200" y="304800"/>
            <a:ext cx="8229600" cy="5821363"/>
          </a:xfrm>
        </p:spPr>
        <p:txBody>
          <a:bodyPr/>
          <a:lstStyle/>
          <a:p>
            <a:pPr>
              <a:lnSpc>
                <a:spcPct val="80000"/>
              </a:lnSpc>
            </a:pPr>
            <a:r>
              <a:rPr lang="id-ID" sz="2800" b="1"/>
              <a:t>PENGERTIAN HUKUM ADAT</a:t>
            </a:r>
            <a:endParaRPr lang="id-ID" sz="2800"/>
          </a:p>
          <a:p>
            <a:pPr>
              <a:lnSpc>
                <a:spcPct val="80000"/>
              </a:lnSpc>
            </a:pPr>
            <a:r>
              <a:rPr lang="id-ID" sz="2800"/>
              <a:t>Adat ialah tingkah laku yang oleh dan dalam sesuatu masyarakat (sudah, sedang, akan) diadatkan. Adat dalah merupakan pencerminan kepribadian suatu bangsa. Tiap bangsa memiliki adat kebiasaan sendiri. Justru karena ketidaksamaan inilah kita dapat mengatakan bahwa adat merupakan unsur yang terpenting yang memberikan identitas kepada bangsa yang bersangkutan. Tingkatan peradaban, maupun penghidupan yang modern ternyata tidak mampu menghilangkan adat kebiasaan yang hidup di masyarakat. Adat Indonesia yang Bhinneka Tunggal Ika selalu berkembang, mengikuti perkembangan peradaban bangsanya.</a:t>
            </a:r>
            <a:endParaRPr lang="en-US" sz="2800"/>
          </a:p>
        </p:txBody>
      </p:sp>
    </p:spTree>
  </p:cSld>
  <p:clrMapOvr>
    <a:masterClrMapping/>
  </p:clrMapOvr>
  <p:transition spd="slow">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8FAD6D7-267D-46A7-9613-077FA892B080}" type="slidenum">
              <a:rPr lang="en-US"/>
              <a:pPr/>
              <a:t>3</a:t>
            </a:fld>
            <a:endParaRPr lang="en-US"/>
          </a:p>
        </p:txBody>
      </p:sp>
      <p:sp>
        <p:nvSpPr>
          <p:cNvPr id="23555" name="Rectangle 3"/>
          <p:cNvSpPr>
            <a:spLocks noGrp="1" noChangeArrowheads="1"/>
          </p:cNvSpPr>
          <p:nvPr>
            <p:ph type="body" idx="1"/>
          </p:nvPr>
        </p:nvSpPr>
        <p:spPr>
          <a:xfrm>
            <a:off x="457200" y="381000"/>
            <a:ext cx="8382000" cy="5745163"/>
          </a:xfrm>
        </p:spPr>
        <p:txBody>
          <a:bodyPr/>
          <a:lstStyle/>
          <a:p>
            <a:pPr>
              <a:lnSpc>
                <a:spcPct val="80000"/>
              </a:lnSpc>
            </a:pPr>
            <a:r>
              <a:rPr lang="id-ID" sz="2800"/>
              <a:t>Istilah Pancasila berasal dari bagian Kitab (Surga) ke-53 bait ke dua “Negarakertagama” yaitu kitab yang digubah di masa pemerintahan Hayam Wuruk sebagai syair pujian tentang kemegahan Negara Majapahit oleh Mpu Prapanca pada tahun 1365 yang menyatakan “Yatnanggegwani </a:t>
            </a:r>
            <a:r>
              <a:rPr lang="id-ID" sz="2800" b="1"/>
              <a:t>Pancasila</a:t>
            </a:r>
            <a:r>
              <a:rPr lang="id-ID" sz="2800"/>
              <a:t> Kertasangskara bhisekakakrama.” (Raja melaksanakan dengan setia </a:t>
            </a:r>
            <a:r>
              <a:rPr lang="id-ID" sz="2800" b="1"/>
              <a:t>kelima </a:t>
            </a:r>
            <a:r>
              <a:rPr lang="id-ID" sz="2800"/>
              <a:t>pantangan, begitu juga upacara-upacara ibadah dan penobatan)</a:t>
            </a:r>
            <a:endParaRPr lang="en-US" sz="2800"/>
          </a:p>
          <a:p>
            <a:pPr>
              <a:lnSpc>
                <a:spcPct val="80000"/>
              </a:lnSpc>
            </a:pPr>
            <a:endParaRPr lang="id-ID" sz="2800"/>
          </a:p>
          <a:p>
            <a:pPr>
              <a:lnSpc>
                <a:spcPct val="80000"/>
              </a:lnSpc>
            </a:pPr>
            <a:r>
              <a:rPr lang="id-ID" sz="2800"/>
              <a:t>Istilah “</a:t>
            </a:r>
            <a:r>
              <a:rPr lang="id-ID" sz="2800" i="1"/>
              <a:t>Bhinneka Tunggal Ika</a:t>
            </a:r>
            <a:r>
              <a:rPr lang="id-ID" sz="2800"/>
              <a:t>” berasal dari lontar Sutasoma karya Mpu Tantular yang menyatakan “</a:t>
            </a:r>
            <a:r>
              <a:rPr lang="id-ID" sz="2800" i="1"/>
              <a:t>Bhinneka Tunggal Ika, tan hana Dharma mangrwa</a:t>
            </a:r>
            <a:r>
              <a:rPr lang="id-ID" sz="2800"/>
              <a:t>” (berbeda itu satu dan tidak ada kebenaran (agama) mendua.”</a:t>
            </a:r>
            <a:endParaRPr lang="en-US" sz="2800"/>
          </a:p>
        </p:txBody>
      </p:sp>
    </p:spTree>
  </p:cSld>
  <p:clrMapOvr>
    <a:masterClrMapping/>
  </p:clrMapOvr>
  <p:transition spd="slow">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133B20-6E98-4BFC-9FA8-29BF7A874319}" type="slidenum">
              <a:rPr lang="en-US"/>
              <a:pPr/>
              <a:t>4</a:t>
            </a:fld>
            <a:endParaRPr lang="en-US"/>
          </a:p>
        </p:txBody>
      </p:sp>
      <p:sp>
        <p:nvSpPr>
          <p:cNvPr id="5123" name="Rectangle 3"/>
          <p:cNvSpPr>
            <a:spLocks noGrp="1" noChangeArrowheads="1"/>
          </p:cNvSpPr>
          <p:nvPr>
            <p:ph type="body" idx="1"/>
          </p:nvPr>
        </p:nvSpPr>
        <p:spPr>
          <a:xfrm>
            <a:off x="457200" y="457200"/>
            <a:ext cx="8229600" cy="5668963"/>
          </a:xfrm>
        </p:spPr>
        <p:txBody>
          <a:bodyPr/>
          <a:lstStyle/>
          <a:p>
            <a:pPr>
              <a:lnSpc>
                <a:spcPct val="80000"/>
              </a:lnSpc>
            </a:pPr>
            <a:r>
              <a:rPr lang="id-ID" sz="2800" b="1"/>
              <a:t>Prof. Dr. Supomo, SH:</a:t>
            </a:r>
            <a:endParaRPr lang="id-ID" sz="2800"/>
          </a:p>
          <a:p>
            <a:pPr>
              <a:lnSpc>
                <a:spcPct val="80000"/>
              </a:lnSpc>
            </a:pPr>
            <a:r>
              <a:rPr lang="id-ID" sz="2800"/>
              <a:t>Hukum adat merupakan sinonim dari hukum tidak tertulis dalam peraturan legislatif (</a:t>
            </a:r>
            <a:r>
              <a:rPr lang="id-ID" sz="2800" i="1"/>
              <a:t>unstatutory law</a:t>
            </a:r>
            <a:r>
              <a:rPr lang="id-ID" sz="2800"/>
              <a:t>), hukum yang timbul karena putusan hakim (</a:t>
            </a:r>
            <a:r>
              <a:rPr lang="id-ID" sz="2800" i="1"/>
              <a:t>judge made law</a:t>
            </a:r>
            <a:r>
              <a:rPr lang="id-ID" sz="2800"/>
              <a:t>), hukum yang hidup sebagai peraturan kebiasaan yang dipertahankan di dalam pergaulan hidup baik dikota maupun di desa (</a:t>
            </a:r>
            <a:r>
              <a:rPr lang="id-ID" sz="2800" i="1"/>
              <a:t>customary law</a:t>
            </a:r>
            <a:r>
              <a:rPr lang="id-ID" sz="2800"/>
              <a:t>).</a:t>
            </a:r>
            <a:endParaRPr lang="en-US" sz="2800"/>
          </a:p>
          <a:p>
            <a:pPr>
              <a:lnSpc>
                <a:spcPct val="80000"/>
              </a:lnSpc>
            </a:pPr>
            <a:endParaRPr lang="id-ID" sz="2800" b="1"/>
          </a:p>
          <a:p>
            <a:pPr>
              <a:lnSpc>
                <a:spcPct val="80000"/>
              </a:lnSpc>
            </a:pPr>
            <a:r>
              <a:rPr lang="id-ID" sz="2800" b="1"/>
              <a:t>Dr. Sukanto, SH:</a:t>
            </a:r>
            <a:endParaRPr lang="id-ID" sz="2800"/>
          </a:p>
          <a:p>
            <a:pPr>
              <a:lnSpc>
                <a:spcPct val="80000"/>
              </a:lnSpc>
            </a:pPr>
            <a:r>
              <a:rPr lang="id-ID" sz="2800"/>
              <a:t>Hukum adat sebagai kompleks adat yang kebanyakan tidak dikitabkan, tidak dikodifikasi dan bersifat paksaan, mempunyai sanksi (akibat hukum).</a:t>
            </a:r>
            <a:endParaRPr lang="en-US" sz="2800"/>
          </a:p>
        </p:txBody>
      </p:sp>
    </p:spTree>
  </p:cSld>
  <p:clrMapOvr>
    <a:masterClrMapping/>
  </p:clrMapOvr>
  <p:transition spd="slow">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2D94B99-7526-41E4-B83C-ECCF06489967}" type="slidenum">
              <a:rPr lang="en-US"/>
              <a:pPr/>
              <a:t>5</a:t>
            </a:fld>
            <a:endParaRPr lang="en-US"/>
          </a:p>
        </p:txBody>
      </p:sp>
      <p:sp>
        <p:nvSpPr>
          <p:cNvPr id="6147" name="Rectangle 3"/>
          <p:cNvSpPr>
            <a:spLocks noGrp="1" noChangeArrowheads="1"/>
          </p:cNvSpPr>
          <p:nvPr>
            <p:ph type="body" idx="1"/>
          </p:nvPr>
        </p:nvSpPr>
        <p:spPr>
          <a:xfrm>
            <a:off x="457200" y="228600"/>
            <a:ext cx="8229600" cy="5897563"/>
          </a:xfrm>
        </p:spPr>
        <p:txBody>
          <a:bodyPr/>
          <a:lstStyle/>
          <a:p>
            <a:r>
              <a:rPr lang="id-ID" sz="2800" b="1"/>
              <a:t>Mr. JHP. Bellefroid:</a:t>
            </a:r>
            <a:endParaRPr lang="id-ID" sz="2800"/>
          </a:p>
          <a:p>
            <a:r>
              <a:rPr lang="id-ID" sz="2800"/>
              <a:t>Hukum adat adalah peraturan hidup yang meskipun tidak diundangkan oleh penguasa tetapi dihormati dan ditaati oleh rakyat dengan keyakinan bahwa peraturan-peraturan tersebut berlaku sebagai hukum.</a:t>
            </a:r>
            <a:endParaRPr lang="en-US" sz="2800"/>
          </a:p>
          <a:p>
            <a:endParaRPr lang="id-ID" sz="2800" b="1"/>
          </a:p>
          <a:p>
            <a:r>
              <a:rPr lang="id-ID" sz="2800" b="1"/>
              <a:t>Prof. Mr. C. van Vollenhoven:</a:t>
            </a:r>
            <a:endParaRPr lang="id-ID" sz="2800"/>
          </a:p>
          <a:p>
            <a:r>
              <a:rPr lang="id-ID" sz="2800"/>
              <a:t>Hukum Adat adalah hukum yang tidak bersumber kepada peraturan-peraturan yang dibuat oleh Pemerintah Hidhia Belanda dahulu atau alat-alat kekuasaan lainnya.</a:t>
            </a:r>
            <a:endParaRPr lang="en-US" sz="2800"/>
          </a:p>
        </p:txBody>
      </p:sp>
    </p:spTree>
  </p:cSld>
  <p:clrMapOvr>
    <a:masterClrMapping/>
  </p:clrMapOvr>
  <p:transition spd="slow">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8BE1F74-BAAE-49A2-83DC-2756AB74EF5C}" type="slidenum">
              <a:rPr lang="en-US"/>
              <a:pPr/>
              <a:t>6</a:t>
            </a:fld>
            <a:endParaRPr lang="en-US"/>
          </a:p>
        </p:txBody>
      </p:sp>
      <p:sp>
        <p:nvSpPr>
          <p:cNvPr id="7171" name="Rectangle 3"/>
          <p:cNvSpPr>
            <a:spLocks noGrp="1" noChangeArrowheads="1"/>
          </p:cNvSpPr>
          <p:nvPr>
            <p:ph type="body" idx="1"/>
          </p:nvPr>
        </p:nvSpPr>
        <p:spPr>
          <a:xfrm>
            <a:off x="457200" y="304800"/>
            <a:ext cx="8229600" cy="5821363"/>
          </a:xfrm>
        </p:spPr>
        <p:txBody>
          <a:bodyPr/>
          <a:lstStyle/>
          <a:p>
            <a:pPr>
              <a:buFontTx/>
              <a:buNone/>
            </a:pPr>
            <a:r>
              <a:rPr lang="en-US" b="1"/>
              <a:t>	</a:t>
            </a:r>
            <a:r>
              <a:rPr lang="id-ID" b="1"/>
              <a:t>Jasa van Vollenhoven terhadap Hukum Adat:</a:t>
            </a:r>
            <a:endParaRPr lang="id-ID"/>
          </a:p>
          <a:p>
            <a:pPr>
              <a:buFontTx/>
              <a:buNone/>
            </a:pPr>
            <a:r>
              <a:rPr lang="en-US"/>
              <a:t>1. </a:t>
            </a:r>
            <a:r>
              <a:rPr lang="id-ID"/>
              <a:t>Menghilangkan kesalahpahaman seolah-olah hukum adat itu identik dengan Hukum Islam.</a:t>
            </a:r>
          </a:p>
          <a:p>
            <a:pPr>
              <a:buFontTx/>
              <a:buNone/>
            </a:pPr>
            <a:r>
              <a:rPr lang="en-US"/>
              <a:t>2. </a:t>
            </a:r>
            <a:r>
              <a:rPr lang="id-ID"/>
              <a:t>Membela hukum adat terhadap usaha-usaha penguasa untuk mendesak atau menghilangkan hukum adat.</a:t>
            </a:r>
          </a:p>
          <a:p>
            <a:pPr>
              <a:buFontTx/>
              <a:buNone/>
            </a:pPr>
            <a:r>
              <a:rPr lang="en-US"/>
              <a:t>3. </a:t>
            </a:r>
            <a:r>
              <a:rPr lang="id-ID"/>
              <a:t>Membagi wilayah hukum adat Indonesia dalam 19 lingkungan hukum adat yaitu:</a:t>
            </a:r>
            <a:endParaRPr lang="en-US"/>
          </a:p>
        </p:txBody>
      </p:sp>
    </p:spTree>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C2E1C66-4CA9-4678-B459-0C3C163CB2A2}" type="slidenum">
              <a:rPr lang="en-US"/>
              <a:pPr/>
              <a:t>7</a:t>
            </a:fld>
            <a:endParaRPr lang="en-US"/>
          </a:p>
        </p:txBody>
      </p:sp>
      <p:sp>
        <p:nvSpPr>
          <p:cNvPr id="8195" name="Rectangle 3"/>
          <p:cNvSpPr>
            <a:spLocks noGrp="1" noChangeArrowheads="1"/>
          </p:cNvSpPr>
          <p:nvPr>
            <p:ph type="body" idx="1"/>
          </p:nvPr>
        </p:nvSpPr>
        <p:spPr>
          <a:xfrm>
            <a:off x="457200" y="304800"/>
            <a:ext cx="8229600" cy="5821363"/>
          </a:xfrm>
        </p:spPr>
        <p:txBody>
          <a:bodyPr/>
          <a:lstStyle/>
          <a:p>
            <a:pPr marL="990600" lvl="1" indent="-533400">
              <a:buFontTx/>
              <a:buAutoNum type="arabicPeriod"/>
            </a:pPr>
            <a:r>
              <a:rPr lang="id-ID"/>
              <a:t>Aceh;</a:t>
            </a:r>
          </a:p>
          <a:p>
            <a:pPr marL="990600" lvl="1" indent="-533400">
              <a:buFontTx/>
              <a:buAutoNum type="arabicPeriod"/>
            </a:pPr>
            <a:r>
              <a:rPr lang="id-ID"/>
              <a:t>Gayo, alas, Batak, Nias &amp; Batu;</a:t>
            </a:r>
          </a:p>
          <a:p>
            <a:pPr marL="990600" lvl="1" indent="-533400">
              <a:buFontTx/>
              <a:buAutoNum type="arabicPeriod"/>
            </a:pPr>
            <a:r>
              <a:rPr lang="id-ID"/>
              <a:t>Minangkabau &amp; Mentawai;</a:t>
            </a:r>
          </a:p>
          <a:p>
            <a:pPr marL="990600" lvl="1" indent="-533400">
              <a:buFontTx/>
              <a:buAutoNum type="arabicPeriod"/>
            </a:pPr>
            <a:r>
              <a:rPr lang="id-ID"/>
              <a:t>Sumatera Selatan &amp; Enggano;</a:t>
            </a:r>
          </a:p>
          <a:p>
            <a:pPr marL="990600" lvl="1" indent="-533400">
              <a:buFontTx/>
              <a:buAutoNum type="arabicPeriod"/>
            </a:pPr>
            <a:r>
              <a:rPr lang="id-ID"/>
              <a:t>Daerah Melayu;</a:t>
            </a:r>
          </a:p>
          <a:p>
            <a:pPr marL="990600" lvl="1" indent="-533400">
              <a:buFontTx/>
              <a:buAutoNum type="arabicPeriod"/>
            </a:pPr>
            <a:r>
              <a:rPr lang="id-ID"/>
              <a:t>Bangka dan Belitung;</a:t>
            </a:r>
          </a:p>
          <a:p>
            <a:pPr marL="990600" lvl="1" indent="-533400">
              <a:buFontTx/>
              <a:buAutoNum type="arabicPeriod"/>
            </a:pPr>
            <a:r>
              <a:rPr lang="id-ID"/>
              <a:t>Kalimantan;</a:t>
            </a:r>
          </a:p>
          <a:p>
            <a:pPr marL="990600" lvl="1" indent="-533400">
              <a:buFontTx/>
              <a:buAutoNum type="arabicPeriod"/>
            </a:pPr>
            <a:r>
              <a:rPr lang="id-ID"/>
              <a:t>Minahasa, Sangihe dan Talaud;</a:t>
            </a:r>
          </a:p>
          <a:p>
            <a:pPr marL="990600" lvl="1" indent="-533400">
              <a:buFontTx/>
              <a:buAutoNum type="arabicPeriod"/>
            </a:pPr>
            <a:r>
              <a:rPr lang="id-ID"/>
              <a:t>Gorontalo;</a:t>
            </a:r>
          </a:p>
          <a:p>
            <a:pPr marL="990600" lvl="1" indent="-533400">
              <a:buFontTx/>
              <a:buAutoNum type="arabicPeriod"/>
            </a:pPr>
            <a:r>
              <a:rPr lang="id-ID"/>
              <a:t>Toraja</a:t>
            </a:r>
            <a:endParaRPr lang="en-US"/>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38A8190-2563-410D-9246-86CABF5E231A}" type="slidenum">
              <a:rPr lang="en-US"/>
              <a:pPr/>
              <a:t>8</a:t>
            </a:fld>
            <a:endParaRPr lang="en-US"/>
          </a:p>
        </p:txBody>
      </p:sp>
      <p:sp>
        <p:nvSpPr>
          <p:cNvPr id="9219" name="Rectangle 3"/>
          <p:cNvSpPr>
            <a:spLocks noGrp="1" noChangeArrowheads="1"/>
          </p:cNvSpPr>
          <p:nvPr>
            <p:ph type="body" idx="1"/>
          </p:nvPr>
        </p:nvSpPr>
        <p:spPr>
          <a:xfrm>
            <a:off x="457200" y="228600"/>
            <a:ext cx="5715000" cy="5897563"/>
          </a:xfrm>
        </p:spPr>
        <p:txBody>
          <a:bodyPr/>
          <a:lstStyle/>
          <a:p>
            <a:pPr>
              <a:buFontTx/>
              <a:buNone/>
            </a:pPr>
            <a:r>
              <a:rPr lang="en-US" sz="3000"/>
              <a:t>	11) </a:t>
            </a:r>
            <a:r>
              <a:rPr lang="id-ID" sz="3000"/>
              <a:t>Sulawesi Selatan;</a:t>
            </a:r>
          </a:p>
          <a:p>
            <a:pPr>
              <a:buFontTx/>
              <a:buNone/>
            </a:pPr>
            <a:r>
              <a:rPr lang="en-US" sz="3000"/>
              <a:t>	</a:t>
            </a:r>
            <a:r>
              <a:rPr lang="id-ID" sz="3000"/>
              <a:t>12) Ternate;</a:t>
            </a:r>
          </a:p>
          <a:p>
            <a:pPr>
              <a:buFontTx/>
              <a:buNone/>
            </a:pPr>
            <a:r>
              <a:rPr lang="en-US" sz="3000"/>
              <a:t>	</a:t>
            </a:r>
            <a:r>
              <a:rPr lang="id-ID" sz="3000"/>
              <a:t>13) Ambon / Maluku;</a:t>
            </a:r>
          </a:p>
          <a:p>
            <a:pPr>
              <a:buFontTx/>
              <a:buNone/>
            </a:pPr>
            <a:r>
              <a:rPr lang="en-US" sz="3000"/>
              <a:t>	</a:t>
            </a:r>
            <a:r>
              <a:rPr lang="id-ID" sz="3000"/>
              <a:t>14) Irian;</a:t>
            </a:r>
          </a:p>
          <a:p>
            <a:pPr>
              <a:buFontTx/>
              <a:buNone/>
            </a:pPr>
            <a:r>
              <a:rPr lang="en-US" sz="3000"/>
              <a:t>	</a:t>
            </a:r>
            <a:r>
              <a:rPr lang="id-ID" sz="3000"/>
              <a:t>15) Timor</a:t>
            </a:r>
          </a:p>
          <a:p>
            <a:pPr>
              <a:buFontTx/>
              <a:buNone/>
            </a:pPr>
            <a:r>
              <a:rPr lang="en-US" sz="3000"/>
              <a:t>	</a:t>
            </a:r>
            <a:r>
              <a:rPr lang="id-ID" sz="3000"/>
              <a:t>16) Bali dan Lombok;</a:t>
            </a:r>
          </a:p>
          <a:p>
            <a:pPr>
              <a:buFontTx/>
              <a:buNone/>
            </a:pPr>
            <a:r>
              <a:rPr lang="en-US" sz="3000"/>
              <a:t>	</a:t>
            </a:r>
            <a:r>
              <a:rPr lang="id-ID" sz="3000"/>
              <a:t>17) Jawa Tengah, Jawa Timur, dan Madura;</a:t>
            </a:r>
          </a:p>
          <a:p>
            <a:pPr>
              <a:buFontTx/>
              <a:buNone/>
            </a:pPr>
            <a:r>
              <a:rPr lang="en-US" sz="3000"/>
              <a:t>	</a:t>
            </a:r>
            <a:r>
              <a:rPr lang="id-ID" sz="3000"/>
              <a:t>18) Daerah Swapraja;</a:t>
            </a:r>
          </a:p>
          <a:p>
            <a:pPr>
              <a:buFontTx/>
              <a:buNone/>
            </a:pPr>
            <a:r>
              <a:rPr lang="en-US" sz="3000"/>
              <a:t>	</a:t>
            </a:r>
            <a:r>
              <a:rPr lang="id-ID" sz="3000"/>
              <a:t>19) Jawa Barat.</a:t>
            </a:r>
            <a:r>
              <a:rPr lang="en-US" sz="3000"/>
              <a:t> </a:t>
            </a:r>
          </a:p>
        </p:txBody>
      </p:sp>
      <p:pic>
        <p:nvPicPr>
          <p:cNvPr id="9220" name="Picture 4" descr="PEOP0657"/>
          <p:cNvPicPr>
            <a:picLocks noChangeAspect="1" noChangeArrowheads="1"/>
          </p:cNvPicPr>
          <p:nvPr/>
        </p:nvPicPr>
        <p:blipFill>
          <a:blip r:embed="rId2" cstate="print"/>
          <a:srcRect/>
          <a:stretch>
            <a:fillRect/>
          </a:stretch>
        </p:blipFill>
        <p:spPr bwMode="auto">
          <a:xfrm>
            <a:off x="5257800" y="381000"/>
            <a:ext cx="3363913" cy="2371725"/>
          </a:xfrm>
          <a:prstGeom prst="rect">
            <a:avLst/>
          </a:prstGeom>
          <a:noFill/>
        </p:spPr>
      </p:pic>
    </p:spTree>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27B4DE3-168E-4CFC-8E9C-D32C9BE9AB23}" type="slidenum">
              <a:rPr lang="en-US"/>
              <a:pPr/>
              <a:t>9</a:t>
            </a:fld>
            <a:endParaRPr lang="en-US"/>
          </a:p>
        </p:txBody>
      </p:sp>
      <p:sp>
        <p:nvSpPr>
          <p:cNvPr id="10243" name="Rectangle 3"/>
          <p:cNvSpPr>
            <a:spLocks noGrp="1" noChangeArrowheads="1"/>
          </p:cNvSpPr>
          <p:nvPr>
            <p:ph type="body" idx="1"/>
          </p:nvPr>
        </p:nvSpPr>
        <p:spPr>
          <a:xfrm>
            <a:off x="457200" y="228600"/>
            <a:ext cx="8229600" cy="5897563"/>
          </a:xfrm>
        </p:spPr>
        <p:txBody>
          <a:bodyPr/>
          <a:lstStyle/>
          <a:p>
            <a:pPr>
              <a:lnSpc>
                <a:spcPct val="80000"/>
              </a:lnSpc>
              <a:buFontTx/>
              <a:buNone/>
            </a:pPr>
            <a:r>
              <a:rPr lang="en-US" sz="2800" b="1"/>
              <a:t>	</a:t>
            </a:r>
            <a:r>
              <a:rPr lang="id-ID" sz="2800" b="1"/>
              <a:t>Teori </a:t>
            </a:r>
            <a:r>
              <a:rPr lang="id-ID" sz="2800" b="1" i="1"/>
              <a:t>Receptio in Complexu</a:t>
            </a:r>
            <a:r>
              <a:rPr lang="id-ID" sz="2800" b="1"/>
              <a:t> </a:t>
            </a:r>
            <a:r>
              <a:rPr lang="id-ID" sz="2800"/>
              <a:t>(van den Berg)</a:t>
            </a:r>
          </a:p>
          <a:p>
            <a:pPr>
              <a:lnSpc>
                <a:spcPct val="80000"/>
              </a:lnSpc>
            </a:pPr>
            <a:r>
              <a:rPr lang="id-ID" sz="2800"/>
              <a:t>Hukum suatu golongan masyarakat itu merupakan resepsi / penerimaan secara bulat dari agama yang dianut oleh golongan tersebut.</a:t>
            </a:r>
            <a:endParaRPr lang="id-ID" sz="2800" b="1"/>
          </a:p>
          <a:p>
            <a:pPr>
              <a:lnSpc>
                <a:spcPct val="80000"/>
              </a:lnSpc>
            </a:pPr>
            <a:endParaRPr lang="en-US" sz="2800" b="1"/>
          </a:p>
          <a:p>
            <a:pPr>
              <a:lnSpc>
                <a:spcPct val="80000"/>
              </a:lnSpc>
              <a:buFontTx/>
              <a:buNone/>
            </a:pPr>
            <a:r>
              <a:rPr lang="en-US" sz="2800" b="1"/>
              <a:t>	</a:t>
            </a:r>
            <a:r>
              <a:rPr lang="id-ID" sz="2800" b="1"/>
              <a:t>Teori </a:t>
            </a:r>
            <a:r>
              <a:rPr lang="id-ID" sz="2800" b="1" i="1"/>
              <a:t>Receptio</a:t>
            </a:r>
            <a:r>
              <a:rPr lang="id-ID" sz="2800" b="1"/>
              <a:t> </a:t>
            </a:r>
            <a:r>
              <a:rPr lang="id-ID" sz="2800"/>
              <a:t>(oleh Snouck Hurgronye)</a:t>
            </a:r>
          </a:p>
          <a:p>
            <a:pPr>
              <a:lnSpc>
                <a:spcPct val="80000"/>
              </a:lnSpc>
            </a:pPr>
            <a:r>
              <a:rPr lang="id-ID" sz="2800"/>
              <a:t>Hukum agama belum merupakan hukum jika belum diterima oleh Hukum Adat.</a:t>
            </a:r>
            <a:endParaRPr lang="id-ID" sz="2800" b="1"/>
          </a:p>
          <a:p>
            <a:pPr>
              <a:lnSpc>
                <a:spcPct val="80000"/>
              </a:lnSpc>
            </a:pPr>
            <a:endParaRPr lang="en-US" sz="2800" b="1"/>
          </a:p>
          <a:p>
            <a:pPr>
              <a:lnSpc>
                <a:spcPct val="80000"/>
              </a:lnSpc>
              <a:buFontTx/>
              <a:buNone/>
            </a:pPr>
            <a:r>
              <a:rPr lang="en-US" sz="2800" b="1"/>
              <a:t>	</a:t>
            </a:r>
            <a:r>
              <a:rPr lang="id-ID" sz="2800" b="1"/>
              <a:t>Teori </a:t>
            </a:r>
            <a:r>
              <a:rPr lang="id-ID" sz="2800" b="1" i="1"/>
              <a:t>Receptio A Contrario</a:t>
            </a:r>
            <a:endParaRPr lang="id-ID" sz="2800"/>
          </a:p>
          <a:p>
            <a:pPr>
              <a:lnSpc>
                <a:spcPct val="80000"/>
              </a:lnSpc>
            </a:pPr>
            <a:r>
              <a:rPr lang="id-ID" sz="2800"/>
              <a:t>Teori ini dikembangkan oleh penulis Islam</a:t>
            </a:r>
          </a:p>
          <a:p>
            <a:pPr>
              <a:lnSpc>
                <a:spcPct val="80000"/>
              </a:lnSpc>
            </a:pPr>
            <a:r>
              <a:rPr lang="id-ID" sz="2800"/>
              <a:t>Hukum Adat hanya dapat berlaku dan dilaksanakan dalam pergaulan hidup masyarakat jika hukum adat itu tidak bertentangan dengan hukum Islam.</a:t>
            </a:r>
            <a:endParaRPr lang="en-US" sz="2800"/>
          </a:p>
        </p:txBody>
      </p:sp>
    </p:spTree>
  </p:cSld>
  <p:clrMapOvr>
    <a:masterClrMapping/>
  </p:clrMapOvr>
  <p:transition spd="slow">
    <p:pull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489</Words>
  <Application>Microsoft Office PowerPoint</Application>
  <PresentationFormat>On-screen Show (4:3)</PresentationFormat>
  <Paragraphs>126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modify By Rich ! ndeso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 Pro</dc:creator>
  <cp:lastModifiedBy>May</cp:lastModifiedBy>
  <cp:revision>6</cp:revision>
  <dcterms:created xsi:type="dcterms:W3CDTF">2008-03-26T01:39:53Z</dcterms:created>
  <dcterms:modified xsi:type="dcterms:W3CDTF">2015-03-05T07:14:47Z</dcterms:modified>
</cp:coreProperties>
</file>