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70" r:id="rId12"/>
    <p:sldId id="27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23184C-25C3-4FF7-9032-448B496538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2B652E-C4CD-4616-A6E6-880530BBE11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0990B4-C582-43A7-8F63-9B9933BE93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361E63-49D2-4954-B15B-6176B052372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9CF077-12CE-4226-B26F-B3260B3C6E9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538BF0-6686-4B3B-958D-C3D2047CCF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EE885B1-C392-4E3F-B57D-75564AD1D56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473344F-87D6-4A55-A9D3-CC120F9F950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8FDC629-9BE8-4C3A-AF21-6544BD546D5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CB290F1-584D-4E54-9877-EBEE332B5EB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F4CF2D-9F96-4298-BC29-D01BFAB5600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E8BE0D1-6F66-4FF4-9E18-A39E54ED3BF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ewa.com/dagelan/telinga.htm" TargetMode="External"/><Relationship Id="rId2" Type="http://schemas.openxmlformats.org/officeDocument/2006/relationships/hyperlink" Target="http://www.dewa.com/dagelan/kedutan.htm" TargetMode="External"/><Relationship Id="rId1" Type="http://schemas.openxmlformats.org/officeDocument/2006/relationships/slideLayout" Target="../slideLayouts/slideLayout2.xml"/><Relationship Id="rId4" Type="http://schemas.openxmlformats.org/officeDocument/2006/relationships/hyperlink" Target="http://www.dewa.com/dagelan/hewan.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457200" y="2514600"/>
            <a:ext cx="8229600" cy="3611563"/>
          </a:xfrm>
        </p:spPr>
        <p:txBody>
          <a:bodyPr/>
          <a:lstStyle/>
          <a:p>
            <a:r>
              <a:rPr lang="sv-SE" b="1" smtClean="0"/>
              <a:t>CORAK </a:t>
            </a:r>
            <a:r>
              <a:rPr lang="sv-SE" b="1"/>
              <a:t>dan SISTEM HUKUM ADAT</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228600"/>
            <a:ext cx="8229600" cy="5897563"/>
          </a:xfrm>
        </p:spPr>
        <p:txBody>
          <a:bodyPr/>
          <a:lstStyle/>
          <a:p>
            <a:pPr>
              <a:lnSpc>
                <a:spcPct val="90000"/>
              </a:lnSpc>
            </a:pPr>
            <a:r>
              <a:rPr lang="sv-SE" sz="2800" b="1"/>
              <a:t>Berlama-lama dikamar mandi </a:t>
            </a:r>
            <a:r>
              <a:rPr lang="sv-SE" sz="2800"/>
              <a:t/>
            </a:r>
            <a:br>
              <a:rPr lang="sv-SE" sz="2800"/>
            </a:br>
            <a:r>
              <a:rPr lang="sv-SE" sz="2800"/>
              <a:t>Janganlah anda berlama-lama dikamar mandi karena akan terlihat lebih tua dari usia anda sebenarnya.</a:t>
            </a:r>
          </a:p>
          <a:p>
            <a:pPr>
              <a:lnSpc>
                <a:spcPct val="90000"/>
              </a:lnSpc>
            </a:pPr>
            <a:endParaRPr lang="sv-SE" sz="2800" b="1"/>
          </a:p>
          <a:p>
            <a:pPr>
              <a:lnSpc>
                <a:spcPct val="90000"/>
              </a:lnSpc>
            </a:pPr>
            <a:r>
              <a:rPr lang="sv-SE" sz="2800" b="1"/>
              <a:t>Duduk dipintu </a:t>
            </a:r>
            <a:r>
              <a:rPr lang="sv-SE" sz="2800"/>
              <a:t/>
            </a:r>
            <a:br>
              <a:rPr lang="sv-SE" sz="2800"/>
            </a:br>
            <a:r>
              <a:rPr lang="sv-SE" sz="2800"/>
              <a:t>Anda dilarang duduk tepat didepan pintu, karena khawatirkan ada makhluk lewat yang melewati pintu tersebut dan anda akan jatuh sakit.</a:t>
            </a:r>
          </a:p>
          <a:p>
            <a:pPr>
              <a:lnSpc>
                <a:spcPct val="90000"/>
              </a:lnSpc>
            </a:pPr>
            <a:endParaRPr lang="sv-SE" sz="2800" b="1"/>
          </a:p>
          <a:p>
            <a:pPr>
              <a:lnSpc>
                <a:spcPct val="90000"/>
              </a:lnSpc>
            </a:pPr>
            <a:r>
              <a:rPr lang="sv-SE" sz="2800" b="1"/>
              <a:t>Gadis keramas dihari Sabtu </a:t>
            </a:r>
            <a:r>
              <a:rPr lang="sv-SE" sz="2800"/>
              <a:t/>
            </a:r>
            <a:br>
              <a:rPr lang="sv-SE" sz="2800"/>
            </a:br>
            <a:r>
              <a:rPr lang="sv-SE" sz="2800"/>
              <a:t>Jika anda seorang gadis, janganlah anda keramas pada hari Sabtu, karena berakibat anda akan mempunyai suami penyiksa</a:t>
            </a:r>
            <a:endParaRPr lang="en-US"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457200"/>
            <a:ext cx="8229600" cy="5668963"/>
          </a:xfrm>
        </p:spPr>
        <p:txBody>
          <a:bodyPr/>
          <a:lstStyle/>
          <a:p>
            <a:pPr>
              <a:lnSpc>
                <a:spcPct val="80000"/>
              </a:lnSpc>
            </a:pPr>
            <a:r>
              <a:rPr lang="sv-SE" sz="1800" b="1">
                <a:hlinkClick r:id="rId2"/>
              </a:rPr>
              <a:t>Kedutan</a:t>
            </a:r>
            <a:r>
              <a:rPr lang="sv-SE" sz="1800"/>
              <a:t/>
            </a:r>
            <a:br>
              <a:rPr lang="sv-SE" sz="1800"/>
            </a:br>
            <a:r>
              <a:rPr lang="sv-SE" sz="1800"/>
              <a:t>Kedutan adalah bergeraknya bagian-bagian tertentu pada tubuh manusia dengan tiba-tiba tanpa satu sebab yang pasti dan nyata. Untuk mengetahui lebih banyak arti kedutan pada tubuh kita kepada anda dipersilahkan untuk mengungkap sendiri dari tulisan yang kami sajikan. </a:t>
            </a:r>
          </a:p>
          <a:p>
            <a:pPr>
              <a:lnSpc>
                <a:spcPct val="80000"/>
              </a:lnSpc>
            </a:pPr>
            <a:endParaRPr lang="sv-SE" sz="1800"/>
          </a:p>
          <a:p>
            <a:pPr>
              <a:lnSpc>
                <a:spcPct val="80000"/>
              </a:lnSpc>
            </a:pPr>
            <a:r>
              <a:rPr lang="sv-SE" sz="1800">
                <a:hlinkClick r:id="rId3"/>
              </a:rPr>
              <a:t>Telinga berdenging</a:t>
            </a:r>
            <a:r>
              <a:rPr lang="sv-SE" sz="1800"/>
              <a:t/>
            </a:r>
            <a:br>
              <a:rPr lang="sv-SE" sz="1800"/>
            </a:br>
            <a:r>
              <a:rPr lang="sv-SE" sz="1800"/>
              <a:t>Telinga yang berdenging tanpa satu sebab yang lazim, pada jam-jam tertentu menurut pengamatan paranormal pada umumnya merupakan tanda-tanda dari satu peristiwa yang akan dialami oleh orang yang telinganya berdenging tersebut. Entah itu merupakan berita baik atau buruk.</a:t>
            </a:r>
          </a:p>
          <a:p>
            <a:pPr>
              <a:lnSpc>
                <a:spcPct val="80000"/>
              </a:lnSpc>
            </a:pPr>
            <a:endParaRPr lang="sv-SE" sz="1800"/>
          </a:p>
          <a:p>
            <a:pPr>
              <a:lnSpc>
                <a:spcPct val="80000"/>
              </a:lnSpc>
            </a:pPr>
            <a:r>
              <a:rPr lang="sv-SE" sz="1800" b="1">
                <a:hlinkClick r:id="rId4"/>
              </a:rPr>
              <a:t>Hewan/binatang</a:t>
            </a:r>
            <a:r>
              <a:rPr lang="sv-SE" sz="1800"/>
              <a:t/>
            </a:r>
            <a:br>
              <a:rPr lang="sv-SE" sz="1800"/>
            </a:br>
            <a:r>
              <a:rPr lang="sv-SE" sz="1800"/>
              <a:t>Tahayul yang dipercaya yang berhubungan dengan binatang (kucing, anjing, serangga, kupu-kupu dll), perilaku binatang, dan segala aktivitasnya, untuk sebagian orang mempunyai arti tersendiri atau membawa firasat yang mempunyai makna bahwa akan ada kejadian yang datang entah itu kebaikan atau keburukan. Contohnya makna dari menabrak kucing, melihat kucing hitam melintas di depan kita, ada kupu-kupu di dalam rumah di malam hari, kejatuhan cicak dll.</a:t>
            </a:r>
            <a:endParaRPr lang="en-US"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See you latter … </a:t>
            </a:r>
            <a:r>
              <a:rPr lang="en-US">
                <a:sym typeface="Wingdings" pitchFamily="2" charset="2"/>
              </a:rPr>
              <a:t></a:t>
            </a:r>
            <a:r>
              <a:rPr 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304800"/>
            <a:ext cx="8229600" cy="5821363"/>
          </a:xfrm>
        </p:spPr>
        <p:txBody>
          <a:bodyPr/>
          <a:lstStyle/>
          <a:p>
            <a:pPr>
              <a:lnSpc>
                <a:spcPct val="80000"/>
              </a:lnSpc>
              <a:buFontTx/>
              <a:buNone/>
            </a:pPr>
            <a:r>
              <a:rPr lang="id-ID" sz="2200" u="sng"/>
              <a:t>Hukum adat memiliki </a:t>
            </a:r>
            <a:r>
              <a:rPr lang="id-ID" sz="2200" b="1" u="sng"/>
              <a:t>sifat </a:t>
            </a:r>
            <a:r>
              <a:rPr lang="id-ID" sz="2200" u="sng"/>
              <a:t>sebagai berikut:</a:t>
            </a:r>
            <a:endParaRPr lang="id-ID" sz="2200" b="1" u="sng"/>
          </a:p>
          <a:p>
            <a:pPr>
              <a:lnSpc>
                <a:spcPct val="80000"/>
              </a:lnSpc>
              <a:buFontTx/>
              <a:buNone/>
            </a:pPr>
            <a:r>
              <a:rPr lang="en-US" sz="2200" b="1"/>
              <a:t>1. </a:t>
            </a:r>
            <a:r>
              <a:rPr lang="id-ID" sz="2200" b="1"/>
              <a:t>magis religius</a:t>
            </a:r>
            <a:endParaRPr lang="id-ID" sz="2200"/>
          </a:p>
          <a:p>
            <a:pPr>
              <a:lnSpc>
                <a:spcPct val="80000"/>
              </a:lnSpc>
              <a:buFontTx/>
              <a:buNone/>
            </a:pPr>
            <a:r>
              <a:rPr lang="en-US" sz="2200"/>
              <a:t>	</a:t>
            </a:r>
            <a:r>
              <a:rPr lang="id-ID" sz="2200"/>
              <a:t>Contoh: sesajen, percaya pada roh dan kekuatan dunia lain, selametan untuk anak.</a:t>
            </a:r>
          </a:p>
          <a:p>
            <a:pPr>
              <a:lnSpc>
                <a:spcPct val="80000"/>
              </a:lnSpc>
              <a:buFontTx/>
              <a:buNone/>
            </a:pPr>
            <a:endParaRPr lang="en-US" sz="2200"/>
          </a:p>
          <a:p>
            <a:pPr>
              <a:lnSpc>
                <a:spcPct val="80000"/>
              </a:lnSpc>
              <a:buFontTx/>
              <a:buNone/>
            </a:pPr>
            <a:r>
              <a:rPr lang="en-US" sz="2200"/>
              <a:t>2. </a:t>
            </a:r>
            <a:r>
              <a:rPr lang="id-ID" sz="2200"/>
              <a:t>kebersamaan (</a:t>
            </a:r>
            <a:r>
              <a:rPr lang="id-ID" sz="2200" b="1"/>
              <a:t>komunal</a:t>
            </a:r>
            <a:r>
              <a:rPr lang="id-ID" sz="2200"/>
              <a:t>) yang kuat.</a:t>
            </a:r>
          </a:p>
          <a:p>
            <a:pPr>
              <a:lnSpc>
                <a:spcPct val="80000"/>
              </a:lnSpc>
              <a:buFontTx/>
              <a:buNone/>
            </a:pPr>
            <a:r>
              <a:rPr lang="en-US" sz="2200"/>
              <a:t>	</a:t>
            </a:r>
            <a:r>
              <a:rPr lang="id-ID" sz="2200"/>
              <a:t>Contoh: gugur gunung atau pepatah </a:t>
            </a:r>
            <a:r>
              <a:rPr lang="id-ID" sz="2200" i="1"/>
              <a:t>dudu sanak dudu kadang ning yen mati melu kelangan</a:t>
            </a:r>
            <a:endParaRPr lang="id-ID" sz="2200"/>
          </a:p>
          <a:p>
            <a:pPr>
              <a:lnSpc>
                <a:spcPct val="80000"/>
              </a:lnSpc>
              <a:buFontTx/>
              <a:buNone/>
            </a:pPr>
            <a:endParaRPr lang="en-US" sz="2200"/>
          </a:p>
          <a:p>
            <a:pPr>
              <a:lnSpc>
                <a:spcPct val="80000"/>
              </a:lnSpc>
              <a:buFontTx/>
              <a:buNone/>
            </a:pPr>
            <a:r>
              <a:rPr lang="en-US" sz="2200"/>
              <a:t>3. </a:t>
            </a:r>
            <a:r>
              <a:rPr lang="id-ID" sz="2200"/>
              <a:t>pikiran dan penataan yang serba </a:t>
            </a:r>
            <a:r>
              <a:rPr lang="id-ID" sz="2200" b="1"/>
              <a:t>konkrit (terang dan nyata)</a:t>
            </a:r>
            <a:r>
              <a:rPr lang="id-ID" sz="2200"/>
              <a:t>.</a:t>
            </a:r>
          </a:p>
          <a:p>
            <a:pPr>
              <a:lnSpc>
                <a:spcPct val="80000"/>
              </a:lnSpc>
              <a:buFontTx/>
              <a:buNone/>
            </a:pPr>
            <a:r>
              <a:rPr lang="en-US" sz="2200"/>
              <a:t>	</a:t>
            </a:r>
            <a:r>
              <a:rPr lang="id-ID" sz="2200"/>
              <a:t>Contoh: jual beli adalah satunya perkataan dengan perbuatan, jadi harus nyata-nyata ada tinadkan pembayaran kontan dari si pembeli serta penyerahan barang dari si penjual.</a:t>
            </a:r>
          </a:p>
          <a:p>
            <a:pPr>
              <a:lnSpc>
                <a:spcPct val="80000"/>
              </a:lnSpc>
              <a:buFontTx/>
              <a:buNone/>
            </a:pPr>
            <a:endParaRPr lang="en-US" sz="2200"/>
          </a:p>
          <a:p>
            <a:pPr>
              <a:lnSpc>
                <a:spcPct val="80000"/>
              </a:lnSpc>
              <a:buFontTx/>
              <a:buNone/>
            </a:pPr>
            <a:r>
              <a:rPr lang="en-US" sz="2200"/>
              <a:t>4. </a:t>
            </a:r>
            <a:r>
              <a:rPr lang="id-ID" sz="2200"/>
              <a:t>visual (</a:t>
            </a:r>
            <a:r>
              <a:rPr lang="id-ID" sz="2200" b="1"/>
              <a:t>kontan / tunai</a:t>
            </a:r>
            <a:r>
              <a:rPr lang="id-ID" sz="2200"/>
              <a:t>).</a:t>
            </a:r>
          </a:p>
          <a:p>
            <a:pPr>
              <a:lnSpc>
                <a:spcPct val="80000"/>
              </a:lnSpc>
            </a:pPr>
            <a:r>
              <a:rPr lang="id-ID" sz="2200"/>
              <a:t>Contoh: pemberian </a:t>
            </a:r>
            <a:r>
              <a:rPr lang="id-ID" sz="2200" i="1"/>
              <a:t>panjer</a:t>
            </a:r>
            <a:r>
              <a:rPr lang="id-ID" sz="2200"/>
              <a:t> dalam jual beli merupakan penegasan terhadap kehendak pembelian yang dalam waktu dekat akan dilakukan.</a:t>
            </a:r>
            <a:endParaRPr lang="en-US" sz="2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d-ID" b="1" u="sng"/>
              <a:t>CORAK  HUKUM  ADAT</a:t>
            </a:r>
            <a:endParaRPr lang="en-US" b="1" u="sng"/>
          </a:p>
        </p:txBody>
      </p:sp>
      <p:sp>
        <p:nvSpPr>
          <p:cNvPr id="5123" name="Rectangle 3"/>
          <p:cNvSpPr>
            <a:spLocks noGrp="1" noChangeArrowheads="1"/>
          </p:cNvSpPr>
          <p:nvPr>
            <p:ph type="body" idx="1"/>
          </p:nvPr>
        </p:nvSpPr>
        <p:spPr>
          <a:xfrm>
            <a:off x="228600" y="1600200"/>
            <a:ext cx="8686800" cy="5029200"/>
          </a:xfrm>
        </p:spPr>
        <p:txBody>
          <a:bodyPr/>
          <a:lstStyle/>
          <a:p>
            <a:pPr marL="609600" indent="-609600">
              <a:lnSpc>
                <a:spcPct val="80000"/>
              </a:lnSpc>
              <a:buFontTx/>
              <a:buNone/>
            </a:pPr>
            <a:r>
              <a:rPr lang="en-US" sz="2000" b="1"/>
              <a:t>1. </a:t>
            </a:r>
            <a:r>
              <a:rPr lang="id-ID" sz="2000" b="1"/>
              <a:t>Tradisional</a:t>
            </a:r>
            <a:endParaRPr lang="id-ID" sz="2000"/>
          </a:p>
          <a:p>
            <a:pPr marL="609600" indent="-609600">
              <a:lnSpc>
                <a:spcPct val="80000"/>
              </a:lnSpc>
              <a:buFontTx/>
              <a:buNone/>
            </a:pPr>
            <a:r>
              <a:rPr lang="en-US" sz="2000"/>
              <a:t>	</a:t>
            </a:r>
            <a:r>
              <a:rPr lang="id-ID" sz="2000"/>
              <a:t>Hukum adat umumnya bersifat turun temurun dari zaman nenek moyang sampai ke anak cucu sekarang.</a:t>
            </a:r>
            <a:endParaRPr lang="id-ID" sz="2000" b="1"/>
          </a:p>
          <a:p>
            <a:pPr marL="609600" indent="-609600">
              <a:lnSpc>
                <a:spcPct val="80000"/>
              </a:lnSpc>
              <a:buFontTx/>
              <a:buNone/>
            </a:pPr>
            <a:r>
              <a:rPr lang="en-US" sz="2000" b="1"/>
              <a:t>	</a:t>
            </a:r>
          </a:p>
          <a:p>
            <a:pPr marL="609600" indent="-609600">
              <a:lnSpc>
                <a:spcPct val="80000"/>
              </a:lnSpc>
              <a:buFontTx/>
              <a:buNone/>
            </a:pPr>
            <a:r>
              <a:rPr lang="en-US" sz="2000" b="1"/>
              <a:t>	</a:t>
            </a:r>
            <a:r>
              <a:rPr lang="id-ID" sz="2000" b="1"/>
              <a:t>Contoh</a:t>
            </a:r>
            <a:r>
              <a:rPr lang="id-ID" sz="2000"/>
              <a:t>: di Lampung dalam hukum kewarisan berlaku sistem mayorat lelaki, artinya anak tertua lelaki menguasai seluruh harta peninggalan dengan kewajiban mengurus adik-adiknya sampai dewasa &amp; mandiri. Harta peninggalan tetap (tidak terbagi-bagi) karena merupakan miliki keluarga bersama</a:t>
            </a:r>
            <a:endParaRPr lang="id-ID" sz="2000" b="1"/>
          </a:p>
          <a:p>
            <a:pPr marL="609600" indent="-609600">
              <a:lnSpc>
                <a:spcPct val="80000"/>
              </a:lnSpc>
              <a:buFontTx/>
              <a:buNone/>
            </a:pPr>
            <a:endParaRPr lang="en-US" sz="2000" b="1"/>
          </a:p>
          <a:p>
            <a:pPr marL="609600" indent="-609600">
              <a:lnSpc>
                <a:spcPct val="80000"/>
              </a:lnSpc>
              <a:buFontTx/>
              <a:buNone/>
            </a:pPr>
            <a:r>
              <a:rPr lang="en-US" sz="2000" b="1"/>
              <a:t>2. </a:t>
            </a:r>
            <a:r>
              <a:rPr lang="id-ID" sz="2000" b="1"/>
              <a:t>Keagamaan (</a:t>
            </a:r>
            <a:r>
              <a:rPr lang="id-ID" sz="2000" b="1" i="1"/>
              <a:t>magic – religious</a:t>
            </a:r>
            <a:r>
              <a:rPr lang="id-ID" sz="2000" b="1"/>
              <a:t>)</a:t>
            </a:r>
            <a:endParaRPr lang="id-ID" sz="2000"/>
          </a:p>
          <a:p>
            <a:pPr marL="609600" indent="-609600">
              <a:lnSpc>
                <a:spcPct val="80000"/>
              </a:lnSpc>
              <a:buFontTx/>
              <a:buNone/>
            </a:pPr>
            <a:r>
              <a:rPr lang="en-US" sz="2000"/>
              <a:t>	</a:t>
            </a:r>
            <a:r>
              <a:rPr lang="id-ID" sz="2000"/>
              <a:t>Alam semesta dan segala bendanya adalah berjiwa (animisme) dan bergerak (dinamisme). Oleh karenanya segala perbuatan biasanya diawali dengan ritual keagamaan agar tidak melanggar pantangan (</a:t>
            </a:r>
            <a:r>
              <a:rPr lang="id-ID" sz="2000" i="1"/>
              <a:t>pamali</a:t>
            </a:r>
            <a:r>
              <a:rPr lang="id-ID" sz="2000"/>
              <a:t>) agar tidak timbul kutukan.</a:t>
            </a:r>
            <a:endParaRPr lang="id-ID" sz="2000" b="1"/>
          </a:p>
          <a:p>
            <a:pPr marL="609600" indent="-609600">
              <a:lnSpc>
                <a:spcPct val="80000"/>
              </a:lnSpc>
              <a:buFontTx/>
              <a:buNone/>
            </a:pPr>
            <a:r>
              <a:rPr lang="en-US" sz="2000" b="1"/>
              <a:t>	</a:t>
            </a:r>
          </a:p>
          <a:p>
            <a:pPr marL="609600" indent="-609600">
              <a:lnSpc>
                <a:spcPct val="80000"/>
              </a:lnSpc>
              <a:buFontTx/>
              <a:buNone/>
            </a:pPr>
            <a:r>
              <a:rPr lang="en-US" sz="2000" b="1"/>
              <a:t>	</a:t>
            </a:r>
            <a:r>
              <a:rPr lang="id-ID" sz="2000" b="1"/>
              <a:t>Contoh:</a:t>
            </a:r>
            <a:r>
              <a:rPr lang="id-ID" sz="2000"/>
              <a:t> orang Bali di sawahnya ada tugu tempat meletakkan sesajen.</a:t>
            </a:r>
            <a:endParaRPr 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304800"/>
            <a:ext cx="8229600" cy="6324600"/>
          </a:xfrm>
        </p:spPr>
        <p:txBody>
          <a:bodyPr/>
          <a:lstStyle/>
          <a:p>
            <a:pPr marL="609600" indent="-609600">
              <a:lnSpc>
                <a:spcPct val="80000"/>
              </a:lnSpc>
              <a:buFontTx/>
              <a:buNone/>
            </a:pPr>
            <a:r>
              <a:rPr lang="en-US" sz="2000" b="1"/>
              <a:t>3. </a:t>
            </a:r>
            <a:r>
              <a:rPr lang="id-ID" sz="2000" b="1"/>
              <a:t>Kebersamaan (</a:t>
            </a:r>
            <a:r>
              <a:rPr lang="id-ID" sz="2000" b="1" i="1"/>
              <a:t>komunal</a:t>
            </a:r>
            <a:r>
              <a:rPr lang="id-ID" sz="2000" b="1"/>
              <a:t>)</a:t>
            </a:r>
            <a:endParaRPr lang="id-ID" sz="2000"/>
          </a:p>
          <a:p>
            <a:pPr marL="609600" indent="-609600">
              <a:lnSpc>
                <a:spcPct val="80000"/>
              </a:lnSpc>
              <a:buFontTx/>
              <a:buNone/>
            </a:pPr>
            <a:r>
              <a:rPr lang="en-US" sz="2000"/>
              <a:t>	</a:t>
            </a:r>
            <a:r>
              <a:rPr lang="id-ID" sz="2000"/>
              <a:t>Artinya ia lebih mengutamakan kepentingan bersama. “Satu untuk semua, semua untuk satu,” Hubungan hukum antara anggota masyarakat didasarkan rasa kebersamaan, kekeluargaan, tolong menolong dan gotong royong. Oleh karenanya kini kita masih dapat melihat </a:t>
            </a:r>
            <a:r>
              <a:rPr lang="id-ID" sz="2000" i="1"/>
              <a:t>rumah gadang</a:t>
            </a:r>
            <a:r>
              <a:rPr lang="id-ID" sz="2000"/>
              <a:t> dan </a:t>
            </a:r>
            <a:r>
              <a:rPr lang="id-ID" sz="2000" i="1"/>
              <a:t>tanah pusaka</a:t>
            </a:r>
            <a:r>
              <a:rPr lang="id-ID" sz="2000"/>
              <a:t> yang tidak terbagi secara individual melainkan tetap menjadi milik bersama untuk kepentingan bersama.</a:t>
            </a:r>
            <a:endParaRPr lang="id-ID" sz="2000" b="1"/>
          </a:p>
          <a:p>
            <a:pPr marL="609600" indent="-609600">
              <a:lnSpc>
                <a:spcPct val="80000"/>
              </a:lnSpc>
              <a:buFontTx/>
              <a:buNone/>
            </a:pPr>
            <a:endParaRPr lang="en-US" sz="2000" b="1"/>
          </a:p>
          <a:p>
            <a:pPr marL="609600" indent="-609600">
              <a:lnSpc>
                <a:spcPct val="80000"/>
              </a:lnSpc>
              <a:buFontTx/>
              <a:buNone/>
            </a:pPr>
            <a:r>
              <a:rPr lang="en-US" sz="2000" b="1"/>
              <a:t>4. </a:t>
            </a:r>
            <a:r>
              <a:rPr lang="id-ID" sz="2000" b="1"/>
              <a:t>Konkret &amp; Visual (</a:t>
            </a:r>
            <a:r>
              <a:rPr lang="id-ID" sz="2000" b="1" i="1"/>
              <a:t>terang &amp; tunai</a:t>
            </a:r>
            <a:r>
              <a:rPr lang="id-ID" sz="2000" b="1"/>
              <a:t>) </a:t>
            </a:r>
            <a:endParaRPr lang="id-ID" sz="2000"/>
          </a:p>
          <a:p>
            <a:pPr marL="609600" indent="-609600">
              <a:lnSpc>
                <a:spcPct val="80000"/>
              </a:lnSpc>
              <a:buFontTx/>
              <a:buNone/>
            </a:pPr>
            <a:r>
              <a:rPr lang="en-US" sz="2000"/>
              <a:t>	</a:t>
            </a:r>
            <a:r>
              <a:rPr lang="id-ID" sz="2000"/>
              <a:t>Konkret artinya jelas, nyata &amp; berwujud. Visual artinya dapat terlihat, tampak, terbuka, tidak tersembunyi. Jadi sifat hubungan hukum yang berlaku dalam hukum adat itu “terang &amp; tunai” tidak samar-samar, terang disaksikan orang, diketahui, dilihat &amp; didengar orang lain.</a:t>
            </a:r>
            <a:endParaRPr lang="id-ID" sz="2000" b="1"/>
          </a:p>
          <a:p>
            <a:pPr marL="609600" indent="-609600">
              <a:lnSpc>
                <a:spcPct val="80000"/>
              </a:lnSpc>
              <a:buFontTx/>
              <a:buNone/>
            </a:pPr>
            <a:r>
              <a:rPr lang="en-US" sz="2000" b="1"/>
              <a:t>	</a:t>
            </a:r>
          </a:p>
          <a:p>
            <a:pPr marL="609600" indent="-609600">
              <a:lnSpc>
                <a:spcPct val="80000"/>
              </a:lnSpc>
              <a:buFontTx/>
              <a:buNone/>
            </a:pPr>
            <a:r>
              <a:rPr lang="en-US" sz="2000" b="1"/>
              <a:t>	</a:t>
            </a:r>
            <a:r>
              <a:rPr lang="id-ID" sz="2000" b="1"/>
              <a:t>Contoh</a:t>
            </a:r>
            <a:r>
              <a:rPr lang="id-ID" sz="2000"/>
              <a:t>: dalam jual beli, berarti pada waktu yang bersamaan pembeli menyerahkan uang, penjual menyerahkan barang. Bila barang diterima pembeli tetapi harga belum dibayar namanya bukan jual beli tetapi hutang piutang. Kecuali sudah ada panjer sebagai tanda jadi. Begitu juga dalam peristiwa perkawinan yang didahului dengan </a:t>
            </a:r>
            <a:r>
              <a:rPr lang="id-ID" sz="2000" i="1"/>
              <a:t>peningset</a:t>
            </a:r>
            <a:r>
              <a:rPr lang="id-ID" sz="2000"/>
              <a:t>.</a:t>
            </a:r>
            <a:endParaRPr 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228600"/>
            <a:ext cx="8229600" cy="6400800"/>
          </a:xfrm>
        </p:spPr>
        <p:txBody>
          <a:bodyPr/>
          <a:lstStyle/>
          <a:p>
            <a:pPr marL="609600" indent="-609600">
              <a:lnSpc>
                <a:spcPct val="80000"/>
              </a:lnSpc>
              <a:buFontTx/>
              <a:buNone/>
            </a:pPr>
            <a:r>
              <a:rPr lang="en-US" sz="2800" b="1"/>
              <a:t>5. </a:t>
            </a:r>
            <a:r>
              <a:rPr lang="id-ID" sz="2800" b="1"/>
              <a:t>Terbuka &amp; Sederhana</a:t>
            </a:r>
            <a:endParaRPr lang="id-ID" sz="2800"/>
          </a:p>
          <a:p>
            <a:pPr marL="609600" indent="-609600">
              <a:lnSpc>
                <a:spcPct val="80000"/>
              </a:lnSpc>
              <a:buFontTx/>
              <a:buNone/>
            </a:pPr>
            <a:r>
              <a:rPr lang="en-US" sz="2800"/>
              <a:t>	</a:t>
            </a:r>
            <a:r>
              <a:rPr lang="id-ID" sz="2800"/>
              <a:t>Artinya dapat menerima unsur-unsur yang datang dari luar asalkan tidak bertentangan dengan jiwa hukum adat itu sendiri. </a:t>
            </a:r>
          </a:p>
          <a:p>
            <a:pPr marL="609600" indent="-609600">
              <a:lnSpc>
                <a:spcPct val="80000"/>
              </a:lnSpc>
              <a:buFontTx/>
              <a:buNone/>
            </a:pPr>
            <a:r>
              <a:rPr lang="en-US" sz="2800"/>
              <a:t>	</a:t>
            </a:r>
          </a:p>
          <a:p>
            <a:pPr marL="609600" indent="-609600">
              <a:lnSpc>
                <a:spcPct val="80000"/>
              </a:lnSpc>
              <a:buFontTx/>
              <a:buNone/>
            </a:pPr>
            <a:r>
              <a:rPr lang="en-US" sz="2800"/>
              <a:t>	</a:t>
            </a:r>
            <a:r>
              <a:rPr lang="id-ID" sz="2800"/>
              <a:t>Keterbukaannya dapat terlihat dari masuknya pengaruh hukum hindu dalam hukum perkawinan adat daerah tertentu. Atau masuknya pengaruh hukum Islam dalam waris adat (</a:t>
            </a:r>
            <a:r>
              <a:rPr lang="id-ID" sz="2800" i="1"/>
              <a:t>sepikul segendong </a:t>
            </a:r>
            <a:r>
              <a:rPr lang="id-ID" sz="2800"/>
              <a:t>atau pembagian waris 2:1 untuk pria dengan wanita)</a:t>
            </a:r>
          </a:p>
          <a:p>
            <a:pPr marL="609600" indent="-609600">
              <a:lnSpc>
                <a:spcPct val="80000"/>
              </a:lnSpc>
              <a:buFontTx/>
              <a:buNone/>
            </a:pPr>
            <a:r>
              <a:rPr lang="en-US" sz="2800"/>
              <a:t>	</a:t>
            </a:r>
          </a:p>
          <a:p>
            <a:pPr marL="609600" indent="-609600">
              <a:lnSpc>
                <a:spcPct val="80000"/>
              </a:lnSpc>
              <a:buFontTx/>
              <a:buNone/>
            </a:pPr>
            <a:r>
              <a:rPr lang="en-US" sz="2800"/>
              <a:t>	</a:t>
            </a:r>
            <a:r>
              <a:rPr lang="id-ID" sz="2800"/>
              <a:t>Kesederhanaannya dapat terlihat dari transaksi-transaksi yang biasanya tanpa surat menyurat, cukup adanya kesepakatan para pihak.</a:t>
            </a:r>
            <a:r>
              <a:rPr lang="en-US" sz="2800" b="1"/>
              <a:t> </a:t>
            </a:r>
            <a:endParaRPr 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304800"/>
            <a:ext cx="8229600" cy="5821363"/>
          </a:xfrm>
        </p:spPr>
        <p:txBody>
          <a:bodyPr/>
          <a:lstStyle/>
          <a:p>
            <a:pPr>
              <a:lnSpc>
                <a:spcPct val="80000"/>
              </a:lnSpc>
              <a:buFontTx/>
              <a:buNone/>
            </a:pPr>
            <a:r>
              <a:rPr lang="en-US" sz="2400" b="1"/>
              <a:t>6. </a:t>
            </a:r>
            <a:r>
              <a:rPr lang="id-ID" sz="2400" b="1"/>
              <a:t>Dapat berubah &amp; menyesuaikan</a:t>
            </a:r>
            <a:endParaRPr lang="id-ID" sz="2400"/>
          </a:p>
          <a:p>
            <a:pPr>
              <a:lnSpc>
                <a:spcPct val="80000"/>
              </a:lnSpc>
              <a:buFontTx/>
              <a:buNone/>
            </a:pPr>
            <a:r>
              <a:rPr lang="en-US" sz="2400"/>
              <a:t>	</a:t>
            </a:r>
            <a:r>
              <a:rPr lang="id-ID" sz="2400"/>
              <a:t>Hukum adat dapat berubah menurut keadaan, waktu dan tempat. Pepatah Minangkabau mengatakan, “Sakali aik gadang sakali tapian beranja, sakali raja baganti, sakali adat berubah” (Begitu datang air besar, tempat pemandian bergeser. Begitu pemerintahan berganti, berubah pula adatnya). Dimasa sekarang hukum adat banyak yang disesuaikan dengan perkembangan zaman</a:t>
            </a:r>
            <a:r>
              <a:rPr lang="en-US" sz="2400"/>
              <a:t>	</a:t>
            </a:r>
            <a:r>
              <a:rPr lang="en-US" sz="2400" b="1"/>
              <a:t>	</a:t>
            </a:r>
          </a:p>
          <a:p>
            <a:pPr>
              <a:lnSpc>
                <a:spcPct val="80000"/>
              </a:lnSpc>
              <a:buFontTx/>
              <a:buNone/>
            </a:pPr>
            <a:r>
              <a:rPr lang="en-US" sz="2400" b="1"/>
              <a:t>	</a:t>
            </a:r>
            <a:r>
              <a:rPr lang="id-ID" sz="2400" b="1"/>
              <a:t>Contoh:</a:t>
            </a:r>
            <a:r>
              <a:rPr lang="id-ID" sz="2400"/>
              <a:t> Di Minangkabau kekuasaan </a:t>
            </a:r>
            <a:r>
              <a:rPr lang="id-ID" sz="2400" i="1"/>
              <a:t>mamak</a:t>
            </a:r>
            <a:r>
              <a:rPr lang="id-ID" sz="2400"/>
              <a:t> berganti  ke kekuasaan orang tua, dan dari sistem matrilinial berubah ke parental. Dulu orang Lampung enggan bermantukan orang Jawa, kini perkawinan campuran antara adat, suku, daerah, bahkan agama sudah membudaya.</a:t>
            </a:r>
            <a:endParaRPr lang="en-US" sz="2400"/>
          </a:p>
          <a:p>
            <a:pPr>
              <a:lnSpc>
                <a:spcPct val="80000"/>
              </a:lnSpc>
            </a:pP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228600"/>
            <a:ext cx="8229600" cy="5897563"/>
          </a:xfrm>
        </p:spPr>
        <p:txBody>
          <a:bodyPr/>
          <a:lstStyle/>
          <a:p>
            <a:pPr marL="609600" indent="-609600">
              <a:lnSpc>
                <a:spcPct val="90000"/>
              </a:lnSpc>
              <a:buFontTx/>
              <a:buNone/>
            </a:pPr>
            <a:r>
              <a:rPr lang="en-US" sz="2400" b="1"/>
              <a:t>7. </a:t>
            </a:r>
            <a:r>
              <a:rPr lang="id-ID" sz="2400" b="1"/>
              <a:t>Tidak dikodifikasi</a:t>
            </a:r>
            <a:endParaRPr lang="id-ID" sz="2400"/>
          </a:p>
          <a:p>
            <a:pPr marL="609600" indent="-609600">
              <a:lnSpc>
                <a:spcPct val="90000"/>
              </a:lnSpc>
              <a:buFontTx/>
              <a:buNone/>
            </a:pPr>
            <a:r>
              <a:rPr lang="en-US" sz="2400"/>
              <a:t>	</a:t>
            </a:r>
            <a:r>
              <a:rPr lang="id-ID" sz="2400"/>
              <a:t>Hukum adat pada umumnya tidak dikodifikasi, oleh karena itu hukum adat mudah berubah dan dapat disesuaikan dengan perkembangan masyarakat. Namun tetap berdasarkan musyawarah mufakat dan alur kepatutan.</a:t>
            </a:r>
            <a:endParaRPr lang="id-ID" sz="2400" b="1"/>
          </a:p>
          <a:p>
            <a:pPr marL="609600" indent="-609600">
              <a:lnSpc>
                <a:spcPct val="90000"/>
              </a:lnSpc>
              <a:buFontTx/>
              <a:buNone/>
            </a:pPr>
            <a:endParaRPr lang="en-US" sz="2400" b="1"/>
          </a:p>
          <a:p>
            <a:pPr marL="609600" indent="-609600">
              <a:lnSpc>
                <a:spcPct val="90000"/>
              </a:lnSpc>
              <a:buFontTx/>
              <a:buNone/>
            </a:pPr>
            <a:r>
              <a:rPr lang="en-US" sz="2400" b="1"/>
              <a:t>8. </a:t>
            </a:r>
            <a:r>
              <a:rPr lang="id-ID" sz="2400" b="1"/>
              <a:t>Musyawarah &amp; Mufakat</a:t>
            </a:r>
            <a:endParaRPr lang="id-ID" sz="2400"/>
          </a:p>
          <a:p>
            <a:pPr marL="609600" indent="-609600">
              <a:lnSpc>
                <a:spcPct val="90000"/>
              </a:lnSpc>
              <a:buFontTx/>
              <a:buNone/>
            </a:pPr>
            <a:r>
              <a:rPr lang="en-US" sz="2400"/>
              <a:t>	</a:t>
            </a:r>
            <a:r>
              <a:rPr lang="id-ID" sz="2400"/>
              <a:t>Hukum adat mengutamakan adanya musyawarah &amp; mufakat di dalam hubungan kekerabatan &amp; ketetanggaan, baik untuk memulai pekerjaan atau untuk mengakhiri pekerjaan, apalagi yang bersifat peradilan, diutamakan diselesaikan rukun damai dengan cara musyawarah mufakat untuk bisa saling memaafkan, tidak buru-buru menyampaikan ke pengadilan negara.</a:t>
            </a: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a:t>PAMALI</a:t>
            </a:r>
          </a:p>
        </p:txBody>
      </p:sp>
      <p:sp>
        <p:nvSpPr>
          <p:cNvPr id="9219" name="Rectangle 3"/>
          <p:cNvSpPr>
            <a:spLocks noGrp="1" noChangeArrowheads="1"/>
          </p:cNvSpPr>
          <p:nvPr>
            <p:ph type="body" idx="1"/>
          </p:nvPr>
        </p:nvSpPr>
        <p:spPr/>
        <p:txBody>
          <a:bodyPr/>
          <a:lstStyle/>
          <a:p>
            <a:pPr>
              <a:lnSpc>
                <a:spcPct val="80000"/>
              </a:lnSpc>
            </a:pPr>
            <a:r>
              <a:rPr lang="en-US" sz="2000" b="1"/>
              <a:t>Berpindah tempat pada waktu makan </a:t>
            </a:r>
            <a:br>
              <a:rPr lang="en-US" sz="2000" b="1"/>
            </a:br>
            <a:r>
              <a:rPr lang="en-US" sz="2000"/>
              <a:t>Janganlah berpindah tempat pada waktu makan, karena kelak berakibat akan mendapat ibu tiri. Terkecuali pindah pada posisi yang lebih bagus misalnya semula makannya dilantai, kemudian pindah kemeja makan yang semestinya, kalau itu yang dilakukan kelak akan cepat mendapat pekerjaan yang lebih baik. </a:t>
            </a:r>
          </a:p>
          <a:p>
            <a:pPr>
              <a:lnSpc>
                <a:spcPct val="80000"/>
              </a:lnSpc>
            </a:pPr>
            <a:endParaRPr lang="sv-SE" sz="2000"/>
          </a:p>
          <a:p>
            <a:pPr>
              <a:lnSpc>
                <a:spcPct val="80000"/>
              </a:lnSpc>
            </a:pPr>
            <a:r>
              <a:rPr lang="sv-SE" sz="2000" b="1"/>
              <a:t>Berselimut dengan tikar </a:t>
            </a:r>
            <a:br>
              <a:rPr lang="sv-SE" sz="2000" b="1"/>
            </a:br>
            <a:r>
              <a:rPr lang="sv-SE" sz="2000"/>
              <a:t>Janganlah anda berselimut dengan tikar karena kelak anda akan digulung oleh ombak jika mandi di laut.</a:t>
            </a:r>
          </a:p>
          <a:p>
            <a:pPr>
              <a:lnSpc>
                <a:spcPct val="80000"/>
              </a:lnSpc>
            </a:pPr>
            <a:endParaRPr lang="sv-SE" sz="2000"/>
          </a:p>
          <a:p>
            <a:pPr>
              <a:lnSpc>
                <a:spcPct val="80000"/>
              </a:lnSpc>
            </a:pPr>
            <a:r>
              <a:rPr lang="sv-SE" sz="2000" b="1"/>
              <a:t>Berteriak-teriak mengucapkan kata-kata kotor dalam hutan. </a:t>
            </a:r>
            <a:br>
              <a:rPr lang="sv-SE" sz="2000" b="1"/>
            </a:br>
            <a:r>
              <a:rPr lang="sv-SE" sz="2000"/>
              <a:t>Janganlah anda berteriak-teriak berkata-kata kotor pada saat berada di dalam hutan, karena anda tak lama lagi akan dimasuki roh halus jahat yang menguasai diri anda (kesurupan).</a:t>
            </a:r>
            <a:endParaRPr lang="en-US"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228600"/>
            <a:ext cx="8229600" cy="5821363"/>
          </a:xfrm>
        </p:spPr>
        <p:txBody>
          <a:bodyPr/>
          <a:lstStyle/>
          <a:p>
            <a:pPr>
              <a:lnSpc>
                <a:spcPct val="90000"/>
              </a:lnSpc>
            </a:pPr>
            <a:r>
              <a:rPr lang="sv-SE" sz="2400" b="1"/>
              <a:t>Berfoto bersama dalam jumlah ganjil </a:t>
            </a:r>
            <a:r>
              <a:rPr lang="sv-SE" sz="2400"/>
              <a:t/>
            </a:r>
            <a:br>
              <a:rPr lang="sv-SE" sz="2400"/>
            </a:br>
            <a:r>
              <a:rPr lang="sv-SE" sz="2400"/>
              <a:t>Janganlah berfoto dalam jumlah ganjil karena salah satu dari yang difoto akan cepat meninggal. Biasanya yang ditengah.</a:t>
            </a:r>
          </a:p>
          <a:p>
            <a:pPr>
              <a:lnSpc>
                <a:spcPct val="90000"/>
              </a:lnSpc>
            </a:pPr>
            <a:endParaRPr lang="sv-SE" sz="2400" b="1"/>
          </a:p>
          <a:p>
            <a:pPr>
              <a:lnSpc>
                <a:spcPct val="90000"/>
              </a:lnSpc>
            </a:pPr>
            <a:r>
              <a:rPr lang="sv-SE" sz="2400" b="1"/>
              <a:t>Bangun Tidur terlalu siang </a:t>
            </a:r>
            <a:r>
              <a:rPr lang="sv-SE" sz="2400"/>
              <a:t/>
            </a:r>
            <a:br>
              <a:rPr lang="sv-SE" sz="2400"/>
            </a:br>
            <a:r>
              <a:rPr lang="sv-SE" sz="2400"/>
              <a:t>Jika anda bangun tidur terlalu siang hingga matahari hampir berdiri, akan berakibat segala bentuk rezeki yang akan datang akan selalu menjauh kembali.</a:t>
            </a:r>
          </a:p>
          <a:p>
            <a:pPr>
              <a:lnSpc>
                <a:spcPct val="90000"/>
              </a:lnSpc>
            </a:pPr>
            <a:endParaRPr lang="sv-SE" sz="2400" b="1"/>
          </a:p>
          <a:p>
            <a:pPr>
              <a:lnSpc>
                <a:spcPct val="90000"/>
              </a:lnSpc>
            </a:pPr>
            <a:r>
              <a:rPr lang="sv-SE" sz="2400" b="1"/>
              <a:t>Bersin sewaktu akan bepergian </a:t>
            </a:r>
            <a:r>
              <a:rPr lang="sv-SE" sz="2400"/>
              <a:t/>
            </a:r>
            <a:br>
              <a:rPr lang="sv-SE" sz="2400"/>
            </a:br>
            <a:r>
              <a:rPr lang="sv-SE" sz="2400"/>
              <a:t>Anda tidak dapat langsung berpergian baik menggunakan kendaraan atau tidak setelah bersin.Paling tidak anda menunggu beberapa menit setelah bersin lalu boleh pergi, karena kalau anda bersin langsung pergi anda akan celaka diperjalanan.</a:t>
            </a:r>
            <a:endParaRPr lang="en-US"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TotalTime>
  <Words>63</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PowerPoint Presentation</vt:lpstr>
      <vt:lpstr>CORAK  HUKUM  ADAT</vt:lpstr>
      <vt:lpstr>PowerPoint Presentation</vt:lpstr>
      <vt:lpstr>PowerPoint Presentation</vt:lpstr>
      <vt:lpstr>PowerPoint Presentation</vt:lpstr>
      <vt:lpstr>PowerPoint Presentation</vt:lpstr>
      <vt:lpstr>PAMALI</vt:lpstr>
      <vt:lpstr>PowerPoint Presentation</vt:lpstr>
      <vt:lpstr>PowerPoint Presentation</vt:lpstr>
      <vt:lpstr>PowerPoint Presentation</vt:lpstr>
      <vt:lpstr>See you latter …  </vt:lpstr>
    </vt:vector>
  </TitlesOfParts>
  <Company>modify By Rich ! ndeso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WinXp Pro</dc:creator>
  <cp:lastModifiedBy>May</cp:lastModifiedBy>
  <cp:revision>5</cp:revision>
  <dcterms:created xsi:type="dcterms:W3CDTF">2008-03-26T01:59:27Z</dcterms:created>
  <dcterms:modified xsi:type="dcterms:W3CDTF">2015-03-05T07:15:14Z</dcterms:modified>
</cp:coreProperties>
</file>