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3949A-1B24-4685-B26C-1C0682FA72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3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9796D-B5E3-45AD-9096-C0A1067FBCD4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C60EF-9B9D-486B-AD64-8B7892D8B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1BE-1699-4268-AADD-204BE09BD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79A76-88FD-4E91-A35A-D9383520B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269F9-FE44-4FF6-ACEB-A37A81314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998D6-2A12-4C2D-B857-A3A9748C7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6E1EB-3B25-45A6-BB40-DED0AAE9E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04B34-8387-4596-8451-610982E34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3E81C-682A-4DC9-9B87-5EF30FC58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84856-AB6F-4214-91E6-485B48687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5A73E-A71D-4C67-827A-99CBC73DD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02768-A9B0-4A92-A552-A6E4C354B7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972F0F-BFB4-4AD4-A428-55ECCA6877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u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39FBC-F315-4174-8D27-440AFA5B39DE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 u="sng"/>
              <a:t>SEJARAH  HUKUM  ADAT</a:t>
            </a:r>
            <a:endParaRPr lang="en-US" b="1" u="sn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800" b="1"/>
              <a:t>ZAMAN HINDU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id-ID" sz="2800"/>
              <a:t>Zaman Melayu Polinesia</a:t>
            </a:r>
            <a:endParaRPr lang="en-US" sz="28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800"/>
              <a:t>(</a:t>
            </a:r>
            <a:r>
              <a:rPr lang="id-ID" sz="2800"/>
              <a:t>Th.1500 SM – 300 SM</a:t>
            </a:r>
            <a:r>
              <a:rPr lang="en-US" sz="2800"/>
              <a:t>)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id-ID" sz="28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id-ID" sz="2800" b="1"/>
              <a:t>Dari daratan ASIA menuju INDONESIA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id-ID" sz="2800"/>
              <a:t>Gelombang I = </a:t>
            </a:r>
            <a:r>
              <a:rPr lang="id-ID" sz="2800" i="1"/>
              <a:t>Proto Malaio </a:t>
            </a:r>
            <a:r>
              <a:rPr lang="id-ID" sz="2800"/>
              <a:t>(Melayu Tua)</a:t>
            </a:r>
            <a:endParaRPr lang="en-US" sz="28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800"/>
              <a:t>P</a:t>
            </a:r>
            <a:r>
              <a:rPr lang="id-ID" sz="2800"/>
              <a:t>erilaku budaya dipengaruhi kesaktian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28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id-ID" sz="2800"/>
              <a:t>Gelombang II =</a:t>
            </a:r>
            <a:r>
              <a:rPr lang="id-ID" sz="2800" i="1"/>
              <a:t>Deutoro Malaio </a:t>
            </a:r>
            <a:r>
              <a:rPr lang="id-ID" sz="2800"/>
              <a:t>(Melayu Muda)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id-ID" sz="2800"/>
              <a:t>Budaya dipengaruhi Kong Hu Cu</a:t>
            </a:r>
            <a:endParaRPr lang="en-US" sz="28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1D6-63A8-4CF5-AEC5-55DBBB13206B}" type="slidenum">
              <a:rPr lang="en-US"/>
              <a:pPr/>
              <a:t>10</a:t>
            </a:fld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id-ID" sz="2400" b="1"/>
              <a:t>Zaman Cirebon &amp; Banten</a:t>
            </a:r>
            <a:endParaRPr lang="id-ID" sz="2400"/>
          </a:p>
          <a:p>
            <a:pPr marL="609600" indent="-609600"/>
            <a:r>
              <a:rPr lang="id-ID" sz="2400"/>
              <a:t>Sistem Peradilan yang berlaku:</a:t>
            </a:r>
            <a:r>
              <a:rPr lang="en-US" sz="2400"/>
              <a:t> </a:t>
            </a:r>
          </a:p>
          <a:p>
            <a:pPr marL="609600" indent="-609600">
              <a:buFontTx/>
              <a:buNone/>
            </a:pPr>
            <a:endParaRPr lang="en-US" sz="2400"/>
          </a:p>
          <a:p>
            <a:pPr marL="609600" indent="-609600">
              <a:buFontTx/>
              <a:buNone/>
            </a:pPr>
            <a:r>
              <a:rPr lang="en-US" sz="2400" b="1" u="sng"/>
              <a:t>1. </a:t>
            </a:r>
            <a:r>
              <a:rPr lang="id-ID" sz="2400" b="1" u="sng"/>
              <a:t>Peradilan Agama</a:t>
            </a:r>
            <a:endParaRPr lang="en-US" sz="2400" b="1" u="sng"/>
          </a:p>
          <a:p>
            <a:pPr marL="609600" indent="-609600"/>
            <a:r>
              <a:rPr lang="id-ID" sz="2400"/>
              <a:t>Memeriksa perkara yang dapat dijatuhi hukuman badan / hukuman mati karena sifat kejahatannya membahayakan negara.</a:t>
            </a:r>
            <a:endParaRPr lang="en-US" sz="2400"/>
          </a:p>
          <a:p>
            <a:pPr marL="609600" indent="-609600"/>
            <a:endParaRPr lang="id-ID" sz="2400"/>
          </a:p>
          <a:p>
            <a:pPr marL="609600" indent="-609600"/>
            <a:r>
              <a:rPr lang="id-ID" sz="2400"/>
              <a:t>Mengurus perkara perkawinan, perceraian &amp; pewarisan.</a:t>
            </a:r>
            <a:endParaRPr lang="en-US" sz="2400"/>
          </a:p>
          <a:p>
            <a:pPr marL="609600" indent="-609600"/>
            <a:endParaRPr lang="id-ID" sz="2400"/>
          </a:p>
          <a:p>
            <a:pPr marL="609600" indent="-609600"/>
            <a:r>
              <a:rPr lang="id-ID" sz="2400"/>
              <a:t>Hukum yg digunakan adl Hukum Islam &amp; pendapat para ahli agama.</a:t>
            </a:r>
            <a:endParaRPr lang="en-US" sz="24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1464-3F4B-42F2-AC6F-A7FDA329304A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u="sng"/>
              <a:t>2. </a:t>
            </a:r>
            <a:r>
              <a:rPr lang="id-ID" sz="2800" b="1" u="sng"/>
              <a:t>Peradilan Drigama</a:t>
            </a:r>
          </a:p>
          <a:p>
            <a:r>
              <a:rPr lang="id-ID" sz="2800"/>
              <a:t>Mengadili perkara-perkara pelanggaran adat yang diadili berdasarkan hukum adat jawa kuno dengan memperhatikan hukum adat yang berlaku setempat.</a:t>
            </a:r>
            <a:endParaRPr lang="en-US" sz="2800"/>
          </a:p>
          <a:p>
            <a:endParaRPr lang="id-ID" sz="2800"/>
          </a:p>
          <a:p>
            <a:pPr>
              <a:buFontTx/>
              <a:buNone/>
            </a:pPr>
            <a:r>
              <a:rPr lang="en-US" sz="2800" b="1" u="sng"/>
              <a:t>3. </a:t>
            </a:r>
            <a:r>
              <a:rPr lang="id-ID" sz="2800" b="1" u="sng"/>
              <a:t>Peradilan Cilaga</a:t>
            </a:r>
          </a:p>
          <a:p>
            <a:r>
              <a:rPr lang="id-ID" sz="2800"/>
              <a:t>Memeriksa &amp; mengadili perkara-perkara yang menyangkut perselisihan perekonomian atau perdagangan.</a:t>
            </a:r>
            <a:endParaRPr lang="en-US" sz="2800"/>
          </a:p>
          <a:p>
            <a:endParaRPr lang="id-ID" sz="2800"/>
          </a:p>
          <a:p>
            <a:r>
              <a:rPr lang="id-ID" sz="2800"/>
              <a:t>Menggunakan sistem wasit / penengah.</a:t>
            </a:r>
            <a:endParaRPr lang="en-US" sz="28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48BA-2CE6-40A2-BB2E-2B753FEDF08C}" type="slidenum">
              <a:rPr lang="en-US"/>
              <a:pPr/>
              <a:t>12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3">
              <a:buFontTx/>
              <a:buNone/>
            </a:pPr>
            <a:endParaRPr lang="id-ID" sz="2800"/>
          </a:p>
          <a:p>
            <a:r>
              <a:rPr lang="en-US" sz="2800"/>
              <a:t>Pada masa ini masih ada pengaruh sisa-sisa hukum adat kuno dalam proses persidangan, persidangan dilaksanakan di alun-alun, pedomannya pepakem Cirebon yang bersumber dari UU Mataram, Kitab Kutaramanawa, dll.</a:t>
            </a:r>
          </a:p>
          <a:p>
            <a:endParaRPr lang="en-US" sz="2800"/>
          </a:p>
          <a:p>
            <a:r>
              <a:rPr lang="id-ID" sz="2800"/>
              <a:t>Sifat Hakim </a:t>
            </a:r>
            <a:r>
              <a:rPr lang="id-ID" sz="2800">
                <a:sym typeface="Wingdings" pitchFamily="2" charset="2"/>
              </a:rPr>
              <a:t></a:t>
            </a:r>
            <a:r>
              <a:rPr lang="id-ID" sz="2800"/>
              <a:t> Chandra (bulan), Tirta(air),Cakra(dewa),Sari (harum).</a:t>
            </a:r>
            <a:endParaRPr lang="en-US" sz="28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BD0B-B0BA-45B9-A14D-7E241C8FBD25}" type="slidenum">
              <a:rPr lang="en-US"/>
              <a:pPr/>
              <a:t>13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1168400" lvl="1" indent="-711200">
              <a:lnSpc>
                <a:spcPct val="80000"/>
              </a:lnSpc>
              <a:buFontTx/>
              <a:buNone/>
            </a:pPr>
            <a:r>
              <a:rPr lang="en-US" sz="2000" b="1"/>
              <a:t>	</a:t>
            </a:r>
            <a:r>
              <a:rPr lang="id-ID" sz="2400" b="1" u="sng"/>
              <a:t>ZAMAN KOMPENI &amp; HINDIA BELANDA</a:t>
            </a:r>
            <a:endParaRPr lang="id-ID" sz="2400" u="sng"/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2400"/>
          </a:p>
          <a:p>
            <a:pPr marL="812800" indent="-812800">
              <a:lnSpc>
                <a:spcPct val="80000"/>
              </a:lnSpc>
            </a:pPr>
            <a:r>
              <a:rPr lang="id-ID" sz="2400"/>
              <a:t>Hukum Adat dibiarkan seperti sediakala.</a:t>
            </a:r>
            <a:endParaRPr lang="en-US" sz="2400"/>
          </a:p>
          <a:p>
            <a:pPr marL="812800" indent="-812800">
              <a:lnSpc>
                <a:spcPct val="80000"/>
              </a:lnSpc>
            </a:pPr>
            <a:endParaRPr lang="id-ID" sz="2400"/>
          </a:p>
          <a:p>
            <a:pPr marL="812800" indent="-812800">
              <a:lnSpc>
                <a:spcPct val="80000"/>
              </a:lnSpc>
            </a:pPr>
            <a:r>
              <a:rPr lang="id-ID" sz="2400"/>
              <a:t>Hukum yg dipakai dlm pelaksanaan peradilan kejahatan dipakai acuannya adalah Hukum Adat setempat, apabila di pandang baik.</a:t>
            </a:r>
            <a:endParaRPr lang="en-US" sz="2400"/>
          </a:p>
          <a:p>
            <a:pPr marL="812800" indent="-812800">
              <a:lnSpc>
                <a:spcPct val="80000"/>
              </a:lnSpc>
            </a:pPr>
            <a:endParaRPr lang="id-ID" sz="2400"/>
          </a:p>
          <a:p>
            <a:pPr marL="812800" indent="-812800">
              <a:lnSpc>
                <a:spcPct val="80000"/>
              </a:lnSpc>
            </a:pPr>
            <a:r>
              <a:rPr lang="id-ID" sz="2400"/>
              <a:t>Di Banten berlaku “Peradilan Penghulu” untuk menyelesaikan perkara kekeluargaan berdasarkan Hukum Islam.</a:t>
            </a:r>
            <a:endParaRPr lang="en-US" sz="2400"/>
          </a:p>
          <a:p>
            <a:pPr marL="812800" indent="-812800">
              <a:lnSpc>
                <a:spcPct val="80000"/>
              </a:lnSpc>
            </a:pPr>
            <a:endParaRPr lang="id-ID" sz="2400"/>
          </a:p>
          <a:p>
            <a:pPr marL="812800" indent="-812800">
              <a:lnSpc>
                <a:spcPct val="80000"/>
              </a:lnSpc>
            </a:pPr>
            <a:r>
              <a:rPr lang="en-US" sz="2400"/>
              <a:t>B</a:t>
            </a:r>
            <a:r>
              <a:rPr lang="id-ID" sz="2400"/>
              <a:t>erlakunya Hukum Adat bagi gol. Pribumi &amp; Timur Asing adalah Pasal 11 AB.</a:t>
            </a:r>
            <a:endParaRPr lang="en-US" sz="2400"/>
          </a:p>
          <a:p>
            <a:pPr marL="812800" indent="-812800">
              <a:lnSpc>
                <a:spcPct val="80000"/>
              </a:lnSpc>
            </a:pPr>
            <a:endParaRPr lang="id-ID" sz="2400"/>
          </a:p>
          <a:p>
            <a:pPr marL="812800" indent="-812800">
              <a:lnSpc>
                <a:spcPct val="80000"/>
              </a:lnSpc>
            </a:pPr>
            <a:r>
              <a:rPr lang="id-ID" sz="2400"/>
              <a:t>Hukum Adat pernah hendak di unifikasi karena ada Asas Konkordansi, tetapi akhirnya yang terjadi tetap dualisme atau pluralisme hukum</a:t>
            </a:r>
            <a:endParaRPr lang="en-US" sz="24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E26A-C9DA-470D-8F8B-08F9DFCBFB0E}" type="slidenum">
              <a:rPr lang="en-US"/>
              <a:pPr/>
              <a:t>14</a:t>
            </a:fld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1168400" lvl="1" indent="-711200"/>
            <a:r>
              <a:rPr lang="id-ID" b="1"/>
              <a:t>ZAMAN KEMERDEKAAN</a:t>
            </a:r>
            <a:endParaRPr lang="id-ID"/>
          </a:p>
          <a:p>
            <a:pPr marL="812800" indent="-812800"/>
            <a:r>
              <a:rPr lang="id-ID"/>
              <a:t>Hukum Adat adala</a:t>
            </a:r>
            <a:r>
              <a:rPr lang="en-US"/>
              <a:t>h</a:t>
            </a:r>
            <a:r>
              <a:rPr lang="id-ID"/>
              <a:t> Hukum Indonesia Asli yang tidak tertulis yang disana-sini mengandung unsur agama.</a:t>
            </a:r>
            <a:endParaRPr lang="en-US"/>
          </a:p>
          <a:p>
            <a:pPr marL="812800" indent="-812800"/>
            <a:endParaRPr lang="id-ID"/>
          </a:p>
          <a:p>
            <a:pPr marL="812800" indent="-812800"/>
            <a:r>
              <a:rPr lang="id-ID"/>
              <a:t>Kodifikasi &amp; Unifikasi hukum dengan menggunakan bahan-bahan dari Hukum Adat dibatasi pada bidang-bidang dan hal-hal yang sudah mungkin dilaksanakan.</a:t>
            </a:r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443D-9E0D-4A19-BC51-4B52848451F5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76600"/>
            <a:ext cx="8229600" cy="1143000"/>
          </a:xfrm>
        </p:spPr>
        <p:txBody>
          <a:bodyPr/>
          <a:lstStyle/>
          <a:p>
            <a:r>
              <a:rPr lang="en-US"/>
              <a:t>SeE yOu NeXt WeEk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C57A-4276-4EE5-9CE2-B478EAB3763A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86800" cy="5897563"/>
          </a:xfrm>
        </p:spPr>
        <p:txBody>
          <a:bodyPr/>
          <a:lstStyle/>
          <a:p>
            <a:pPr marL="1168400" lvl="1" indent="-711200">
              <a:buFontTx/>
              <a:buNone/>
            </a:pPr>
            <a:r>
              <a:rPr lang="id-ID" b="1" u="sng"/>
              <a:t>ZAMAN SRIWIJAYA</a:t>
            </a:r>
            <a:endParaRPr lang="id-ID" u="sng"/>
          </a:p>
          <a:p>
            <a:pPr marL="812800" indent="-812800">
              <a:buFontTx/>
              <a:buNone/>
            </a:pPr>
            <a:r>
              <a:rPr lang="id-ID" sz="2800"/>
              <a:t>Negara Sriwijaya berpusat di Palembang</a:t>
            </a:r>
          </a:p>
          <a:p>
            <a:pPr marL="812800" indent="-812800">
              <a:buFontTx/>
              <a:buNone/>
            </a:pPr>
            <a:r>
              <a:rPr lang="id-ID" sz="2800"/>
              <a:t>Hidup di Abad VII s.d. Abad XIII</a:t>
            </a:r>
          </a:p>
          <a:p>
            <a:pPr marL="812800" indent="-812800">
              <a:buFontTx/>
              <a:buNone/>
            </a:pPr>
            <a:r>
              <a:rPr lang="id-ID" sz="2800"/>
              <a:t>Prasasti – prasasti:</a:t>
            </a:r>
            <a:endParaRPr lang="en-US" sz="2800"/>
          </a:p>
          <a:p>
            <a:pPr marL="812800" indent="-812800">
              <a:buFontTx/>
              <a:buAutoNum type="arabicPeriod"/>
            </a:pPr>
            <a:r>
              <a:rPr lang="id-ID" sz="2800"/>
              <a:t>Prasasti Raja Sanjaya (732M) tentang Agama, Perekonomian, dan Pertambangan.</a:t>
            </a:r>
            <a:endParaRPr lang="en-US" sz="2800"/>
          </a:p>
          <a:p>
            <a:pPr marL="812800" indent="-812800">
              <a:buFontTx/>
              <a:buAutoNum type="arabicPeriod"/>
            </a:pPr>
            <a:r>
              <a:rPr lang="en-US" sz="2800"/>
              <a:t>P</a:t>
            </a:r>
            <a:r>
              <a:rPr lang="id-ID" sz="2800"/>
              <a:t>rasasti Raja Dewasimha (760M) tentang Agama dan Kekaryaan.</a:t>
            </a:r>
            <a:endParaRPr lang="en-US" sz="2800"/>
          </a:p>
          <a:p>
            <a:pPr marL="812800" indent="-812800">
              <a:buFontTx/>
              <a:buAutoNum type="arabicPeriod"/>
            </a:pPr>
            <a:r>
              <a:rPr lang="en-US" sz="2800"/>
              <a:t>P</a:t>
            </a:r>
            <a:r>
              <a:rPr lang="id-ID" sz="2800"/>
              <a:t>rasasti Raja Tulodong (784M) tentang Pertanahan dan Pengairan.</a:t>
            </a:r>
            <a:endParaRPr lang="en-US" sz="2800"/>
          </a:p>
          <a:p>
            <a:pPr marL="812800" indent="-812800">
              <a:buFontTx/>
              <a:buAutoNum type="arabicPeriod"/>
            </a:pPr>
            <a:r>
              <a:rPr lang="en-US" sz="2800"/>
              <a:t>P</a:t>
            </a:r>
            <a:r>
              <a:rPr lang="id-ID" sz="2800"/>
              <a:t>rasasti Bulai dari Rakai Garung (860M) tentang Perkara Perdata.</a:t>
            </a:r>
            <a:endParaRPr lang="en-US" sz="28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46F3E-892A-4F47-809E-0D9624B409E9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id-ID" sz="2800" b="1"/>
              <a:t>ZAMAN  MATARAM  I</a:t>
            </a:r>
            <a:endParaRPr lang="en-US" sz="2800" b="1"/>
          </a:p>
          <a:p>
            <a:pPr marL="812800" indent="-812800"/>
            <a:r>
              <a:rPr lang="id-ID" sz="2800"/>
              <a:t>Prasasti Guntur (907 M) tentang Peradilan oleh Hakim (samgat) Pu Gawel mengenai keputusan tentang Hutang Keluarga. Putusannya dikenal dengan nama Javapatra.</a:t>
            </a:r>
          </a:p>
          <a:p>
            <a:pPr marL="812800" indent="-812800"/>
            <a:r>
              <a:rPr lang="id-ID" sz="2800"/>
              <a:t>Prasasti Raja Mpu Sindok (927 M) tentang Hutang Piutang dan Waris.</a:t>
            </a:r>
          </a:p>
          <a:p>
            <a:pPr marL="812800" indent="-812800"/>
            <a:r>
              <a:rPr lang="id-ID" sz="2800"/>
              <a:t>Prasasti Raja Dharmawangsa (991 M) tentang Perintah Pembuatan Kitab Perundang-undangan Purwadigama (Syiwasyana) dan penerjemahan Mahabharata.</a:t>
            </a:r>
            <a:endParaRPr lang="en-US" sz="28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E208-25A2-4A37-BE47-2BFD44140277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id-ID" sz="2400" b="1"/>
              <a:t>ZAMAN  MAJAPAHIT</a:t>
            </a:r>
            <a:endParaRPr lang="en-US" sz="2400" b="1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id-ID" sz="2400"/>
              <a:t>Selama kekuasaan Hayam Wuruk dan Gajah Mada dalam syair “Negara Kertagama” terlihat peraturan hukum tentang: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24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a. </a:t>
            </a:r>
            <a:r>
              <a:rPr lang="id-ID" sz="2400"/>
              <a:t>Pemerintahan Umum seperti masalah Pertanahan, Pajak, Wajib Militer, Tentara dan Kepolisian.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24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b. </a:t>
            </a:r>
            <a:r>
              <a:rPr lang="id-ID" sz="2400"/>
              <a:t>Kehakiman dan Peradilan.</a:t>
            </a:r>
          </a:p>
          <a:p>
            <a:pPr marL="812800" indent="-812800">
              <a:lnSpc>
                <a:spcPct val="80000"/>
              </a:lnSpc>
            </a:pPr>
            <a:r>
              <a:rPr lang="id-ID" sz="2400"/>
              <a:t>Kutaramanawa (Kitab Undang-Undang) </a:t>
            </a:r>
            <a:r>
              <a:rPr lang="id-ID" sz="2400">
                <a:sym typeface="Wingdings" pitchFamily="2" charset="2"/>
              </a:rPr>
              <a:t></a:t>
            </a:r>
            <a:r>
              <a:rPr lang="id-ID" sz="2400"/>
              <a:t> salinan Kitab Manawa Dharmasyastra dan Syiwasyana.</a:t>
            </a:r>
          </a:p>
          <a:p>
            <a:pPr marL="812800" indent="-812800">
              <a:lnSpc>
                <a:spcPct val="80000"/>
              </a:lnSpc>
            </a:pPr>
            <a:r>
              <a:rPr lang="id-ID" sz="2400"/>
              <a:t>Gajah Mada </a:t>
            </a:r>
            <a:r>
              <a:rPr lang="id-ID" sz="2400">
                <a:sym typeface="Wingdings" pitchFamily="2" charset="2"/>
              </a:rPr>
              <a:t></a:t>
            </a:r>
            <a:r>
              <a:rPr lang="id-ID" sz="2400"/>
              <a:t> Jaksa Penuntut Umum / Astapada dalam Perkara Pidana.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en-US" sz="2400"/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2400"/>
              <a:t>c. </a:t>
            </a:r>
            <a:r>
              <a:rPr lang="id-ID" sz="2400"/>
              <a:t>Politik Luar Negeri.</a:t>
            </a:r>
          </a:p>
          <a:p>
            <a:pPr marL="812800" indent="-812800">
              <a:lnSpc>
                <a:spcPct val="80000"/>
              </a:lnSpc>
            </a:pPr>
            <a:r>
              <a:rPr lang="id-ID" sz="2400"/>
              <a:t>Negara-negara sahabat = Siam, Birma, Campa, Kamboja, India &amp; China.</a:t>
            </a:r>
            <a:endParaRPr lang="id-ID" sz="2400" b="1"/>
          </a:p>
          <a:p>
            <a:pPr marL="812800" indent="-812800">
              <a:lnSpc>
                <a:spcPct val="80000"/>
              </a:lnSpc>
            </a:pPr>
            <a:r>
              <a:rPr lang="id-ID" sz="2400"/>
              <a:t>Wilayah Majapahit adalah Indonesia dan Malaysia yang sekarang.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D4A6-759C-41F8-AA58-1982375D8CAA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id-ID" b="1"/>
              <a:t>ZAMAN  ISLAM</a:t>
            </a:r>
            <a:endParaRPr lang="en-US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id-ID" sz="2400" b="1"/>
              <a:t>Zaman Aceh Darussalam</a:t>
            </a:r>
            <a:endParaRPr lang="id-ID" sz="2400"/>
          </a:p>
          <a:p>
            <a:pPr marL="609600" indent="-609600">
              <a:lnSpc>
                <a:spcPct val="90000"/>
              </a:lnSpc>
            </a:pPr>
            <a:r>
              <a:rPr lang="id-ID" sz="2800"/>
              <a:t>Islam masuk ke Indonesia akhir abad XII dari daerah Aceh (Kesultanan Perlak, Samudra Pasai, Aceh Darussalam)</a:t>
            </a:r>
          </a:p>
          <a:p>
            <a:pPr marL="609600" indent="-609600">
              <a:lnSpc>
                <a:spcPct val="90000"/>
              </a:lnSpc>
            </a:pPr>
            <a:r>
              <a:rPr lang="id-ID" sz="2800"/>
              <a:t>Hukum yang berlaku adalah Hukum Islam berdasarkan ajaran Imam Syafei dan Hukum Adat yang bersendi Hukum Islam.</a:t>
            </a:r>
          </a:p>
          <a:p>
            <a:pPr marL="609600" indent="-609600">
              <a:lnSpc>
                <a:spcPct val="90000"/>
              </a:lnSpc>
            </a:pPr>
            <a:r>
              <a:rPr lang="id-ID" sz="2800"/>
              <a:t>Memiliki mata uang, angkatan darat yang diperkuat pasukan Gajah dan angkatan laut yang dilengkapi bedil &amp; meriam. Ada juga tentara wanita.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3BF6-1447-43E1-8227-76E175C5432E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id-ID"/>
              <a:t>Memiliki pabrik senjata.</a:t>
            </a:r>
          </a:p>
          <a:p>
            <a:r>
              <a:rPr lang="id-ID"/>
              <a:t>Menerima dan melayani duta negara asing.</a:t>
            </a:r>
          </a:p>
          <a:p>
            <a:r>
              <a:rPr lang="id-ID"/>
              <a:t>Di bidang ekonomi ada industri kecil, kerajinan, pertambangan, bea-cukai.</a:t>
            </a:r>
          </a:p>
          <a:p>
            <a:r>
              <a:rPr lang="id-ID"/>
              <a:t>Ilmu pengetahuan &amp; agama Islam berkembang pesat.</a:t>
            </a:r>
          </a:p>
          <a:p>
            <a:r>
              <a:rPr lang="id-ID"/>
              <a:t>Hak wanita &amp; pria sama dalam rumah tangga, harta, perdagangan serta olah raga.</a:t>
            </a:r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8C47-CC06-474A-9FE3-28C7CA827327}" type="slidenum">
              <a:rPr lang="en-US"/>
              <a:pPr/>
              <a:t>7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d-ID" sz="2800"/>
              <a:t>Kitab Hukum Acara Pidana atau Perdata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i="1"/>
              <a:t>   </a:t>
            </a:r>
            <a:r>
              <a:rPr lang="id-ID" sz="2800" b="1" i="1"/>
              <a:t>“Safinatul Hukkam fi Takhlisul Khassam”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</a:t>
            </a:r>
            <a:r>
              <a:rPr lang="id-ID" sz="2800"/>
              <a:t>(Bahtera bagi semua hakim dalam menyelesaikan orang-orang yang berperkara)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id-ID" sz="2800"/>
              <a:t>Terdiri dari:</a:t>
            </a:r>
          </a:p>
          <a:p>
            <a:pPr>
              <a:lnSpc>
                <a:spcPct val="90000"/>
              </a:lnSpc>
            </a:pPr>
            <a:r>
              <a:rPr lang="id-ID" sz="2800"/>
              <a:t>BAB I	= tentang Hukum Perdagangan &amp; Penyelesaian Perkara Perniagaan.</a:t>
            </a:r>
          </a:p>
          <a:p>
            <a:pPr>
              <a:lnSpc>
                <a:spcPct val="90000"/>
              </a:lnSpc>
            </a:pPr>
            <a:r>
              <a:rPr lang="id-ID" sz="2800"/>
              <a:t>BAB II	= tentang Hukum Keluarga, Perkawinan &amp; Perceraian.</a:t>
            </a:r>
          </a:p>
          <a:p>
            <a:pPr>
              <a:lnSpc>
                <a:spcPct val="90000"/>
              </a:lnSpc>
            </a:pPr>
            <a:r>
              <a:rPr lang="en-US" sz="2800"/>
              <a:t>B</a:t>
            </a:r>
            <a:r>
              <a:rPr lang="id-ID" sz="2800"/>
              <a:t>AB III	= tentang Hukum Pidana, ancaman hukuman</a:t>
            </a:r>
          </a:p>
          <a:p>
            <a:pPr>
              <a:lnSpc>
                <a:spcPct val="90000"/>
              </a:lnSpc>
            </a:pPr>
            <a:r>
              <a:rPr lang="id-ID" sz="2800"/>
              <a:t>BAB IV	= tentang Kewarisan.</a:t>
            </a:r>
            <a:endParaRPr lang="en-US" sz="28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5B1E-D980-4DC5-9FEF-6EA53E7BDC58}" type="slidenum">
              <a:rPr lang="en-US"/>
              <a:pPr/>
              <a:t>8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sz="2400" b="1"/>
              <a:t>  </a:t>
            </a:r>
            <a:r>
              <a:rPr lang="id-ID" sz="2400" b="1" u="sng"/>
              <a:t>Zaman Demak</a:t>
            </a:r>
            <a:endParaRPr lang="id-ID" sz="2400" u="sng"/>
          </a:p>
          <a:p>
            <a:pPr marL="609600" indent="-609600"/>
            <a:r>
              <a:rPr lang="id-ID" sz="2400"/>
              <a:t>Sekitar abad XV Demak masih dibawah kekuasaan Majapahit</a:t>
            </a:r>
            <a:endParaRPr lang="en-US" sz="2400"/>
          </a:p>
          <a:p>
            <a:pPr marL="609600" indent="-609600"/>
            <a:endParaRPr lang="id-ID" sz="2400"/>
          </a:p>
          <a:p>
            <a:pPr marL="609600" indent="-609600"/>
            <a:r>
              <a:rPr lang="id-ID" sz="2400"/>
              <a:t>Menurut Babad Tanah Jawi (ditulis pd th.1625 &amp; 1633), R. Patah, putra Raja Brawijaya, menundukkan Majapahit th.1478 &amp; mendirikan Demak yang kerajaannya berpusat di Masjid Demak.</a:t>
            </a:r>
            <a:endParaRPr lang="en-US" sz="2400"/>
          </a:p>
          <a:p>
            <a:pPr marL="609600" indent="-609600"/>
            <a:endParaRPr lang="id-ID" sz="2400"/>
          </a:p>
          <a:p>
            <a:pPr marL="609600" indent="-609600"/>
            <a:r>
              <a:rPr lang="id-ID" sz="2400"/>
              <a:t>Urusan pemerintahan &amp; hukum berdasarkan Hukum Islam, namun dalam pelaksanaan peradilan masih dipengaruhi sistem yang berlaku di zaman Majapahit.</a:t>
            </a:r>
            <a:endParaRPr lang="en-US" sz="240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FDAB-1571-469D-868C-6CC1048C07EF}" type="slidenum">
              <a:rPr lang="en-US"/>
              <a:pPr/>
              <a:t>9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458200" cy="61261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id-ID" b="1"/>
              <a:t>Zaman Mataram II</a:t>
            </a:r>
            <a:endParaRPr lang="id-ID"/>
          </a:p>
          <a:p>
            <a:pPr marL="609600" indent="-609600"/>
            <a:r>
              <a:rPr lang="id-ID"/>
              <a:t>Sultan yang berpengaruh adalah Mas Rangsang yang bergelar Panembahan Agung Senopati Ing Alogo Ngabdurahman (Sultan Agung)</a:t>
            </a:r>
            <a:endParaRPr lang="en-US"/>
          </a:p>
          <a:p>
            <a:pPr marL="609600" indent="-609600"/>
            <a:endParaRPr lang="id-ID"/>
          </a:p>
          <a:p>
            <a:pPr marL="609600" indent="-609600"/>
            <a:r>
              <a:rPr lang="id-ID"/>
              <a:t>Merubah tahun Cakra menjadi Tarikh Islam Jawa &amp; Sistem Peradilan.</a:t>
            </a:r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721</Words>
  <Application>Microsoft Office PowerPoint</Application>
  <PresentationFormat>On-screen Show (4:3)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SEJARAH  HUKUM  ADAT</vt:lpstr>
      <vt:lpstr>PowerPoint Presentation</vt:lpstr>
      <vt:lpstr>PowerPoint Presentation</vt:lpstr>
      <vt:lpstr>PowerPoint Presentation</vt:lpstr>
      <vt:lpstr>ZAMAN  ISLAM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SeE yOu NeXt WeEk</vt:lpstr>
    </vt:vector>
  </TitlesOfParts>
  <Company>modify By Rich ! ndeso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 HUKUM  ADAT</dc:title>
  <dc:creator>WinXp Pro</dc:creator>
  <cp:lastModifiedBy>May</cp:lastModifiedBy>
  <cp:revision>4</cp:revision>
  <dcterms:created xsi:type="dcterms:W3CDTF">2008-03-19T02:52:07Z</dcterms:created>
  <dcterms:modified xsi:type="dcterms:W3CDTF">2015-03-05T07:15:38Z</dcterms:modified>
</cp:coreProperties>
</file>