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346" r:id="rId3"/>
    <p:sldId id="347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29" r:id="rId12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A56B-4F21-46B5-B07B-5C0EFD1F8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5E60-108B-425B-8CEF-9E92DEC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D0B6-B7BA-4495-BD28-171FDB55D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FFAA-1A74-46D1-9765-68EEC132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636805-4FF1-4D03-8E46-D0DC9E2A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7965-7C11-4CDA-95B1-A1F1BE4EF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933A-4AE3-410F-8A1E-7FDD298C9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CF6C-718F-4BAA-AF37-F48D0E51F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2871-25CE-4532-8B36-CC30F732C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F692-545D-441B-963D-7F803F6EA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5F88-B7B9-441C-BAE9-16FF1048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61B659-2A64-44F1-9E0E-1406F086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800" dirty="0"/>
              <a:t>Materi Pertemuan X</a:t>
            </a:r>
            <a:r>
              <a:rPr lang="id-ID" sz="4800" dirty="0" smtClean="0"/>
              <a:t>I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Ar </a:t>
            </a:r>
            <a:r>
              <a:rPr lang="id-ID" dirty="0" smtClean="0"/>
              <a:t>Rayu, Ijma’ dan Qiyas</a:t>
            </a:r>
            <a:endParaRPr lang="en-US" dirty="0"/>
          </a:p>
        </p:txBody>
      </p:sp>
      <p:pic>
        <p:nvPicPr>
          <p:cNvPr id="307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AUAM0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96200" y="990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5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Metode-Metode Ijtihad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sz="2400" dirty="0"/>
              <a:t>Ijmak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d-ID" sz="2400" dirty="0"/>
              <a:t>	Persetujuan atau kesesuaian pendapat para ahli mengenai suatu masalah pada suatu tempat dan suatu masa.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id-ID" sz="2400" dirty="0"/>
              <a:t>Qiyas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d-ID" sz="2400" dirty="0"/>
              <a:t>	Menyamakan hukum suatu hal yang tidak terdapat ketentuannya di dalam Al Qur’an dan As-Sunnah dengan yang hukumnya ditentukan dalam Al Qur’an dan As-Sunnah karena persamaan </a:t>
            </a:r>
            <a:r>
              <a:rPr lang="id-ID" sz="2400" i="1" dirty="0"/>
              <a:t>illat (</a:t>
            </a:r>
            <a:r>
              <a:rPr lang="id-ID" sz="2400" dirty="0"/>
              <a:t>penyebab atau alasannya)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id-ID" sz="2400" dirty="0" smtClean="0"/>
              <a:t>Istidlal</a:t>
            </a:r>
            <a:endParaRPr lang="id-ID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d-ID" sz="2400" dirty="0"/>
              <a:t>	Menarik kesimpulan dari dua hal yang berlainan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id-ID" sz="2400"/>
              <a:t>Masalih al Mursalah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cara menemukan hukum sesuatu hal yang tidak terdapat dalam Al Qur’an dan As Sunnah berdasarkan pertimbangan kemaslahatan masyarakat atau kepentingan umum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id-ID" sz="2400"/>
              <a:t>Istihsan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Suatu cara untuk mengambil keputusan yang tepat menurut suatu keadaan, dengan mennyimpang dari ketentuan yang sudah ada demi keadilan dan kepentingan sosial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6"/>
            </a:pPr>
            <a:r>
              <a:rPr lang="id-ID" sz="2400"/>
              <a:t>Istishab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Menetapkan hukum suatu hal menurut keadaan yang terjadi sebelumnya, sampai ada dalil yang mengubahnya.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7"/>
            </a:pPr>
            <a:r>
              <a:rPr lang="id-ID" sz="2400"/>
              <a:t>Urf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Adat istiadat yang tidak bertentangan dengan Hukum Islam , sehingga dapat terus berlaku.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id-ID" dirty="0"/>
              <a:t>Tujuan Instruksional Umum:</a:t>
            </a:r>
          </a:p>
          <a:p>
            <a:pPr lvl="1" algn="just"/>
            <a:r>
              <a:rPr lang="id-ID" dirty="0" smtClean="0"/>
              <a:t>Agar mahasiswa memahami Ijma’ sebagai sumber hukum Islam</a:t>
            </a:r>
          </a:p>
          <a:p>
            <a:pPr lvl="1" algn="just"/>
            <a:r>
              <a:rPr lang="id-ID" dirty="0" smtClean="0"/>
              <a:t>Agar mahasiswa memahami Qiyas sebagai sumber hukum Islam</a:t>
            </a:r>
          </a:p>
          <a:p>
            <a:pPr lvl="1" algn="just"/>
            <a:r>
              <a:rPr lang="id-ID" dirty="0" smtClean="0"/>
              <a:t>Agar </a:t>
            </a:r>
            <a:r>
              <a:rPr lang="id-ID" dirty="0"/>
              <a:t>mahasiswa memahami Ar Rayu sebagai Sumber Hukum Islam</a:t>
            </a:r>
          </a:p>
          <a:p>
            <a:pPr algn="just"/>
            <a:r>
              <a:rPr lang="id-ID" dirty="0"/>
              <a:t>Tujuan Instruksional Khusus:</a:t>
            </a:r>
          </a:p>
          <a:p>
            <a:pPr lvl="1" algn="just"/>
            <a:r>
              <a:rPr lang="id-ID" dirty="0"/>
              <a:t>Agar Mahasiswa dapat menjelaskan pengertian Ar Rayu</a:t>
            </a:r>
          </a:p>
          <a:p>
            <a:pPr lvl="1" algn="just"/>
            <a:r>
              <a:rPr lang="id-ID" dirty="0"/>
              <a:t>Agar mahasiswa dapat menjelaskan bentuk-bentuk Ijtihad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80000"/>
              <a:buNone/>
            </a:pPr>
            <a:endParaRPr lang="id-ID" dirty="0" smtClean="0"/>
          </a:p>
          <a:p>
            <a:pPr marL="342900" lvl="1" indent="-342900">
              <a:buClr>
                <a:schemeClr val="hlink"/>
              </a:buClr>
              <a:buSzPct val="80000"/>
              <a:buNone/>
            </a:pPr>
            <a:r>
              <a:rPr lang="id-ID" dirty="0"/>
              <a:t> </a:t>
            </a:r>
            <a:r>
              <a:rPr lang="id-ID" dirty="0" smtClean="0">
                <a:sym typeface="Wingdings"/>
              </a:rPr>
              <a:t></a:t>
            </a:r>
            <a:r>
              <a:rPr lang="id-ID" dirty="0" smtClean="0"/>
              <a:t>Agar mahasiswa dapat menjelaskan metode-metode Ijtihad</a:t>
            </a:r>
          </a:p>
          <a:p>
            <a:pPr>
              <a:buNone/>
            </a:pPr>
            <a:r>
              <a:rPr lang="id-ID" dirty="0" smtClean="0">
                <a:sym typeface="Wingdings"/>
              </a:rPr>
              <a:t></a:t>
            </a:r>
            <a:r>
              <a:rPr lang="id-ID" sz="2800" dirty="0" smtClean="0"/>
              <a:t>Agar mahasiswa dapat menjelaskan pengertian ijma’</a:t>
            </a:r>
          </a:p>
          <a:p>
            <a:pPr>
              <a:buNone/>
            </a:pPr>
            <a:r>
              <a:rPr lang="id-ID" sz="2800" dirty="0" smtClean="0"/>
              <a:t> </a:t>
            </a:r>
            <a:r>
              <a:rPr lang="id-ID" sz="2800" dirty="0" smtClean="0">
                <a:sym typeface="Wingdings"/>
              </a:rPr>
              <a:t></a:t>
            </a:r>
            <a:r>
              <a:rPr lang="id-ID" sz="2800" dirty="0" smtClean="0"/>
              <a:t>Agar mahasiswa dapat menjelaskan pengertian qiyas </a:t>
            </a:r>
            <a:endParaRPr lang="id-ID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AR RAYU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Ar Rayu adalah akal fikiran manusia yang memenuhi syarat untuk berijtihad, </a:t>
            </a:r>
          </a:p>
          <a:p>
            <a:pPr>
              <a:lnSpc>
                <a:spcPct val="90000"/>
              </a:lnSpc>
            </a:pPr>
            <a:r>
              <a:rPr lang="id-ID" sz="2400"/>
              <a:t>Ra’yu berarti Pendapat, pertimbangan</a:t>
            </a:r>
          </a:p>
          <a:p>
            <a:pPr>
              <a:lnSpc>
                <a:spcPct val="90000"/>
              </a:lnSpc>
            </a:pPr>
            <a:r>
              <a:rPr lang="id-ID" sz="2400"/>
              <a:t>Ijtihad berasal dari kata Jahada yang berarti bersungguh-sungguh atau mencurahkan segala daya dalam berusaha</a:t>
            </a:r>
          </a:p>
          <a:p>
            <a:pPr>
              <a:lnSpc>
                <a:spcPct val="90000"/>
              </a:lnSpc>
            </a:pPr>
            <a:r>
              <a:rPr lang="id-ID" sz="2400"/>
              <a:t>Ijtihad sebagai sumber hukum Islam berarti usaha atau ikhtiar sungguh-sungguh dengan mempergunakan segenap kemampuan yang ada, dilakukan oleh orang (ahli hukum) yang memenuhi syarat untuk merumuskan garis hukum yang belum jelas dalam Al Qur’an dan Hadis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Bentuk-bentuk ijtihad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id-ID"/>
              <a:t>Dari jumlah pelakunya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/>
              <a:t>Ijtihad Individual, yaitu Ijtihad yang dilakukan oleh seorang mujtahid (orang yang berijtihad)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/>
              <a:t>Ijtihad Kolektif, yaitu Ijtihad yang dilakukan bersama-sama oleh banyak ahli tentang persoalan hukum tertent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609600" indent="-609600"/>
            <a:r>
              <a:rPr lang="id-ID"/>
              <a:t>Dilihat dari Objeknya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/>
              <a:t>Dilakukan untuk persoalan-persoalan hukum yang bersifat Zhanni (untuk yang bersifat qath’i bukan lapangan ijtihad)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/>
              <a:t>Hal-hal yang tidak terdapat ketentuannya dalam Al Qur’an dan Hadis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/>
              <a:t>Mengenai masalah-masalah hukum baru yang tumbuh dan berkembang dalam masyarakat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Syarat-Syarat Mujtahid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id-ID" sz="2400"/>
          </a:p>
          <a:p>
            <a:pPr marL="609600" indent="-609600">
              <a:lnSpc>
                <a:spcPct val="80000"/>
              </a:lnSpc>
            </a:pPr>
            <a:r>
              <a:rPr lang="id-ID" sz="2400"/>
              <a:t>Menguasai bahasa arab untuk dapat memahami Al Qur’an dan Kitab Hadis (yang ditulis dalam bahasa arab)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/>
              <a:t>Mengetahui isi dan sistem hukum serta ilmu-ilmu untuk memahami Al Qur’an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/>
              <a:t>Mengetahui hadis-hadis hukum dan ilmu hadis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/>
              <a:t>Menguasai sumber-sumber hukum Islam dan metode menarik garis hukum dari sumber hukum Islam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/>
              <a:t>Mengetahui dan menguasai kaidah-kaidah fiqih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/>
              <a:t>Mengetahui rahasia-rahasia dan tujuan-tujuan hukum Islam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/>
              <a:t>Jujur dan Ikhlas</a:t>
            </a: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09600" indent="-609600"/>
            <a:r>
              <a:rPr lang="id-ID"/>
              <a:t>(pada masa lampau berlaku mutlak, saat ini syarat tersebut diperingan)</a:t>
            </a:r>
          </a:p>
          <a:p>
            <a:pPr marL="609600" indent="-609600"/>
            <a:r>
              <a:rPr lang="id-ID"/>
              <a:t>Syarat tambahan Mujtahid masa kini: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id-ID"/>
              <a:t>Menguasai ilmu-ilmu sosial dan ilmu-Ilmu yang relevan dengan permasalahan yang dicari hukumnya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id-ID"/>
              <a:t>Dilakukan secara kolektif dengan cabang ilmu lain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Penggolongan Mujtahid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d-ID" sz="2200"/>
              <a:t>Mujtahid Mutlak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200"/>
              <a:t>	Para Ulama yang pertama kali mengusahakan terbentuknya hukum fiqih Islam berdasarkan ijtihad mereka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id-ID" sz="2200"/>
              <a:t>Mujtahid Mazhab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200"/>
              <a:t>	orang yang meneruskan dasar-dasar ajaran yang telah diberikan oleh mujtahid mutlak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id-ID" sz="2200"/>
              <a:t>Mujtahid Fatwa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200"/>
              <a:t>	Orang yang melanjutkan pekerjaan mujtahid mazhab untuk menentukan hukum suatu masalah melalui fatwa atau nasihatnya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id-ID" sz="2200"/>
              <a:t>Mujtahid Muqallih (Ahli Tarjih)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id-ID" sz="2200"/>
              <a:t>	Orang-orang yang dengan ilmu pengetahuan yang ada padanya dapat membandingkan mana pendapat yang lebih kuat dari perbedaan pendapat yang ada serta memberi penjelasan atas pendapat tersebut.</a:t>
            </a:r>
            <a:endParaRPr lang="en-US" sz="22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2829</TotalTime>
  <Words>339</Words>
  <Application>Microsoft Office PowerPoint</Application>
  <PresentationFormat>On-screen Show (4:3)</PresentationFormat>
  <Paragraphs>63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Materi Pertemuan XI</vt:lpstr>
      <vt:lpstr>PowerPoint Presentation</vt:lpstr>
      <vt:lpstr>PowerPoint Presentation</vt:lpstr>
      <vt:lpstr>AR RAYU</vt:lpstr>
      <vt:lpstr>Bentuk-bentuk ijtihad</vt:lpstr>
      <vt:lpstr>PowerPoint Presentation</vt:lpstr>
      <vt:lpstr>Syarat-Syarat Mujtahid</vt:lpstr>
      <vt:lpstr>PowerPoint Presentation</vt:lpstr>
      <vt:lpstr>Penggolongan Mujtahid</vt:lpstr>
      <vt:lpstr>Metode-Metode Ijtihad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DAGANG</dc:title>
  <dc:creator>user</dc:creator>
  <cp:lastModifiedBy>May</cp:lastModifiedBy>
  <cp:revision>30</cp:revision>
  <dcterms:created xsi:type="dcterms:W3CDTF">2006-04-14T06:43:20Z</dcterms:created>
  <dcterms:modified xsi:type="dcterms:W3CDTF">2015-03-05T07:07:52Z</dcterms:modified>
</cp:coreProperties>
</file>