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328" r:id="rId3"/>
    <p:sldId id="316" r:id="rId4"/>
    <p:sldId id="329" r:id="rId5"/>
    <p:sldId id="330" r:id="rId6"/>
    <p:sldId id="331" r:id="rId7"/>
    <p:sldId id="332" r:id="rId8"/>
    <p:sldId id="318" r:id="rId9"/>
    <p:sldId id="333" r:id="rId10"/>
    <p:sldId id="319" r:id="rId11"/>
    <p:sldId id="320" r:id="rId12"/>
  </p:sldIdLst>
  <p:sldSz cx="9144000" cy="6858000" type="screen4x3"/>
  <p:notesSz cx="6858000" cy="9144000"/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4E4B-EC0B-4E82-BEFC-26AB63A6C7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DCE7-8F75-44A4-A0A5-A19CE661C6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4738E-E491-410E-B5F8-7D6F089C3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69AF-12DE-4AD0-9D7C-47371C82F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F62BA61-EEF3-4855-B75F-524A4A8EB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AEFF5-1F98-4172-BD18-4A8A68217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D1080-ED80-4C40-9398-4F4EE60A6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5AD9-922B-4CAD-A211-3FEB85353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665E-4EF2-415F-ADA0-C183B8913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5894-3DE8-41AC-8FA1-4B90E845B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D365C-0639-4298-8861-FF51BB807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7E58C1-DDD1-4915-A179-3F8B041D3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4800" dirty="0"/>
              <a:t>Materi Pertemuan </a:t>
            </a:r>
            <a:r>
              <a:rPr lang="id-ID" sz="4800" dirty="0" smtClean="0"/>
              <a:t>XIV</a:t>
            </a:r>
            <a:endParaRPr lang="en-US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z="2800" dirty="0"/>
              <a:t>HUKUM </a:t>
            </a:r>
            <a:r>
              <a:rPr lang="id-ID" sz="2800" dirty="0" smtClean="0"/>
              <a:t>ISLAM DALAM TATA </a:t>
            </a:r>
            <a:r>
              <a:rPr lang="id-ID" sz="2800" dirty="0"/>
              <a:t>HUKUM </a:t>
            </a:r>
            <a:r>
              <a:rPr lang="id-ID" sz="2800" dirty="0" smtClean="0"/>
              <a:t> INDONESIA</a:t>
            </a:r>
            <a:endParaRPr lang="en-US" sz="2800" dirty="0"/>
          </a:p>
        </p:txBody>
      </p:sp>
      <p:pic>
        <p:nvPicPr>
          <p:cNvPr id="3076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TAUAM08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96200" y="990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5" fill="hold"/>
                                        <p:tgtEl>
                                          <p:spTgt spid="3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4000"/>
              <a:t>Teori-Teori Hubungan Hukum Adat dan Hukum Islam</a:t>
            </a:r>
            <a:endParaRPr lang="en-US" sz="400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d-ID"/>
              <a:t>Teori Receptie</a:t>
            </a:r>
          </a:p>
          <a:p>
            <a:r>
              <a:rPr lang="id-ID"/>
              <a:t>Teori Receptio A Contrario</a:t>
            </a:r>
          </a:p>
          <a:p>
            <a:r>
              <a:rPr lang="id-ID"/>
              <a:t>Teori Receptie in Complexu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4000"/>
              <a:t>Hukum Islam Dalam Tata Hukum Indonesia</a:t>
            </a:r>
            <a:endParaRPr lang="en-US" sz="400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/>
              <a:t>Masa Pra Penjajahan</a:t>
            </a:r>
          </a:p>
          <a:p>
            <a:pPr>
              <a:lnSpc>
                <a:spcPct val="90000"/>
              </a:lnSpc>
            </a:pPr>
            <a:r>
              <a:rPr lang="id-ID"/>
              <a:t>Masa VOC</a:t>
            </a:r>
          </a:p>
          <a:p>
            <a:pPr>
              <a:lnSpc>
                <a:spcPct val="90000"/>
              </a:lnSpc>
            </a:pPr>
            <a:r>
              <a:rPr lang="id-ID"/>
              <a:t>Masa Penjajahan Belanda</a:t>
            </a:r>
          </a:p>
          <a:p>
            <a:pPr>
              <a:lnSpc>
                <a:spcPct val="90000"/>
              </a:lnSpc>
            </a:pPr>
            <a:r>
              <a:rPr lang="id-ID"/>
              <a:t>Masa Penjajahan Inggris</a:t>
            </a:r>
          </a:p>
          <a:p>
            <a:pPr>
              <a:lnSpc>
                <a:spcPct val="90000"/>
              </a:lnSpc>
            </a:pPr>
            <a:r>
              <a:rPr lang="id-ID"/>
              <a:t>Masa Penjajahan Belanda II</a:t>
            </a:r>
          </a:p>
          <a:p>
            <a:pPr>
              <a:lnSpc>
                <a:spcPct val="90000"/>
              </a:lnSpc>
            </a:pPr>
            <a:r>
              <a:rPr lang="id-ID"/>
              <a:t>Masa Penjajahan Jepang</a:t>
            </a:r>
          </a:p>
          <a:p>
            <a:pPr>
              <a:lnSpc>
                <a:spcPct val="90000"/>
              </a:lnSpc>
            </a:pPr>
            <a:r>
              <a:rPr lang="id-ID"/>
              <a:t>Masa Awal Kemerdekaan</a:t>
            </a:r>
          </a:p>
          <a:p>
            <a:pPr>
              <a:lnSpc>
                <a:spcPct val="90000"/>
              </a:lnSpc>
            </a:pPr>
            <a:r>
              <a:rPr lang="id-ID"/>
              <a:t>Masa Pembinaan Hukum Nasional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93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id-ID"/>
              <a:t>Tujuan Instruksional Umum:</a:t>
            </a:r>
          </a:p>
          <a:p>
            <a:pPr lvl="1">
              <a:lnSpc>
                <a:spcPct val="80000"/>
              </a:lnSpc>
            </a:pPr>
            <a:r>
              <a:rPr lang="id-ID" sz="3200"/>
              <a:t>Agar mahasiswa memahami Hukum Islam, Hukum Adat dan Hukum Barat dalam Hukum Indonesia</a:t>
            </a:r>
          </a:p>
          <a:p>
            <a:pPr>
              <a:lnSpc>
                <a:spcPct val="80000"/>
              </a:lnSpc>
            </a:pPr>
            <a:r>
              <a:rPr lang="id-ID"/>
              <a:t>Tujuan Instruksional Khusus:</a:t>
            </a:r>
          </a:p>
          <a:p>
            <a:pPr lvl="1">
              <a:lnSpc>
                <a:spcPct val="80000"/>
              </a:lnSpc>
            </a:pPr>
            <a:r>
              <a:rPr lang="id-ID" sz="3200"/>
              <a:t>Agar Mahasiswa dapat mengetahui  ciri-ciri hukum Islam, Hukum adat dan Hukum Barat</a:t>
            </a:r>
          </a:p>
          <a:p>
            <a:pPr lvl="1">
              <a:lnSpc>
                <a:spcPct val="80000"/>
              </a:lnSpc>
            </a:pPr>
            <a:r>
              <a:rPr lang="id-ID" sz="3200"/>
              <a:t>Agar Mahasiswa dapat mengetahui  hubungan hukum Islam dan Hukum adat</a:t>
            </a:r>
          </a:p>
          <a:p>
            <a:pPr lvl="1">
              <a:lnSpc>
                <a:spcPct val="80000"/>
              </a:lnSpc>
            </a:pPr>
            <a:r>
              <a:rPr lang="id-ID" sz="3200"/>
              <a:t>Agar Mahasiswa dapat menjelaskan teori-teori hubungan hukum Islam, Hukum adat</a:t>
            </a:r>
            <a:endParaRPr lang="en-US" sz="4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>
            <a:normAutofit fontScale="90000"/>
          </a:bodyPr>
          <a:lstStyle/>
          <a:p>
            <a:r>
              <a:rPr lang="id-ID" sz="3600"/>
              <a:t>HUKUM ISLAM , HUKUM BARAT DAN HUKUM ADAT DI INDONESIA</a:t>
            </a:r>
            <a:endParaRPr lang="en-US" sz="3600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sz="2400"/>
              <a:t>Keadannya</a:t>
            </a:r>
          </a:p>
          <a:p>
            <a:pPr lvl="1">
              <a:lnSpc>
                <a:spcPct val="90000"/>
              </a:lnSpc>
            </a:pPr>
            <a:r>
              <a:rPr lang="id-ID" sz="2000"/>
              <a:t>Hukum Adat telah berlaku lama di Indonesia</a:t>
            </a:r>
          </a:p>
          <a:p>
            <a:pPr lvl="1">
              <a:lnSpc>
                <a:spcPct val="90000"/>
              </a:lnSpc>
            </a:pPr>
            <a:r>
              <a:rPr lang="id-ID" sz="2000"/>
              <a:t>Hukum Islam mulai masuk bersamaan dengan agama Islam Abad Ke 7 Masehi (ada yang berpendapat abad 13 Masehi)</a:t>
            </a:r>
          </a:p>
          <a:p>
            <a:pPr lvl="1">
              <a:lnSpc>
                <a:spcPct val="90000"/>
              </a:lnSpc>
            </a:pPr>
            <a:r>
              <a:rPr lang="id-ID" sz="2000"/>
              <a:t>Hukum Barat mulai masuk bersamaan dengan penjajahan Belanda</a:t>
            </a:r>
          </a:p>
          <a:p>
            <a:pPr>
              <a:lnSpc>
                <a:spcPct val="90000"/>
              </a:lnSpc>
            </a:pPr>
            <a:r>
              <a:rPr lang="id-ID" sz="2400"/>
              <a:t>Bentuknya</a:t>
            </a:r>
          </a:p>
          <a:p>
            <a:pPr lvl="1">
              <a:lnSpc>
                <a:spcPct val="90000"/>
              </a:lnSpc>
            </a:pPr>
            <a:r>
              <a:rPr lang="id-ID" sz="2000"/>
              <a:t>Hukum Adat tidak tertulis</a:t>
            </a:r>
          </a:p>
          <a:p>
            <a:pPr lvl="1">
              <a:lnSpc>
                <a:spcPct val="90000"/>
              </a:lnSpc>
            </a:pPr>
            <a:r>
              <a:rPr lang="id-ID" sz="2000"/>
              <a:t>Hukum Islam tidak tertulis dalam peraturan perundang-undangan namun tertulis dalam sumber hukumnya</a:t>
            </a:r>
          </a:p>
          <a:p>
            <a:pPr lvl="1">
              <a:lnSpc>
                <a:spcPct val="90000"/>
              </a:lnSpc>
            </a:pPr>
            <a:r>
              <a:rPr lang="id-ID" sz="2000"/>
              <a:t>Hukum Barat tertulis dalam peraturan perundang-undangan</a:t>
            </a:r>
            <a:endParaRPr 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id-ID" sz="2800"/>
              <a:t>Tujuannya</a:t>
            </a:r>
          </a:p>
          <a:p>
            <a:pPr lvl="1"/>
            <a:r>
              <a:rPr lang="id-ID" sz="2400"/>
              <a:t>Hukum Adat bertujuan menyelenggarakan kehidupan masyarakat yang aman, tentram dan sejahtera</a:t>
            </a:r>
          </a:p>
          <a:p>
            <a:pPr lvl="1"/>
            <a:r>
              <a:rPr lang="id-ID" sz="2400"/>
              <a:t>Hukum Islam bertujuan memelihara Agama, Jiwa, Akal, Keturunan, Harta Benda</a:t>
            </a:r>
          </a:p>
          <a:p>
            <a:pPr lvl="1"/>
            <a:r>
              <a:rPr lang="id-ID" sz="2400"/>
              <a:t>Hukum Barat bertujuan untuk mewujudkan kepastian dan keadilan hukum</a:t>
            </a:r>
          </a:p>
          <a:p>
            <a:r>
              <a:rPr lang="id-ID" sz="2800"/>
              <a:t>Sumbernya</a:t>
            </a:r>
          </a:p>
          <a:p>
            <a:pPr lvl="1"/>
            <a:r>
              <a:rPr lang="id-ID" sz="2400"/>
              <a:t>Sumber Pengenal</a:t>
            </a:r>
          </a:p>
          <a:p>
            <a:pPr lvl="2"/>
            <a:r>
              <a:rPr lang="id-ID" sz="2000"/>
              <a:t>Hukum adat, apa yang benar-benar dilaksanakan dalam masyarakat Adat</a:t>
            </a:r>
          </a:p>
          <a:p>
            <a:pPr lvl="2"/>
            <a:r>
              <a:rPr lang="id-ID" sz="2000"/>
              <a:t>Hukum Islam, Al Qur’an, Kitab Hadis dan Kitab Fikih</a:t>
            </a:r>
          </a:p>
          <a:p>
            <a:pPr lvl="2"/>
            <a:r>
              <a:rPr lang="id-ID" sz="2000"/>
              <a:t>Hukum Barat, Peraturan perundang-undangan</a:t>
            </a:r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lvl="1"/>
            <a:r>
              <a:rPr lang="id-ID"/>
              <a:t>Sumber Isi</a:t>
            </a:r>
          </a:p>
          <a:p>
            <a:pPr lvl="2"/>
            <a:r>
              <a:rPr lang="id-ID"/>
              <a:t>Hukum Adat: kesadaran hidup masyarakat Adat</a:t>
            </a:r>
          </a:p>
          <a:p>
            <a:pPr lvl="2"/>
            <a:r>
              <a:rPr lang="id-ID"/>
              <a:t>Hukum Islam: Wahyu Allah, Sunnah Rasul dan ar Rayu yang memenuhi syarat berijtihad</a:t>
            </a:r>
          </a:p>
          <a:p>
            <a:pPr lvl="2"/>
            <a:r>
              <a:rPr lang="id-ID"/>
              <a:t>Hukum Barat: kemauan pembentuk undang-undang</a:t>
            </a:r>
          </a:p>
          <a:p>
            <a:pPr lvl="1"/>
            <a:r>
              <a:rPr lang="id-ID"/>
              <a:t>Sumber Pengikat</a:t>
            </a:r>
          </a:p>
          <a:p>
            <a:pPr lvl="2"/>
            <a:r>
              <a:rPr lang="id-ID"/>
              <a:t>Hukum Adat: Rasa Malu</a:t>
            </a:r>
          </a:p>
          <a:p>
            <a:pPr lvl="2"/>
            <a:r>
              <a:rPr lang="id-ID"/>
              <a:t>Hukum Islam: Ketakwaan seorang muslim</a:t>
            </a:r>
          </a:p>
          <a:p>
            <a:pPr lvl="2"/>
            <a:r>
              <a:rPr lang="id-ID"/>
              <a:t>Hukum Barat: kekuasaan negara sebagai pembentuk undang-undang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93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229600" cy="5516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sz="2800"/>
              <a:t>Strukturnya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Adat</a:t>
            </a:r>
          </a:p>
          <a:p>
            <a:pPr lvl="2">
              <a:lnSpc>
                <a:spcPct val="90000"/>
              </a:lnSpc>
            </a:pPr>
            <a:r>
              <a:rPr lang="id-ID" sz="2000"/>
              <a:t> Adat nan sabana adat</a:t>
            </a:r>
          </a:p>
          <a:p>
            <a:pPr lvl="2">
              <a:lnSpc>
                <a:spcPct val="90000"/>
              </a:lnSpc>
            </a:pPr>
            <a:r>
              <a:rPr lang="id-ID" sz="2000"/>
              <a:t>Adat Pusaka</a:t>
            </a:r>
          </a:p>
          <a:p>
            <a:pPr lvl="3">
              <a:lnSpc>
                <a:spcPct val="90000"/>
              </a:lnSpc>
            </a:pPr>
            <a:r>
              <a:rPr lang="id-ID" sz="1800"/>
              <a:t>Adat Istiadat</a:t>
            </a:r>
          </a:p>
          <a:p>
            <a:pPr lvl="3">
              <a:lnSpc>
                <a:spcPct val="90000"/>
              </a:lnSpc>
            </a:pPr>
            <a:r>
              <a:rPr lang="id-ID" sz="1800"/>
              <a:t>Adat nan teradat</a:t>
            </a:r>
          </a:p>
          <a:p>
            <a:pPr lvl="3">
              <a:lnSpc>
                <a:spcPct val="90000"/>
              </a:lnSpc>
            </a:pPr>
            <a:r>
              <a:rPr lang="id-ID" sz="1800"/>
              <a:t>Adat nan diadatkan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Islam</a:t>
            </a:r>
          </a:p>
          <a:p>
            <a:pPr lvl="2">
              <a:lnSpc>
                <a:spcPct val="90000"/>
              </a:lnSpc>
            </a:pPr>
            <a:r>
              <a:rPr lang="id-ID" sz="2000"/>
              <a:t>Al Qur’an</a:t>
            </a:r>
          </a:p>
          <a:p>
            <a:pPr lvl="2">
              <a:lnSpc>
                <a:spcPct val="90000"/>
              </a:lnSpc>
            </a:pPr>
            <a:r>
              <a:rPr lang="id-ID" sz="2000"/>
              <a:t>As Sunnah</a:t>
            </a:r>
          </a:p>
          <a:p>
            <a:pPr lvl="2">
              <a:lnSpc>
                <a:spcPct val="90000"/>
              </a:lnSpc>
            </a:pPr>
            <a:r>
              <a:rPr lang="id-ID" sz="2000"/>
              <a:t>Hasil Ijtihad</a:t>
            </a:r>
          </a:p>
          <a:p>
            <a:pPr lvl="2">
              <a:lnSpc>
                <a:spcPct val="90000"/>
              </a:lnSpc>
            </a:pPr>
            <a:r>
              <a:rPr lang="id-ID" sz="2000"/>
              <a:t>Pelaksanaan dalam masyarakat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Barat</a:t>
            </a:r>
          </a:p>
          <a:p>
            <a:pPr lvl="2">
              <a:lnSpc>
                <a:spcPct val="90000"/>
              </a:lnSpc>
            </a:pPr>
            <a:r>
              <a:rPr lang="id-ID" sz="2000"/>
              <a:t>Kitab Undang-undang</a:t>
            </a:r>
          </a:p>
          <a:p>
            <a:pPr lvl="2">
              <a:lnSpc>
                <a:spcPct val="90000"/>
              </a:lnSpc>
            </a:pPr>
            <a:r>
              <a:rPr lang="id-ID" sz="2000"/>
              <a:t>Keputusan petugas hukum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93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id-ID" sz="2800"/>
              <a:t>Lingkup Masalah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adat dan Hukum Barat: hubungan antar manusia dan penguasa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Islam : hubungan antara manusia dan Allah, antar sesama Manusia, dan dengan alam sekitar</a:t>
            </a:r>
          </a:p>
          <a:p>
            <a:pPr>
              <a:lnSpc>
                <a:spcPct val="90000"/>
              </a:lnSpc>
            </a:pPr>
            <a:r>
              <a:rPr lang="id-ID" sz="2800"/>
              <a:t>Pembidangan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Adat: tidak terjadi pembidangan secara tajam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Islam: Ibadah dan Muamalah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Barat: Publik dan Private</a:t>
            </a:r>
          </a:p>
          <a:p>
            <a:pPr>
              <a:lnSpc>
                <a:spcPct val="90000"/>
              </a:lnSpc>
            </a:pPr>
            <a:r>
              <a:rPr lang="id-ID" sz="2800"/>
              <a:t>Norma atau Kaidah Hukum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Adat dan Hukum Barat: Perintah, larangan, kebolehan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Islam: Al Ahkam al Khamsah</a:t>
            </a:r>
            <a:endParaRPr 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4000"/>
              <a:t>HUBUNGAN HUKUM ADAT DAN HUKUM ISLAM</a:t>
            </a:r>
            <a:endParaRPr lang="en-US" sz="400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sz="2800"/>
              <a:t>Hubungan hukum adat dan hukum Islam di tanah air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Hukum ngon adat hantom cre, lagee zat ngon sipeut (Aceh)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Adat dan syara’sanda menyanda, syara’ mengato adat memakai (Minangkabau)</a:t>
            </a:r>
          </a:p>
          <a:p>
            <a:pPr lvl="1">
              <a:lnSpc>
                <a:spcPct val="90000"/>
              </a:lnSpc>
            </a:pPr>
            <a:r>
              <a:rPr lang="id-ID" sz="2400"/>
              <a:t>Adat hula-hulaa to syaraa, syaraa hula hulaa to adati (Sulawesi selatan)</a:t>
            </a:r>
          </a:p>
          <a:p>
            <a:pPr>
              <a:lnSpc>
                <a:spcPct val="90000"/>
              </a:lnSpc>
            </a:pPr>
            <a:r>
              <a:rPr lang="id-ID" sz="2800"/>
              <a:t>Sejak kedatangan belanda, terjadi politik belah bambu, yang mengangkat hukum Adat di satu sisi dan menginjak hukum Islam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3187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/>
              <a:t>Hukum Adat dan Hukum Islam saling terkait dan tidak bertentangan. Adat dapat dijadikan hukum Islam (Urf) dengan syarat:</a:t>
            </a:r>
          </a:p>
          <a:p>
            <a:pPr lvl="1">
              <a:lnSpc>
                <a:spcPct val="90000"/>
              </a:lnSpc>
            </a:pPr>
            <a:r>
              <a:rPr lang="id-ID"/>
              <a:t>Adat dapat diterima oleh perasaan dan akal sehat serta diakui oleh pendapat umum</a:t>
            </a:r>
          </a:p>
          <a:p>
            <a:pPr lvl="1">
              <a:lnSpc>
                <a:spcPct val="90000"/>
              </a:lnSpc>
            </a:pPr>
            <a:r>
              <a:rPr lang="id-ID"/>
              <a:t>Sudah berungkali terjadi dan telah berlaku umum dalam masyarakat</a:t>
            </a:r>
          </a:p>
          <a:p>
            <a:pPr lvl="1">
              <a:lnSpc>
                <a:spcPct val="90000"/>
              </a:lnSpc>
            </a:pPr>
            <a:r>
              <a:rPr lang="id-ID"/>
              <a:t>Telah ada pada waktu transaksi dilangsungkan</a:t>
            </a:r>
          </a:p>
          <a:p>
            <a:pPr lvl="1">
              <a:lnSpc>
                <a:spcPct val="90000"/>
              </a:lnSpc>
            </a:pPr>
            <a:r>
              <a:rPr lang="id-ID"/>
              <a:t>Tidak ada persetujuan atau pilihan lain</a:t>
            </a:r>
          </a:p>
          <a:p>
            <a:pPr lvl="1">
              <a:lnSpc>
                <a:spcPct val="90000"/>
              </a:lnSpc>
            </a:pPr>
            <a:r>
              <a:rPr lang="id-ID"/>
              <a:t>Tidak bertentangan dengan syariat Islam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2868</TotalTime>
  <Words>543</Words>
  <Application>Microsoft Office PowerPoint</Application>
  <PresentationFormat>On-screen Show (4:3)</PresentationFormat>
  <Paragraphs>84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Materi Pertemuan XIV</vt:lpstr>
      <vt:lpstr>PowerPoint Presentation</vt:lpstr>
      <vt:lpstr>HUKUM ISLAM , HUKUM BARAT DAN HUKUM ADAT DI INDONESIA</vt:lpstr>
      <vt:lpstr>PowerPoint Presentation</vt:lpstr>
      <vt:lpstr>PowerPoint Presentation</vt:lpstr>
      <vt:lpstr>PowerPoint Presentation</vt:lpstr>
      <vt:lpstr>PowerPoint Presentation</vt:lpstr>
      <vt:lpstr>HUBUNGAN HUKUM ADAT DAN HUKUM ISLAM</vt:lpstr>
      <vt:lpstr>PowerPoint Presentation</vt:lpstr>
      <vt:lpstr>Teori-Teori Hubungan Hukum Adat dan Hukum Islam</vt:lpstr>
      <vt:lpstr>Hukum Islam Dalam Tata Hukum Indonesia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DAGANG</dc:title>
  <dc:creator>user</dc:creator>
  <cp:lastModifiedBy>May</cp:lastModifiedBy>
  <cp:revision>31</cp:revision>
  <dcterms:created xsi:type="dcterms:W3CDTF">2006-04-14T06:43:20Z</dcterms:created>
  <dcterms:modified xsi:type="dcterms:W3CDTF">2015-03-05T07:09:41Z</dcterms:modified>
</cp:coreProperties>
</file>