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61" r:id="rId3"/>
    <p:sldId id="260" r:id="rId4"/>
    <p:sldId id="257" r:id="rId5"/>
    <p:sldId id="258" r:id="rId6"/>
    <p:sldId id="259" r:id="rId7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46" d="100"/>
          <a:sy n="46" d="100"/>
        </p:scale>
        <p:origin x="-516" y="-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2C05B-217D-4A4C-80B6-D8C275A82EC8}" type="datetimeFigureOut">
              <a:rPr lang="id-ID" smtClean="0"/>
              <a:pPr/>
              <a:t>05/03/2015</a:t>
            </a:fld>
            <a:endParaRPr lang="id-ID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BC1CB-0429-44BD-90CB-57CA1CB2E5E2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2C05B-217D-4A4C-80B6-D8C275A82EC8}" type="datetimeFigureOut">
              <a:rPr lang="id-ID" smtClean="0"/>
              <a:pPr/>
              <a:t>05/03/2015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BC1CB-0429-44BD-90CB-57CA1CB2E5E2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2C05B-217D-4A4C-80B6-D8C275A82EC8}" type="datetimeFigureOut">
              <a:rPr lang="id-ID" smtClean="0"/>
              <a:pPr/>
              <a:t>05/03/2015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BC1CB-0429-44BD-90CB-57CA1CB2E5E2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2C05B-217D-4A4C-80B6-D8C275A82EC8}" type="datetimeFigureOut">
              <a:rPr lang="id-ID" smtClean="0"/>
              <a:pPr/>
              <a:t>05/03/2015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BC1CB-0429-44BD-90CB-57CA1CB2E5E2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2C05B-217D-4A4C-80B6-D8C275A82EC8}" type="datetimeFigureOut">
              <a:rPr lang="id-ID" smtClean="0"/>
              <a:pPr/>
              <a:t>05/03/2015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D4BBC1CB-0429-44BD-90CB-57CA1CB2E5E2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2C05B-217D-4A4C-80B6-D8C275A82EC8}" type="datetimeFigureOut">
              <a:rPr lang="id-ID" smtClean="0"/>
              <a:pPr/>
              <a:t>05/03/2015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BC1CB-0429-44BD-90CB-57CA1CB2E5E2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2C05B-217D-4A4C-80B6-D8C275A82EC8}" type="datetimeFigureOut">
              <a:rPr lang="id-ID" smtClean="0"/>
              <a:pPr/>
              <a:t>05/03/2015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BC1CB-0429-44BD-90CB-57CA1CB2E5E2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2C05B-217D-4A4C-80B6-D8C275A82EC8}" type="datetimeFigureOut">
              <a:rPr lang="id-ID" smtClean="0"/>
              <a:pPr/>
              <a:t>05/03/2015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BC1CB-0429-44BD-90CB-57CA1CB2E5E2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2C05B-217D-4A4C-80B6-D8C275A82EC8}" type="datetimeFigureOut">
              <a:rPr lang="id-ID" smtClean="0"/>
              <a:pPr/>
              <a:t>05/03/2015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BC1CB-0429-44BD-90CB-57CA1CB2E5E2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2C05B-217D-4A4C-80B6-D8C275A82EC8}" type="datetimeFigureOut">
              <a:rPr lang="id-ID" smtClean="0"/>
              <a:pPr/>
              <a:t>05/03/2015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BC1CB-0429-44BD-90CB-57CA1CB2E5E2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2C05B-217D-4A4C-80B6-D8C275A82EC8}" type="datetimeFigureOut">
              <a:rPr lang="id-ID" smtClean="0"/>
              <a:pPr/>
              <a:t>05/03/2015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BC1CB-0429-44BD-90CB-57CA1CB2E5E2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8282C05B-217D-4A4C-80B6-D8C275A82EC8}" type="datetimeFigureOut">
              <a:rPr lang="id-ID" smtClean="0"/>
              <a:pPr/>
              <a:t>05/03/2015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D4BBC1CB-0429-44BD-90CB-57CA1CB2E5E2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/>
            </a:r>
            <a:br>
              <a:rPr lang="id-ID" dirty="0" smtClean="0"/>
            </a:br>
            <a:endParaRPr lang="id-ID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id-ID" sz="4400" dirty="0" smtClean="0"/>
              <a:t>MATERI PERTEMUAN III</a:t>
            </a:r>
          </a:p>
          <a:p>
            <a:pPr algn="ctr">
              <a:buNone/>
            </a:pPr>
            <a:r>
              <a:rPr lang="id-ID" sz="4400" dirty="0" smtClean="0"/>
              <a:t>Pengertian Hukum, Syariat, Fikih dan Perbedaan antara Syariah dan Fikih</a:t>
            </a:r>
            <a:endParaRPr lang="id-ID" sz="4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sz="2800" dirty="0" smtClean="0"/>
              <a:t>Tujuan Instruksional Umum:</a:t>
            </a:r>
          </a:p>
          <a:p>
            <a:pPr lvl="1"/>
            <a:r>
              <a:rPr lang="id-ID" sz="2400" dirty="0" smtClean="0"/>
              <a:t>Agar mahasiswa memahami dasar-dasar Hukum Islam </a:t>
            </a:r>
          </a:p>
          <a:p>
            <a:r>
              <a:rPr lang="id-ID" sz="2800" dirty="0" smtClean="0"/>
              <a:t>Tujuan Instruksional Khusus:</a:t>
            </a:r>
          </a:p>
          <a:p>
            <a:pPr lvl="1"/>
            <a:r>
              <a:rPr lang="id-ID" sz="2400" dirty="0" smtClean="0"/>
              <a:t>Agar Mahasiswa dapat menjelaskan pengertian hukum Islam</a:t>
            </a:r>
          </a:p>
          <a:p>
            <a:pPr lvl="1"/>
            <a:r>
              <a:rPr lang="id-ID" sz="2400" dirty="0" smtClean="0"/>
              <a:t>Agar Mahasiswa dapat menjelaskan pengertian syariat dan fikih</a:t>
            </a:r>
          </a:p>
          <a:p>
            <a:pPr lvl="1"/>
            <a:r>
              <a:rPr lang="id-ID" sz="2400" dirty="0" smtClean="0"/>
              <a:t>Agar Mahasiswa dapat menjelaskan perbedaan antara syariat dan fikih</a:t>
            </a:r>
            <a:endParaRPr lang="id-ID" dirty="0" smtClean="0"/>
          </a:p>
          <a:p>
            <a:endParaRPr lang="id-ID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Istilah-istilah Kunci Hukum Islam:</a:t>
            </a:r>
            <a:br>
              <a:rPr lang="id-ID" dirty="0" smtClean="0"/>
            </a:b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1.	Hukum, Hukm, Ahkam</a:t>
            </a:r>
          </a:p>
          <a:p>
            <a:pPr marL="1371600" lvl="2" indent="-457200">
              <a:lnSpc>
                <a:spcPct val="90000"/>
              </a:lnSpc>
              <a:buFont typeface="Wingdings" pitchFamily="2" charset="2"/>
              <a:buChar char="v"/>
            </a:pPr>
            <a:r>
              <a:rPr lang="id-ID" dirty="0" smtClean="0"/>
              <a:t>Hukum = seperangkat kaidah tingkah laku yang mengatur interaksi manusia dalam berbagai tata hubungan, baik hubungan dengan Allah, dengan sesama manusia, maupun dengan lingkungan dan alam sekitarnya</a:t>
            </a:r>
          </a:p>
          <a:p>
            <a:pPr marL="1371600" lvl="2" indent="-457200">
              <a:lnSpc>
                <a:spcPct val="90000"/>
              </a:lnSpc>
              <a:buFont typeface="Wingdings" pitchFamily="2" charset="2"/>
              <a:buChar char="v"/>
            </a:pPr>
            <a:r>
              <a:rPr lang="id-ID" dirty="0" smtClean="0"/>
              <a:t>Hukum dalam bahasa arab disebut Hukm, istilah jamaknya menjadi Ahkam</a:t>
            </a:r>
          </a:p>
          <a:p>
            <a:pPr marL="1371600" lvl="2" indent="-457200">
              <a:lnSpc>
                <a:spcPct val="90000"/>
              </a:lnSpc>
              <a:buFont typeface="Wingdings" pitchFamily="2" charset="2"/>
              <a:buChar char="v"/>
            </a:pPr>
            <a:r>
              <a:rPr lang="id-ID" dirty="0" smtClean="0"/>
              <a:t>Hukum Syariat terdiri dari:</a:t>
            </a:r>
          </a:p>
          <a:p>
            <a:pPr marL="1752600" lvl="3" indent="-381000">
              <a:lnSpc>
                <a:spcPct val="90000"/>
              </a:lnSpc>
              <a:buFont typeface="Wingdings" pitchFamily="2" charset="2"/>
              <a:buChar char="v"/>
            </a:pPr>
            <a:r>
              <a:rPr lang="id-ID" dirty="0" smtClean="0"/>
              <a:t>Hukum Taklifi (Penggolongan hukum yang lima</a:t>
            </a:r>
          </a:p>
          <a:p>
            <a:pPr marL="1752600" lvl="3" indent="-381000">
              <a:lnSpc>
                <a:spcPct val="90000"/>
              </a:lnSpc>
              <a:buFont typeface="Wingdings" pitchFamily="2" charset="2"/>
              <a:buChar char="v"/>
            </a:pPr>
            <a:r>
              <a:rPr lang="id-ID" dirty="0" smtClean="0"/>
              <a:t>Hukum Wadh’i (Hukum yang mengandung sebab, halangan dan syarat)</a:t>
            </a:r>
          </a:p>
          <a:p>
            <a:endParaRPr lang="id-ID" dirty="0" smtClean="0"/>
          </a:p>
          <a:p>
            <a:pPr>
              <a:buNone/>
            </a:pPr>
            <a:endParaRPr lang="id-ID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 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</a:pPr>
            <a:r>
              <a:rPr lang="id-ID" dirty="0" smtClean="0"/>
              <a:t>2. Syariat</a:t>
            </a:r>
          </a:p>
          <a:p>
            <a:pPr>
              <a:lnSpc>
                <a:spcPct val="80000"/>
              </a:lnSpc>
            </a:pPr>
            <a:r>
              <a:rPr lang="id-ID" dirty="0" smtClean="0"/>
              <a:t>Norma hukum dasar yang ditetapkan Allah, yang wajib diikuti orang islam berdasarkan iman yang berkaitan dengan akhlak, baik dalam hubungannya dengan Allah maupun dengan sesama manusia dan benda.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id-ID" dirty="0" smtClean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id-ID" dirty="0" smtClean="0"/>
              <a:t>3. Fiqih</a:t>
            </a:r>
          </a:p>
          <a:p>
            <a:pPr>
              <a:lnSpc>
                <a:spcPct val="80000"/>
              </a:lnSpc>
            </a:pPr>
            <a:r>
              <a:rPr lang="id-ID" dirty="0" smtClean="0"/>
              <a:t>Berarti pemahaman / pengertian</a:t>
            </a:r>
          </a:p>
          <a:p>
            <a:pPr>
              <a:lnSpc>
                <a:spcPct val="80000"/>
              </a:lnSpc>
            </a:pPr>
            <a:r>
              <a:rPr lang="id-ID" dirty="0" smtClean="0"/>
              <a:t>Ilmu Fiqih = ilmu yang mempelajari atau memahami syariat dengan memuaskan perhatiannya pada perbuatan hukum manusia yang mukallaf (manusia yang berkewajiban melaksanakan hukum Islam karena telah aqil baliq</a:t>
            </a:r>
          </a:p>
          <a:p>
            <a:endParaRPr lang="id-ID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Perbedaan Syariat dan Fiqih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id-ID" dirty="0" smtClean="0"/>
              <a:t>SYARIAH </a:t>
            </a:r>
          </a:p>
          <a:p>
            <a:pPr>
              <a:lnSpc>
                <a:spcPct val="90000"/>
              </a:lnSpc>
            </a:pPr>
            <a:r>
              <a:rPr lang="id-ID" dirty="0" smtClean="0"/>
              <a:t>Syariat adalah landasan fiqih</a:t>
            </a:r>
          </a:p>
          <a:p>
            <a:pPr>
              <a:lnSpc>
                <a:spcPct val="90000"/>
              </a:lnSpc>
            </a:pPr>
            <a:r>
              <a:rPr lang="id-ID" dirty="0" smtClean="0"/>
              <a:t>Terdapat dalam Al Qur’an dan Hadist</a:t>
            </a:r>
          </a:p>
          <a:p>
            <a:pPr>
              <a:lnSpc>
                <a:spcPct val="90000"/>
              </a:lnSpc>
            </a:pPr>
            <a:r>
              <a:rPr lang="id-ID" dirty="0" smtClean="0"/>
              <a:t>Bersifat Fundamental</a:t>
            </a:r>
          </a:p>
          <a:p>
            <a:pPr>
              <a:lnSpc>
                <a:spcPct val="90000"/>
              </a:lnSpc>
            </a:pPr>
            <a:r>
              <a:rPr lang="id-ID" dirty="0" smtClean="0"/>
              <a:t>Ketetapan Allah dan Rasulnya, sehingga Abadi</a:t>
            </a:r>
          </a:p>
          <a:p>
            <a:pPr>
              <a:lnSpc>
                <a:spcPct val="90000"/>
              </a:lnSpc>
            </a:pPr>
            <a:r>
              <a:rPr lang="id-ID" dirty="0" smtClean="0"/>
              <a:t>Hanya Satu Paham</a:t>
            </a:r>
          </a:p>
          <a:p>
            <a:pPr>
              <a:lnSpc>
                <a:spcPct val="90000"/>
              </a:lnSpc>
            </a:pPr>
            <a:r>
              <a:rPr lang="id-ID" dirty="0" smtClean="0"/>
              <a:t>Menunjukkan kesatuan Islam</a:t>
            </a:r>
          </a:p>
          <a:p>
            <a:endParaRPr lang="id-ID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id-ID" dirty="0" smtClean="0"/>
              <a:t>FIKIH</a:t>
            </a:r>
          </a:p>
          <a:p>
            <a:pPr>
              <a:lnSpc>
                <a:spcPct val="90000"/>
              </a:lnSpc>
            </a:pPr>
            <a:r>
              <a:rPr lang="id-ID" dirty="0" smtClean="0"/>
              <a:t>Fiqih adalah pemahaman tentang syariat</a:t>
            </a:r>
          </a:p>
          <a:p>
            <a:pPr>
              <a:lnSpc>
                <a:spcPct val="90000"/>
              </a:lnSpc>
            </a:pPr>
            <a:r>
              <a:rPr lang="id-ID" dirty="0" smtClean="0"/>
              <a:t>Terdapat dalam Kitab Fiqih</a:t>
            </a:r>
          </a:p>
          <a:p>
            <a:pPr>
              <a:lnSpc>
                <a:spcPct val="90000"/>
              </a:lnSpc>
            </a:pPr>
            <a:r>
              <a:rPr lang="id-ID" dirty="0" smtClean="0"/>
              <a:t>Bersifat Instrumental</a:t>
            </a:r>
          </a:p>
          <a:p>
            <a:pPr>
              <a:lnSpc>
                <a:spcPct val="90000"/>
              </a:lnSpc>
            </a:pPr>
            <a:r>
              <a:rPr lang="id-ID" dirty="0" smtClean="0"/>
              <a:t>Karya Manusia yang berkembang sesuai Zaman</a:t>
            </a:r>
          </a:p>
          <a:p>
            <a:pPr>
              <a:lnSpc>
                <a:spcPct val="90000"/>
              </a:lnSpc>
            </a:pPr>
            <a:r>
              <a:rPr lang="id-ID" dirty="0" smtClean="0"/>
              <a:t>Lebih dari satu paham/aliran</a:t>
            </a:r>
          </a:p>
          <a:p>
            <a:pPr>
              <a:lnSpc>
                <a:spcPct val="90000"/>
              </a:lnSpc>
            </a:pPr>
            <a:r>
              <a:rPr lang="id-ID" dirty="0" smtClean="0"/>
              <a:t>Menunjukkan keragaman Pemikiran Islam</a:t>
            </a:r>
            <a:endParaRPr lang="en-US" dirty="0" smtClean="0"/>
          </a:p>
          <a:p>
            <a:endParaRPr lang="id-ID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160</TotalTime>
  <Words>187</Words>
  <Application>Microsoft Office PowerPoint</Application>
  <PresentationFormat>On-screen Show (4:3)</PresentationFormat>
  <Paragraphs>38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Apex</vt:lpstr>
      <vt:lpstr> </vt:lpstr>
      <vt:lpstr>PowerPoint Presentation</vt:lpstr>
      <vt:lpstr>Istilah-istilah Kunci Hukum Islam: </vt:lpstr>
      <vt:lpstr> </vt:lpstr>
      <vt:lpstr>Perbedaan Syariat dan Fiqih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Istilah-istilah Kunci Hukum Islam: 1. Hukum, Hukm, Ahkam</dc:title>
  <dc:creator>Hanna</dc:creator>
  <cp:lastModifiedBy>May</cp:lastModifiedBy>
  <cp:revision>5</cp:revision>
  <dcterms:created xsi:type="dcterms:W3CDTF">2013-02-14T09:07:45Z</dcterms:created>
  <dcterms:modified xsi:type="dcterms:W3CDTF">2015-03-05T07:01:54Z</dcterms:modified>
</cp:coreProperties>
</file>