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516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5AE98-C911-4D75-A204-37637F9D1FF1}" type="datetimeFigureOut">
              <a:rPr lang="id-ID" smtClean="0"/>
              <a:pPr/>
              <a:t>05/03/2015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1553-AF24-488E-84F2-01AD02E3691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5AE98-C911-4D75-A204-37637F9D1FF1}" type="datetimeFigureOut">
              <a:rPr lang="id-ID" smtClean="0"/>
              <a:pPr/>
              <a:t>05/03/2015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1553-AF24-488E-84F2-01AD02E3691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5AE98-C911-4D75-A204-37637F9D1FF1}" type="datetimeFigureOut">
              <a:rPr lang="id-ID" smtClean="0"/>
              <a:pPr/>
              <a:t>05/03/2015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1553-AF24-488E-84F2-01AD02E3691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5AE98-C911-4D75-A204-37637F9D1FF1}" type="datetimeFigureOut">
              <a:rPr lang="id-ID" smtClean="0"/>
              <a:pPr/>
              <a:t>05/03/2015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1553-AF24-488E-84F2-01AD02E3691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5AE98-C911-4D75-A204-37637F9D1FF1}" type="datetimeFigureOut">
              <a:rPr lang="id-ID" smtClean="0"/>
              <a:pPr/>
              <a:t>05/03/2015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A8C1553-AF24-488E-84F2-01AD02E3691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5AE98-C911-4D75-A204-37637F9D1FF1}" type="datetimeFigureOut">
              <a:rPr lang="id-ID" smtClean="0"/>
              <a:pPr/>
              <a:t>05/03/2015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1553-AF24-488E-84F2-01AD02E3691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5AE98-C911-4D75-A204-37637F9D1FF1}" type="datetimeFigureOut">
              <a:rPr lang="id-ID" smtClean="0"/>
              <a:pPr/>
              <a:t>05/03/2015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1553-AF24-488E-84F2-01AD02E3691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5AE98-C911-4D75-A204-37637F9D1FF1}" type="datetimeFigureOut">
              <a:rPr lang="id-ID" smtClean="0"/>
              <a:pPr/>
              <a:t>05/03/2015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1553-AF24-488E-84F2-01AD02E3691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5AE98-C911-4D75-A204-37637F9D1FF1}" type="datetimeFigureOut">
              <a:rPr lang="id-ID" smtClean="0"/>
              <a:pPr/>
              <a:t>05/03/2015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1553-AF24-488E-84F2-01AD02E3691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5AE98-C911-4D75-A204-37637F9D1FF1}" type="datetimeFigureOut">
              <a:rPr lang="id-ID" smtClean="0"/>
              <a:pPr/>
              <a:t>05/03/2015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1553-AF24-488E-84F2-01AD02E3691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5AE98-C911-4D75-A204-37637F9D1FF1}" type="datetimeFigureOut">
              <a:rPr lang="id-ID" smtClean="0"/>
              <a:pPr/>
              <a:t>05/03/2015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1553-AF24-488E-84F2-01AD02E3691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9E5AE98-C911-4D75-A204-37637F9D1FF1}" type="datetimeFigureOut">
              <a:rPr lang="id-ID" smtClean="0"/>
              <a:pPr/>
              <a:t>05/03/2015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A8C1553-AF24-488E-84F2-01AD02E3691C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MATERI PERTEMUAN IV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Ruang Lingkup, Ciri-ciri dan Tujuan Hukum Islam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2800" dirty="0" smtClean="0"/>
              <a:t>Tujuan Instruksional Umum:</a:t>
            </a:r>
          </a:p>
          <a:p>
            <a:pPr lvl="1"/>
            <a:r>
              <a:rPr lang="id-ID" sz="2400" dirty="0" smtClean="0"/>
              <a:t>Agar mahasiswa memahami  spesifikasi hukum Islam</a:t>
            </a:r>
          </a:p>
          <a:p>
            <a:r>
              <a:rPr lang="id-ID" sz="2800" dirty="0" smtClean="0"/>
              <a:t>Tujuan Instruksional Khusus:</a:t>
            </a:r>
          </a:p>
          <a:p>
            <a:pPr lvl="1"/>
            <a:r>
              <a:rPr lang="id-ID" sz="2400" dirty="0" smtClean="0"/>
              <a:t>Agar Mahasiswa dapat menjelaskan ruang lingkup hukum Islam</a:t>
            </a:r>
          </a:p>
          <a:p>
            <a:pPr lvl="1"/>
            <a:r>
              <a:rPr lang="id-ID" sz="2400" dirty="0" smtClean="0"/>
              <a:t>Agar Mahasiswa dapat menjelaskan ciri-ciri hukum Islam</a:t>
            </a:r>
          </a:p>
          <a:p>
            <a:pPr lvl="1"/>
            <a:r>
              <a:rPr lang="id-ID" sz="2400" dirty="0" smtClean="0"/>
              <a:t>Agar Mahasiswa dapat memahami tujuan Hukum Islam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RUANG LINGKUP HUKUM ISLAM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d-ID" dirty="0" smtClean="0"/>
              <a:t>Hukum Islam tidak membedakan  Hukum Publik dan Hukum Privat</a:t>
            </a:r>
          </a:p>
          <a:p>
            <a:pPr algn="just"/>
            <a:r>
              <a:rPr lang="id-ID" dirty="0" smtClean="0"/>
              <a:t>Hukum Islam terbagi pada 2 kelompok besar : ibadah dan muamalah</a:t>
            </a:r>
          </a:p>
          <a:p>
            <a:pPr algn="just"/>
            <a:r>
              <a:rPr lang="id-ID" dirty="0" smtClean="0"/>
              <a:t>Hukum Islam Ibadah adalah shalat, zakat, puasa, haji dll </a:t>
            </a:r>
          </a:p>
          <a:p>
            <a:pPr algn="just"/>
            <a:r>
              <a:rPr lang="id-ID" dirty="0" smtClean="0"/>
              <a:t>Hukum Islam Muamalah sebagai berikut : </a:t>
            </a:r>
          </a:p>
          <a:p>
            <a:r>
              <a:rPr lang="id-ID" dirty="0" smtClean="0"/>
              <a:t>1. Hukum Keluarga ( al-ahwal asy-syakhshiyyah)</a:t>
            </a:r>
          </a:p>
          <a:p>
            <a:r>
              <a:rPr lang="id-ID" dirty="0" smtClean="0"/>
              <a:t>2. Hukum Perdata ( al-ahkam al-madaniyyah)</a:t>
            </a:r>
          </a:p>
          <a:p>
            <a:r>
              <a:rPr lang="id-ID" dirty="0" smtClean="0"/>
              <a:t>3. Hukum Pidana ( al-ahkam al-jina’iyyah)</a:t>
            </a:r>
          </a:p>
          <a:p>
            <a:r>
              <a:rPr lang="id-ID" dirty="0" smtClean="0"/>
              <a:t>4. Hukum Acara Perdata dan Pidana ( ahkam al-murafa’at)</a:t>
            </a:r>
          </a:p>
          <a:p>
            <a:r>
              <a:rPr lang="id-ID" dirty="0" smtClean="0"/>
              <a:t>5. Hukum Tata negara dan Perundangan-undangan ( al-ahkam ad-dusturiyyah)</a:t>
            </a:r>
          </a:p>
          <a:p>
            <a:r>
              <a:rPr lang="id-ID" dirty="0" smtClean="0"/>
              <a:t>6. Hukum antar negara/antar bangsa ( al-ahkam ad-dauliyyah )</a:t>
            </a:r>
          </a:p>
          <a:p>
            <a:r>
              <a:rPr lang="id-ID" dirty="0" smtClean="0"/>
              <a:t>7. Hukum ekonomi dan keuangan ( al-ahkam al-iqtishadiyyah wa al-maliyyah) 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CIRI-CIRI HUKUM ISLAM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d-ID" dirty="0" smtClean="0"/>
              <a:t>Merupakan Bagian dan Bersumber dari Agama Islam</a:t>
            </a:r>
          </a:p>
          <a:p>
            <a:pPr>
              <a:lnSpc>
                <a:spcPct val="90000"/>
              </a:lnSpc>
            </a:pPr>
            <a:r>
              <a:rPr lang="id-ID" dirty="0" smtClean="0"/>
              <a:t>Mempunyai hubungan yang erat dan tidak dapat dipisahkan dari akidah dan akhlak Islam</a:t>
            </a:r>
          </a:p>
          <a:p>
            <a:pPr>
              <a:lnSpc>
                <a:spcPct val="90000"/>
              </a:lnSpc>
            </a:pPr>
            <a:r>
              <a:rPr lang="id-ID" dirty="0" smtClean="0"/>
              <a:t>Mempunyai dua istilah kunci, Syariat dan fiqih</a:t>
            </a:r>
          </a:p>
          <a:p>
            <a:pPr>
              <a:lnSpc>
                <a:spcPct val="90000"/>
              </a:lnSpc>
            </a:pPr>
            <a:r>
              <a:rPr lang="id-ID" dirty="0" smtClean="0"/>
              <a:t>Terdiri dari dua bidang, ibadah dan muamalah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id-ID" dirty="0" smtClean="0"/>
              <a:t>Strukturnya berlapis dari Al- Qur’an, Sunnah, hasil ijtihad, dan pelaksanaan praktek (putusan hakim dan amalan umat islam)</a:t>
            </a:r>
          </a:p>
          <a:p>
            <a:pPr>
              <a:lnSpc>
                <a:spcPct val="90000"/>
              </a:lnSpc>
            </a:pPr>
            <a:r>
              <a:rPr lang="id-ID" dirty="0" smtClean="0"/>
              <a:t>Mendahulukan kewajiban dari hak, amal dari pahala</a:t>
            </a:r>
          </a:p>
          <a:p>
            <a:pPr>
              <a:lnSpc>
                <a:spcPct val="90000"/>
              </a:lnSpc>
            </a:pPr>
            <a:r>
              <a:rPr lang="id-ID" dirty="0" smtClean="0"/>
              <a:t>Terdiri dari hukum taklifi (ja’iz, sunnat, makruh, wajib, haram) dan hukum Wadh’i (sebab, syarat, halangan)</a:t>
            </a:r>
          </a:p>
          <a:p>
            <a:pPr>
              <a:lnSpc>
                <a:spcPct val="90000"/>
              </a:lnSpc>
            </a:pPr>
            <a:r>
              <a:rPr lang="id-ID" dirty="0" smtClean="0"/>
              <a:t>Universal</a:t>
            </a:r>
          </a:p>
          <a:p>
            <a:pPr>
              <a:lnSpc>
                <a:spcPct val="90000"/>
              </a:lnSpc>
            </a:pPr>
            <a:r>
              <a:rPr lang="id-ID" dirty="0" smtClean="0"/>
              <a:t>Menghormati harkat, derajat dan martabat manusia secara utuh</a:t>
            </a:r>
          </a:p>
          <a:p>
            <a:pPr>
              <a:lnSpc>
                <a:spcPct val="90000"/>
              </a:lnSpc>
            </a:pPr>
            <a:r>
              <a:rPr lang="id-ID" dirty="0" smtClean="0"/>
              <a:t>Pelaksanaannya digerakkan oleh Akidah dan akhlak</a:t>
            </a:r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TUJUAN HUKUM ISLAM</a:t>
            </a:r>
            <a:br>
              <a:rPr lang="id-ID" dirty="0" smtClean="0"/>
            </a:br>
            <a:r>
              <a:rPr lang="id-ID" dirty="0" smtClean="0"/>
              <a:t>(al-maqasid al-shari’ah)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id-ID" dirty="0" smtClean="0"/>
              <a:t>Dari Segi Pembuat (ALLAH SWT)</a:t>
            </a:r>
          </a:p>
          <a:p>
            <a:pPr marL="609600" indent="-609600"/>
            <a:r>
              <a:rPr lang="id-ID" dirty="0" smtClean="0"/>
              <a:t>Untuk memenuhi kebutuhan hidup manusia, baik Primer (daruriyyat), sekunder (hajjiyat), dan tersier (tahsiniyyat)</a:t>
            </a:r>
          </a:p>
          <a:p>
            <a:pPr marL="609600" indent="-609600"/>
            <a:r>
              <a:rPr lang="id-ID" dirty="0" smtClean="0"/>
              <a:t>Untuk ditaati dan dilaksanakan oleh manusia dalam kehidupan sehari-hari</a:t>
            </a:r>
          </a:p>
          <a:p>
            <a:pPr marL="609600" indent="-609600"/>
            <a:r>
              <a:rPr lang="id-ID" dirty="0" smtClean="0"/>
              <a:t>Supaya dapat ditaati dan dilaksanakan dengan baik dan benar oleh umat manusia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sz="3600"/>
              <a:t>Dari Segi Pelaku Hukum Islam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id-ID" dirty="0" smtClean="0"/>
              <a:t>Memelihara Agama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id-ID" dirty="0" smtClean="0"/>
              <a:t>Memelihara Jiwa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id-ID" dirty="0" smtClean="0"/>
              <a:t>Memelihara Akal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id-ID" dirty="0" smtClean="0"/>
              <a:t>Memelihara keturunan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id-ID" dirty="0" smtClean="0"/>
              <a:t>Memelihara Harta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152</TotalTime>
  <Words>333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MATERI PERTEMUAN IV</vt:lpstr>
      <vt:lpstr>PowerPoint Presentation</vt:lpstr>
      <vt:lpstr>RUANG LINGKUP HUKUM ISLAM</vt:lpstr>
      <vt:lpstr>CIRI-CIRI HUKUM ISLAM</vt:lpstr>
      <vt:lpstr>PowerPoint Presentation</vt:lpstr>
      <vt:lpstr>TUJUAN HUKUM ISLAM (al-maqasid al-shari’ah)</vt:lpstr>
      <vt:lpstr>Dari Segi Pelaku Hukum Islam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RUANG LINGKUP HUKUM ISLAM</dc:title>
  <dc:creator>Hanna</dc:creator>
  <cp:lastModifiedBy>May</cp:lastModifiedBy>
  <cp:revision>4</cp:revision>
  <dcterms:created xsi:type="dcterms:W3CDTF">2013-02-14T09:13:36Z</dcterms:created>
  <dcterms:modified xsi:type="dcterms:W3CDTF">2015-03-05T07:02:15Z</dcterms:modified>
</cp:coreProperties>
</file>