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7" r:id="rId2"/>
    <p:sldId id="346" r:id="rId3"/>
    <p:sldId id="275" r:id="rId4"/>
    <p:sldId id="276" r:id="rId5"/>
    <p:sldId id="285" r:id="rId6"/>
    <p:sldId id="286" r:id="rId7"/>
    <p:sldId id="277" r:id="rId8"/>
    <p:sldId id="278" r:id="rId9"/>
    <p:sldId id="279" r:id="rId10"/>
    <p:sldId id="280" r:id="rId11"/>
    <p:sldId id="281" r:id="rId12"/>
    <p:sldId id="282" r:id="rId13"/>
  </p:sldIdLst>
  <p:sldSz cx="9144000" cy="6858000" type="screen4x3"/>
  <p:notesSz cx="6858000" cy="9144000"/>
  <p:defaultTextStyle>
    <a:defPPr>
      <a:defRPr lang="id-ID"/>
    </a:defPPr>
    <a:lvl1pPr algn="l" rtl="0" eaLnBrk="0" fontAlgn="base" hangingPunct="0">
      <a:spcBef>
        <a:spcPct val="0"/>
      </a:spcBef>
      <a:spcAft>
        <a:spcPct val="0"/>
      </a:spcAft>
      <a:defRPr sz="3200" kern="1200">
        <a:solidFill>
          <a:schemeClr val="tx1"/>
        </a:solidFill>
        <a:latin typeface="Arial" charset="0"/>
        <a:ea typeface="+mn-ea"/>
        <a:cs typeface="+mn-cs"/>
      </a:defRPr>
    </a:lvl1pPr>
    <a:lvl2pPr marL="457200" algn="l" rtl="0" eaLnBrk="0" fontAlgn="base" hangingPunct="0">
      <a:spcBef>
        <a:spcPct val="0"/>
      </a:spcBef>
      <a:spcAft>
        <a:spcPct val="0"/>
      </a:spcAft>
      <a:defRPr sz="3200" kern="1200">
        <a:solidFill>
          <a:schemeClr val="tx1"/>
        </a:solidFill>
        <a:latin typeface="Arial" charset="0"/>
        <a:ea typeface="+mn-ea"/>
        <a:cs typeface="+mn-cs"/>
      </a:defRPr>
    </a:lvl2pPr>
    <a:lvl3pPr marL="914400" algn="l" rtl="0" eaLnBrk="0" fontAlgn="base" hangingPunct="0">
      <a:spcBef>
        <a:spcPct val="0"/>
      </a:spcBef>
      <a:spcAft>
        <a:spcPct val="0"/>
      </a:spcAft>
      <a:defRPr sz="3200" kern="1200">
        <a:solidFill>
          <a:schemeClr val="tx1"/>
        </a:solidFill>
        <a:latin typeface="Arial" charset="0"/>
        <a:ea typeface="+mn-ea"/>
        <a:cs typeface="+mn-cs"/>
      </a:defRPr>
    </a:lvl3pPr>
    <a:lvl4pPr marL="1371600" algn="l" rtl="0" eaLnBrk="0" fontAlgn="base" hangingPunct="0">
      <a:spcBef>
        <a:spcPct val="0"/>
      </a:spcBef>
      <a:spcAft>
        <a:spcPct val="0"/>
      </a:spcAft>
      <a:defRPr sz="3200" kern="1200">
        <a:solidFill>
          <a:schemeClr val="tx1"/>
        </a:solidFill>
        <a:latin typeface="Arial" charset="0"/>
        <a:ea typeface="+mn-ea"/>
        <a:cs typeface="+mn-cs"/>
      </a:defRPr>
    </a:lvl4pPr>
    <a:lvl5pPr marL="1828800" algn="l" rtl="0" eaLnBrk="0" fontAlgn="base" hangingPunct="0">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4DF21B2-1CA9-4339-B18B-6C9533EEC71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CE394-F08D-4E86-8F92-7C273BC850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9663A2-881C-4FDD-B65B-93E9108ADB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9EB56-50B0-4A5E-A6C8-C437372386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6909BCB-D426-4F05-94EE-3D392D3C54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01244-501B-45D2-8A29-3719B00456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1758E-2232-4F39-B611-06649574C4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7C68D-CA47-4D34-A1B9-BF6DE5F63A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67FE6-DCC8-428F-BCD6-5FA3E5DCDC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D7EA5-3185-4171-8855-8C76856988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6CF88-0F9C-44D4-8664-A71633866D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0301B13-E84C-490F-B3FA-44CDFD4D9E0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id-ID" sz="4800" dirty="0"/>
              <a:t>Materi Pertemuan </a:t>
            </a:r>
            <a:r>
              <a:rPr lang="id-ID" sz="4800" dirty="0" smtClean="0"/>
              <a:t>IX</a:t>
            </a:r>
            <a:endParaRPr lang="en-US" sz="4800" dirty="0"/>
          </a:p>
        </p:txBody>
      </p:sp>
      <p:sp>
        <p:nvSpPr>
          <p:cNvPr id="3075" name="Rectangle 3"/>
          <p:cNvSpPr>
            <a:spLocks noGrp="1" noChangeArrowheads="1"/>
          </p:cNvSpPr>
          <p:nvPr>
            <p:ph type="subTitle" idx="1"/>
          </p:nvPr>
        </p:nvSpPr>
        <p:spPr/>
        <p:txBody>
          <a:bodyPr/>
          <a:lstStyle/>
          <a:p>
            <a:r>
              <a:rPr lang="id-ID" dirty="0" smtClean="0"/>
              <a:t>Al </a:t>
            </a:r>
            <a:r>
              <a:rPr lang="id-ID" dirty="0"/>
              <a:t>Qur’an sebagai </a:t>
            </a:r>
            <a:r>
              <a:rPr lang="id-ID" dirty="0" smtClean="0"/>
              <a:t>Sumber </a:t>
            </a:r>
            <a:r>
              <a:rPr lang="id-ID" dirty="0"/>
              <a:t>Utama Hukum Islam)</a:t>
            </a:r>
            <a:endParaRPr lang="en-US" dirty="0"/>
          </a:p>
        </p:txBody>
      </p:sp>
      <p:pic>
        <p:nvPicPr>
          <p:cNvPr id="3076" name="Picture 4">
            <a:hlinkClick r:id="" action="ppaction://media"/>
          </p:cNvPr>
          <p:cNvPicPr>
            <a:picLocks noRot="1" noChangeAspect="1" noChangeArrowheads="1"/>
          </p:cNvPicPr>
          <p:nvPr>
            <a:wavAudioFile r:embed="rId1" name="TAUAM08.WAV"/>
          </p:nvPr>
        </p:nvPicPr>
        <p:blipFill>
          <a:blip r:embed="rId3"/>
          <a:srcRect/>
          <a:stretch>
            <a:fillRect/>
          </a:stretch>
        </p:blipFill>
        <p:spPr bwMode="auto">
          <a:xfrm>
            <a:off x="7696200" y="990600"/>
            <a:ext cx="304800" cy="304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445" fill="hold"/>
                                        <p:tgtEl>
                                          <p:spTgt spid="307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id-ID" sz="4000"/>
              <a:t>Sifat-Sifat Hukum Dalam Al Qur’an</a:t>
            </a:r>
            <a:endParaRPr lang="en-US" sz="4000"/>
          </a:p>
        </p:txBody>
      </p:sp>
      <p:sp>
        <p:nvSpPr>
          <p:cNvPr id="35844" name="Rectangle 4"/>
          <p:cNvSpPr>
            <a:spLocks noGrp="1" noChangeArrowheads="1"/>
          </p:cNvSpPr>
          <p:nvPr>
            <p:ph sz="half" idx="1"/>
          </p:nvPr>
        </p:nvSpPr>
        <p:spPr/>
        <p:txBody>
          <a:bodyPr>
            <a:normAutofit lnSpcReduction="10000"/>
          </a:bodyPr>
          <a:lstStyle/>
          <a:p>
            <a:pPr>
              <a:lnSpc>
                <a:spcPct val="90000"/>
              </a:lnSpc>
            </a:pPr>
            <a:r>
              <a:rPr lang="id-ID" sz="2400"/>
              <a:t>Ta’abudy</a:t>
            </a:r>
          </a:p>
          <a:p>
            <a:pPr>
              <a:lnSpc>
                <a:spcPct val="90000"/>
              </a:lnSpc>
              <a:buFontTx/>
              <a:buChar char="•"/>
            </a:pPr>
            <a:r>
              <a:rPr lang="id-ID" sz="2400"/>
              <a:t>Harus Diikuti seperti apa adanya, sifatnya tetap</a:t>
            </a:r>
          </a:p>
          <a:p>
            <a:pPr>
              <a:lnSpc>
                <a:spcPct val="90000"/>
              </a:lnSpc>
              <a:buFontTx/>
              <a:buChar char="•"/>
            </a:pPr>
            <a:endParaRPr lang="id-ID" sz="2400"/>
          </a:p>
          <a:p>
            <a:pPr>
              <a:lnSpc>
                <a:spcPct val="90000"/>
              </a:lnSpc>
              <a:buFontTx/>
              <a:buChar char="•"/>
            </a:pPr>
            <a:endParaRPr lang="id-ID" sz="2400"/>
          </a:p>
          <a:p>
            <a:pPr>
              <a:lnSpc>
                <a:spcPct val="90000"/>
              </a:lnSpc>
              <a:buFontTx/>
              <a:buNone/>
            </a:pPr>
            <a:endParaRPr lang="id-ID" sz="2400"/>
          </a:p>
          <a:p>
            <a:pPr>
              <a:lnSpc>
                <a:spcPct val="90000"/>
              </a:lnSpc>
              <a:buFontTx/>
              <a:buChar char="•"/>
            </a:pPr>
            <a:r>
              <a:rPr lang="id-ID" sz="2400"/>
              <a:t>Ayat-ayat tentang Ibadah, perkawinan, kewarisan (hukum keluarga)</a:t>
            </a:r>
          </a:p>
          <a:p>
            <a:pPr>
              <a:lnSpc>
                <a:spcPct val="90000"/>
              </a:lnSpc>
              <a:buFont typeface="Wingdings" pitchFamily="2" charset="2"/>
              <a:buNone/>
            </a:pPr>
            <a:endParaRPr lang="id-ID" sz="2400"/>
          </a:p>
          <a:p>
            <a:pPr>
              <a:lnSpc>
                <a:spcPct val="90000"/>
              </a:lnSpc>
              <a:buFont typeface="Wingdings" pitchFamily="2" charset="2"/>
              <a:buNone/>
            </a:pPr>
            <a:endParaRPr lang="id-ID" sz="2400"/>
          </a:p>
          <a:p>
            <a:pPr>
              <a:lnSpc>
                <a:spcPct val="90000"/>
              </a:lnSpc>
              <a:buFont typeface="Wingdings" pitchFamily="2" charset="2"/>
              <a:buNone/>
            </a:pPr>
            <a:endParaRPr lang="en-US" sz="2400"/>
          </a:p>
        </p:txBody>
      </p:sp>
      <p:sp>
        <p:nvSpPr>
          <p:cNvPr id="35845" name="Rectangle 5"/>
          <p:cNvSpPr>
            <a:spLocks noGrp="1" noChangeArrowheads="1"/>
          </p:cNvSpPr>
          <p:nvPr>
            <p:ph sz="half" idx="2"/>
          </p:nvPr>
        </p:nvSpPr>
        <p:spPr/>
        <p:txBody>
          <a:bodyPr>
            <a:normAutofit lnSpcReduction="10000"/>
          </a:bodyPr>
          <a:lstStyle/>
          <a:p>
            <a:pPr>
              <a:lnSpc>
                <a:spcPct val="90000"/>
              </a:lnSpc>
            </a:pPr>
            <a:r>
              <a:rPr lang="id-ID" sz="2400"/>
              <a:t>Ta’aqully</a:t>
            </a:r>
          </a:p>
          <a:p>
            <a:pPr>
              <a:lnSpc>
                <a:spcPct val="90000"/>
              </a:lnSpc>
              <a:buFontTx/>
              <a:buChar char="•"/>
            </a:pPr>
            <a:r>
              <a:rPr lang="id-ID" sz="2400"/>
              <a:t>Bersifat terbuka untuk dikembangkan oleh akal manusia dan dirumuskan sesuai dengan perkembangan zaman</a:t>
            </a:r>
          </a:p>
          <a:p>
            <a:pPr>
              <a:lnSpc>
                <a:spcPct val="90000"/>
              </a:lnSpc>
              <a:buFontTx/>
              <a:buChar char="•"/>
            </a:pPr>
            <a:r>
              <a:rPr lang="id-ID" sz="2400"/>
              <a:t>Ayat-ayat tentang Hukum Perdata (70 ayat), Pidana (30 ayat), Internasional (25 ayat), ekonomi keuangan (10 ayat), hukum acara 913 ayat)</a:t>
            </a: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id-ID" sz="4000"/>
              <a:t>Penggolongan Ayat Al- Qur’an (Q.III;&amp;)</a:t>
            </a:r>
            <a:endParaRPr lang="en-US" sz="4000"/>
          </a:p>
        </p:txBody>
      </p:sp>
      <p:sp>
        <p:nvSpPr>
          <p:cNvPr id="36868" name="Rectangle 4"/>
          <p:cNvSpPr>
            <a:spLocks noGrp="1" noChangeArrowheads="1"/>
          </p:cNvSpPr>
          <p:nvPr>
            <p:ph sz="half" idx="1"/>
          </p:nvPr>
        </p:nvSpPr>
        <p:spPr/>
        <p:txBody>
          <a:bodyPr/>
          <a:lstStyle/>
          <a:p>
            <a:r>
              <a:rPr lang="id-ID" sz="2400"/>
              <a:t>Muhkam (at)</a:t>
            </a:r>
          </a:p>
          <a:p>
            <a:pPr>
              <a:buFont typeface="Wingdings" pitchFamily="2" charset="2"/>
              <a:buNone/>
            </a:pPr>
            <a:r>
              <a:rPr lang="id-ID" sz="2400"/>
              <a:t>	Ayat yang memuat ketentuan-ketentuan pokok yang jelas artinya, dapat dipahami dengan mudah oleh  semua orang yang mempelajarinya</a:t>
            </a:r>
          </a:p>
          <a:p>
            <a:pPr>
              <a:buFont typeface="Wingdings" pitchFamily="2" charset="2"/>
              <a:buNone/>
            </a:pPr>
            <a:r>
              <a:rPr lang="id-ID" sz="2400"/>
              <a:t>-   Ayat Al Qur’an tentang hukum termasuk ayat jenis ini</a:t>
            </a:r>
            <a:endParaRPr lang="en-US" sz="2400"/>
          </a:p>
        </p:txBody>
      </p:sp>
      <p:sp>
        <p:nvSpPr>
          <p:cNvPr id="36869" name="Rectangle 5"/>
          <p:cNvSpPr>
            <a:spLocks noGrp="1" noChangeArrowheads="1"/>
          </p:cNvSpPr>
          <p:nvPr>
            <p:ph sz="half" idx="2"/>
          </p:nvPr>
        </p:nvSpPr>
        <p:spPr/>
        <p:txBody>
          <a:bodyPr/>
          <a:lstStyle/>
          <a:p>
            <a:r>
              <a:rPr lang="id-ID" sz="2400"/>
              <a:t>Mutasyabih (at)</a:t>
            </a:r>
          </a:p>
          <a:p>
            <a:pPr>
              <a:buFont typeface="Wingdings" pitchFamily="2" charset="2"/>
              <a:buNone/>
            </a:pPr>
            <a:r>
              <a:rPr lang="id-ID" sz="2400"/>
              <a:t>	ayat perumpamaan, yang mengandung kiasan, hanya dipahami oleh orang-orang yang mempunyai pengetahuan yang luas dan mendalam tentang Al Qur’an</a:t>
            </a:r>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id-ID" sz="4000"/>
              <a:t>Ayat Al Qur’an yang Muhkam (at) dari segi teks nya terdiri atas:</a:t>
            </a:r>
            <a:endParaRPr lang="en-US" sz="4000"/>
          </a:p>
        </p:txBody>
      </p:sp>
      <p:sp>
        <p:nvSpPr>
          <p:cNvPr id="37892" name="Rectangle 4"/>
          <p:cNvSpPr>
            <a:spLocks noGrp="1" noChangeArrowheads="1"/>
          </p:cNvSpPr>
          <p:nvPr>
            <p:ph sz="half" idx="1"/>
          </p:nvPr>
        </p:nvSpPr>
        <p:spPr/>
        <p:txBody>
          <a:bodyPr/>
          <a:lstStyle/>
          <a:p>
            <a:r>
              <a:rPr lang="id-ID" sz="2400"/>
              <a:t>Qath’i</a:t>
            </a:r>
          </a:p>
          <a:p>
            <a:pPr>
              <a:buFont typeface="Wingdings" pitchFamily="2" charset="2"/>
              <a:buNone/>
            </a:pPr>
            <a:r>
              <a:rPr lang="id-ID" sz="2400"/>
              <a:t>   Kata atau kalimat Al-Qur’an yang mengandung arti yang jelas, sehingga tidak mungkin ditafsirkan lain dari yang tersebut dalam teksnya</a:t>
            </a:r>
          </a:p>
          <a:p>
            <a:pPr>
              <a:buFont typeface="Wingdings" pitchFamily="2" charset="2"/>
              <a:buNone/>
            </a:pPr>
            <a:r>
              <a:rPr lang="id-ID" sz="2400"/>
              <a:t>Co. Q.IV : 12</a:t>
            </a:r>
          </a:p>
          <a:p>
            <a:pPr>
              <a:buFont typeface="Wingdings" pitchFamily="2" charset="2"/>
              <a:buNone/>
            </a:pPr>
            <a:r>
              <a:rPr lang="id-ID" sz="2400"/>
              <a:t>Bagian warisan Duda</a:t>
            </a:r>
            <a:endParaRPr lang="en-US" sz="2400"/>
          </a:p>
        </p:txBody>
      </p:sp>
      <p:sp>
        <p:nvSpPr>
          <p:cNvPr id="37893" name="Rectangle 5"/>
          <p:cNvSpPr>
            <a:spLocks noGrp="1" noChangeArrowheads="1"/>
          </p:cNvSpPr>
          <p:nvPr>
            <p:ph sz="half" idx="2"/>
          </p:nvPr>
        </p:nvSpPr>
        <p:spPr/>
        <p:txBody>
          <a:bodyPr/>
          <a:lstStyle/>
          <a:p>
            <a:r>
              <a:rPr lang="id-ID" sz="2400"/>
              <a:t>Zhanni</a:t>
            </a:r>
          </a:p>
          <a:p>
            <a:pPr>
              <a:buFont typeface="Wingdings" pitchFamily="2" charset="2"/>
              <a:buNone/>
            </a:pPr>
            <a:r>
              <a:rPr lang="id-ID" sz="2400"/>
              <a:t>	 Kata atau kalimat Al-Qur’an yang menunjukkan arti atau pengertian lebih dari satu, masih mungkin ditafsirkan ganda</a:t>
            </a:r>
          </a:p>
          <a:p>
            <a:pPr>
              <a:buFont typeface="Wingdings" pitchFamily="2" charset="2"/>
              <a:buNone/>
            </a:pPr>
            <a:endParaRPr lang="id-ID" sz="2400"/>
          </a:p>
          <a:p>
            <a:pPr>
              <a:buFont typeface="Wingdings" pitchFamily="2" charset="2"/>
              <a:buNone/>
            </a:pPr>
            <a:r>
              <a:rPr lang="id-ID" sz="2400"/>
              <a:t>Co. Q.II : 228</a:t>
            </a:r>
          </a:p>
          <a:p>
            <a:pPr>
              <a:buFont typeface="Wingdings" pitchFamily="2" charset="2"/>
              <a:buNone/>
            </a:pPr>
            <a:r>
              <a:rPr lang="id-ID" sz="2400"/>
              <a:t>Pengertian Quru’ (tiga </a:t>
            </a:r>
          </a:p>
          <a:p>
            <a:pPr>
              <a:buFont typeface="Wingdings" pitchFamily="2" charset="2"/>
              <a:buNone/>
            </a:pPr>
            <a:r>
              <a:rPr lang="id-ID" sz="2400"/>
              <a:t>masa) pada masa iddah</a:t>
            </a: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277813"/>
            <a:ext cx="8229600" cy="103187"/>
          </a:xfrm>
        </p:spPr>
        <p:txBody>
          <a:bodyPr>
            <a:normAutofit fontScale="90000"/>
          </a:bodyPr>
          <a:lstStyle/>
          <a:p>
            <a:endParaRPr lang="en-US" sz="4000"/>
          </a:p>
        </p:txBody>
      </p:sp>
      <p:sp>
        <p:nvSpPr>
          <p:cNvPr id="123907" name="Rectangle 3"/>
          <p:cNvSpPr>
            <a:spLocks noGrp="1" noChangeArrowheads="1"/>
          </p:cNvSpPr>
          <p:nvPr>
            <p:ph idx="1"/>
          </p:nvPr>
        </p:nvSpPr>
        <p:spPr>
          <a:xfrm>
            <a:off x="457200" y="609600"/>
            <a:ext cx="8229600" cy="5516563"/>
          </a:xfrm>
        </p:spPr>
        <p:txBody>
          <a:bodyPr/>
          <a:lstStyle/>
          <a:p>
            <a:pPr>
              <a:lnSpc>
                <a:spcPct val="90000"/>
              </a:lnSpc>
            </a:pPr>
            <a:r>
              <a:rPr lang="id-ID"/>
              <a:t>Tujuan Instruksional Umum:</a:t>
            </a:r>
          </a:p>
          <a:p>
            <a:pPr lvl="1">
              <a:lnSpc>
                <a:spcPct val="90000"/>
              </a:lnSpc>
            </a:pPr>
            <a:r>
              <a:rPr lang="id-ID"/>
              <a:t>Agar mahasiswa memahami Sumber-Sumber Hukum Islam</a:t>
            </a:r>
          </a:p>
          <a:p>
            <a:pPr>
              <a:lnSpc>
                <a:spcPct val="90000"/>
              </a:lnSpc>
            </a:pPr>
            <a:r>
              <a:rPr lang="id-ID"/>
              <a:t>Tujuan Instruksional Khusus:</a:t>
            </a:r>
          </a:p>
          <a:p>
            <a:pPr lvl="1">
              <a:lnSpc>
                <a:spcPct val="90000"/>
              </a:lnSpc>
            </a:pPr>
            <a:r>
              <a:rPr lang="id-ID"/>
              <a:t>Agar Mahasiswa dapat menjelaskan Dasar Hukum atas sumber-sumber Hukum Islam</a:t>
            </a:r>
          </a:p>
          <a:p>
            <a:pPr lvl="1">
              <a:lnSpc>
                <a:spcPct val="90000"/>
              </a:lnSpc>
            </a:pPr>
            <a:r>
              <a:rPr lang="id-ID"/>
              <a:t>Agar mahasiswa dapat menjelaskan Al Qur’an sebagai sumber Utama Hukum Islam</a:t>
            </a:r>
          </a:p>
          <a:p>
            <a:pPr lvl="1">
              <a:lnSpc>
                <a:spcPct val="90000"/>
              </a:lnSpc>
            </a:pPr>
            <a:r>
              <a:rPr lang="id-ID"/>
              <a:t>Agar Mahasiswa dapat menjelaskan sejarah turunnya Al Qur’an dan sistematika Al Qur’an</a:t>
            </a:r>
          </a:p>
          <a:p>
            <a:pPr lvl="1">
              <a:lnSpc>
                <a:spcPct val="90000"/>
              </a:lnSpc>
            </a:pPr>
            <a:r>
              <a:rPr lang="id-ID"/>
              <a:t>Agar mahasiswa dapat memahami kandungan Al Qur’an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id-ID" sz="4000"/>
              <a:t>SUMBER-SUMBER HUKUM ISLAM</a:t>
            </a:r>
            <a:endParaRPr lang="en-US" sz="4000"/>
          </a:p>
        </p:txBody>
      </p:sp>
      <p:sp>
        <p:nvSpPr>
          <p:cNvPr id="30723" name="Rectangle 3"/>
          <p:cNvSpPr>
            <a:spLocks noGrp="1" noChangeArrowheads="1"/>
          </p:cNvSpPr>
          <p:nvPr>
            <p:ph idx="1"/>
          </p:nvPr>
        </p:nvSpPr>
        <p:spPr/>
        <p:txBody>
          <a:bodyPr/>
          <a:lstStyle/>
          <a:p>
            <a:pPr marL="609600" indent="-609600">
              <a:lnSpc>
                <a:spcPct val="90000"/>
              </a:lnSpc>
            </a:pPr>
            <a:r>
              <a:rPr lang="id-ID"/>
              <a:t>Berdasarkan Q.IV : 59</a:t>
            </a:r>
          </a:p>
          <a:p>
            <a:pPr marL="609600" indent="-609600">
              <a:lnSpc>
                <a:spcPct val="90000"/>
              </a:lnSpc>
            </a:pPr>
            <a:r>
              <a:rPr lang="id-ID"/>
              <a:t>Berdasarkan Hadist Mu’az Bin Jabal</a:t>
            </a:r>
          </a:p>
          <a:p>
            <a:pPr marL="609600" indent="-609600">
              <a:lnSpc>
                <a:spcPct val="90000"/>
              </a:lnSpc>
              <a:buFont typeface="Wingdings" pitchFamily="2" charset="2"/>
              <a:buNone/>
            </a:pPr>
            <a:r>
              <a:rPr lang="id-ID"/>
              <a:t>Sumber Hukum Islam Adalah:</a:t>
            </a:r>
          </a:p>
          <a:p>
            <a:pPr marL="609600" indent="-609600">
              <a:lnSpc>
                <a:spcPct val="90000"/>
              </a:lnSpc>
              <a:buFont typeface="Wingdings" pitchFamily="2" charset="2"/>
              <a:buAutoNum type="arabicPeriod"/>
            </a:pPr>
            <a:r>
              <a:rPr lang="id-ID"/>
              <a:t>Al Qur’an</a:t>
            </a:r>
          </a:p>
          <a:p>
            <a:pPr marL="609600" indent="-609600">
              <a:lnSpc>
                <a:spcPct val="90000"/>
              </a:lnSpc>
              <a:buFont typeface="Wingdings" pitchFamily="2" charset="2"/>
              <a:buAutoNum type="arabicPeriod"/>
            </a:pPr>
            <a:r>
              <a:rPr lang="id-ID"/>
              <a:t>Al Hadist / As Sunnah</a:t>
            </a:r>
          </a:p>
          <a:p>
            <a:pPr marL="609600" indent="-609600">
              <a:lnSpc>
                <a:spcPct val="90000"/>
              </a:lnSpc>
              <a:buFont typeface="Wingdings" pitchFamily="2" charset="2"/>
              <a:buAutoNum type="arabicPeriod"/>
            </a:pPr>
            <a:r>
              <a:rPr lang="id-ID"/>
              <a:t>Ar- Rayu / Ijtihad</a:t>
            </a:r>
          </a:p>
          <a:p>
            <a:pPr marL="609600" indent="-609600">
              <a:lnSpc>
                <a:spcPct val="90000"/>
              </a:lnSpc>
              <a:buFont typeface="Wingdings" pitchFamily="2" charset="2"/>
              <a:buNone/>
            </a:pPr>
            <a:r>
              <a:rPr lang="id-ID"/>
              <a:t>	- Ijma</a:t>
            </a:r>
          </a:p>
          <a:p>
            <a:pPr marL="609600" indent="-609600">
              <a:lnSpc>
                <a:spcPct val="90000"/>
              </a:lnSpc>
              <a:buFont typeface="Wingdings" pitchFamily="2" charset="2"/>
              <a:buNone/>
            </a:pPr>
            <a:r>
              <a:rPr lang="id-ID"/>
              <a:t>	- Qiyas</a:t>
            </a:r>
          </a:p>
          <a:p>
            <a:pPr marL="609600" indent="-609600">
              <a:lnSpc>
                <a:spcPct val="90000"/>
              </a:lnSpc>
              <a:buFont typeface="Wingdings" pitchFamily="2" charset="2"/>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id-ID"/>
              <a:t>AL QUR’AN</a:t>
            </a:r>
            <a:endParaRPr lang="en-US"/>
          </a:p>
        </p:txBody>
      </p:sp>
      <p:sp>
        <p:nvSpPr>
          <p:cNvPr id="31747" name="Rectangle 3"/>
          <p:cNvSpPr>
            <a:spLocks noGrp="1" noChangeArrowheads="1"/>
          </p:cNvSpPr>
          <p:nvPr>
            <p:ph idx="1"/>
          </p:nvPr>
        </p:nvSpPr>
        <p:spPr/>
        <p:txBody>
          <a:bodyPr/>
          <a:lstStyle/>
          <a:p>
            <a:r>
              <a:rPr lang="id-ID" sz="2800"/>
              <a:t>Al – Qur’an berasal dari kata kerja qara-a (membaca), dalam kata kerja menjadi Iqra (bacalah) dalam kata benda qur’an (bacaan)</a:t>
            </a:r>
          </a:p>
          <a:p>
            <a:r>
              <a:rPr lang="id-ID" sz="2800"/>
              <a:t>Al-Qur’an adalah kitab suci yang memuat wahyu Allah, Asli seperti yang disampaikan oleh malaikat Jibril kepada Nabi Muhammad untuk menjadi pedoman hidup atau petunjuk bagi umat manusia dalam hidup dan kehidupannya untuk mencapai kebahagiaan di Dunia dan di Akhirat </a:t>
            </a: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1" name="Rectangle 11"/>
          <p:cNvSpPr>
            <a:spLocks noGrp="1" noChangeArrowheads="1"/>
          </p:cNvSpPr>
          <p:nvPr>
            <p:ph type="title"/>
          </p:nvPr>
        </p:nvSpPr>
        <p:spPr>
          <a:xfrm>
            <a:off x="457200" y="277813"/>
            <a:ext cx="8229600" cy="103187"/>
          </a:xfrm>
        </p:spPr>
        <p:txBody>
          <a:bodyPr>
            <a:normAutofit fontScale="90000"/>
          </a:bodyPr>
          <a:lstStyle/>
          <a:p>
            <a:endParaRPr lang="en-US" sz="4000"/>
          </a:p>
        </p:txBody>
      </p:sp>
      <p:sp>
        <p:nvSpPr>
          <p:cNvPr id="40972" name="Rectangle 12"/>
          <p:cNvSpPr>
            <a:spLocks noGrp="1" noChangeArrowheads="1"/>
          </p:cNvSpPr>
          <p:nvPr>
            <p:ph idx="1"/>
          </p:nvPr>
        </p:nvSpPr>
        <p:spPr>
          <a:xfrm>
            <a:off x="457200" y="533400"/>
            <a:ext cx="8229600" cy="6019800"/>
          </a:xfrm>
        </p:spPr>
        <p:txBody>
          <a:bodyPr/>
          <a:lstStyle/>
          <a:p>
            <a:pPr>
              <a:lnSpc>
                <a:spcPct val="80000"/>
              </a:lnSpc>
            </a:pPr>
            <a:r>
              <a:rPr lang="id-ID" sz="2400"/>
              <a:t>Al – Qur’an diturunkan selama 22 tahun 2 bulan 22 hari, di dua tempat, mekkah dan madinah</a:t>
            </a:r>
          </a:p>
          <a:p>
            <a:pPr>
              <a:lnSpc>
                <a:spcPct val="80000"/>
              </a:lnSpc>
            </a:pPr>
            <a:r>
              <a:rPr lang="id-ID" sz="2400"/>
              <a:t>Ayat pertama turun Al Alaq (Al-Iqra) dan ayat yang terakhir turun Al Maidah :3</a:t>
            </a:r>
          </a:p>
          <a:p>
            <a:pPr>
              <a:lnSpc>
                <a:spcPct val="80000"/>
              </a:lnSpc>
            </a:pPr>
            <a:r>
              <a:rPr lang="id-ID" sz="2400"/>
              <a:t>Al Qur’an terpelihara kemurniannya, karena Allah sendiri lah yang menjamin akan menjaga kemurnian dalam Al Qur’an (Al Hijr (Q.XV) : 9</a:t>
            </a:r>
          </a:p>
          <a:p>
            <a:pPr>
              <a:lnSpc>
                <a:spcPct val="80000"/>
              </a:lnSpc>
            </a:pPr>
            <a:r>
              <a:rPr lang="id-ID" sz="2400"/>
              <a:t>Pengumpulan Al Qur’an dalam satu mushaf, dilakukan oleh Zaid Bin Tsabit, pada masa khalifah Abu bakar dan pada masa khalifah Usman bin Affan, dilakukan penyalinan mushaf Al – Qur’an ke dalam beberapa naskah</a:t>
            </a:r>
          </a:p>
          <a:p>
            <a:pPr>
              <a:lnSpc>
                <a:spcPct val="80000"/>
              </a:lnSpc>
            </a:pPr>
            <a:r>
              <a:rPr lang="id-ID" sz="2400"/>
              <a:t>Penyusunan Al Qur’an tidak berdasarkan waktu turunnya, tetapi berdasarkan susunan seperti petunjuk Allah. Surat Pertama Al- Fatihah, surat terakhir An Nas</a:t>
            </a:r>
          </a:p>
          <a:p>
            <a:pPr>
              <a:lnSpc>
                <a:spcPct val="80000"/>
              </a:lnSpc>
            </a:pPr>
            <a:r>
              <a:rPr lang="id-ID" sz="2400"/>
              <a:t>Al Qur’an terdiri dari 30 juz, 114 Surah, 6666/6236 ayat, 74.499 kata, 325.345 huruf</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id-ID" sz="4000"/>
              <a:t>Perbedaan Ayat Al-Qur’an yang diturunkan di Mekah dan Madinah</a:t>
            </a:r>
            <a:endParaRPr lang="en-US" sz="4000"/>
          </a:p>
        </p:txBody>
      </p:sp>
      <p:sp>
        <p:nvSpPr>
          <p:cNvPr id="47108" name="Rectangle 4"/>
          <p:cNvSpPr>
            <a:spLocks noGrp="1" noChangeArrowheads="1"/>
          </p:cNvSpPr>
          <p:nvPr>
            <p:ph sz="half" idx="1"/>
          </p:nvPr>
        </p:nvSpPr>
        <p:spPr/>
        <p:txBody>
          <a:bodyPr/>
          <a:lstStyle/>
          <a:p>
            <a:pPr marL="533400" indent="-533400">
              <a:lnSpc>
                <a:spcPct val="80000"/>
              </a:lnSpc>
              <a:buFont typeface="Wingdings" pitchFamily="2" charset="2"/>
              <a:buNone/>
            </a:pPr>
            <a:r>
              <a:rPr lang="id-ID" sz="2400"/>
              <a:t>Makkah</a:t>
            </a:r>
          </a:p>
          <a:p>
            <a:pPr marL="533400" indent="-533400">
              <a:lnSpc>
                <a:spcPct val="80000"/>
              </a:lnSpc>
              <a:buFont typeface="Wingdings" pitchFamily="2" charset="2"/>
              <a:buAutoNum type="arabicPeriod"/>
            </a:pPr>
            <a:r>
              <a:rPr lang="id-ID" sz="2400"/>
              <a:t>Surat dan ayatnya pendek-pendek</a:t>
            </a:r>
          </a:p>
          <a:p>
            <a:pPr marL="533400" indent="-533400">
              <a:lnSpc>
                <a:spcPct val="80000"/>
              </a:lnSpc>
              <a:buFont typeface="Wingdings" pitchFamily="2" charset="2"/>
              <a:buAutoNum type="arabicPeriod"/>
            </a:pPr>
            <a:r>
              <a:rPr lang="id-ID" sz="2400"/>
              <a:t>Gaya bahasa nya singkat dan padat</a:t>
            </a:r>
          </a:p>
          <a:p>
            <a:pPr marL="533400" indent="-533400">
              <a:lnSpc>
                <a:spcPct val="80000"/>
              </a:lnSpc>
              <a:buFont typeface="Wingdings" pitchFamily="2" charset="2"/>
              <a:buAutoNum type="arabicPeriod"/>
            </a:pPr>
            <a:r>
              <a:rPr lang="id-ID" sz="2400"/>
              <a:t>Pada umumnya Mengenai tauhid, akhlak dan hari akhir</a:t>
            </a:r>
          </a:p>
          <a:p>
            <a:pPr marL="533400" indent="-533400">
              <a:lnSpc>
                <a:spcPct val="80000"/>
              </a:lnSpc>
              <a:buFont typeface="Wingdings" pitchFamily="2" charset="2"/>
              <a:buAutoNum type="arabicPeriod"/>
            </a:pPr>
            <a:endParaRPr lang="id-ID" sz="2400"/>
          </a:p>
          <a:p>
            <a:pPr marL="533400" indent="-533400">
              <a:lnSpc>
                <a:spcPct val="80000"/>
              </a:lnSpc>
              <a:buFont typeface="Wingdings" pitchFamily="2" charset="2"/>
              <a:buAutoNum type="arabicPeriod"/>
            </a:pPr>
            <a:endParaRPr lang="id-ID" sz="2400"/>
          </a:p>
          <a:p>
            <a:pPr marL="533400" indent="-533400">
              <a:lnSpc>
                <a:spcPct val="80000"/>
              </a:lnSpc>
              <a:buFont typeface="Wingdings" pitchFamily="2" charset="2"/>
              <a:buAutoNum type="arabicPeriod"/>
            </a:pPr>
            <a:endParaRPr lang="id-ID" sz="2400"/>
          </a:p>
          <a:p>
            <a:pPr marL="533400" indent="-533400">
              <a:lnSpc>
                <a:spcPct val="80000"/>
              </a:lnSpc>
              <a:buFont typeface="Wingdings" pitchFamily="2" charset="2"/>
              <a:buAutoNum type="arabicPeriod"/>
            </a:pPr>
            <a:r>
              <a:rPr lang="id-ID" sz="2400"/>
              <a:t>Diawali ya ayyuhan nas</a:t>
            </a:r>
            <a:endParaRPr lang="en-US" sz="2400"/>
          </a:p>
        </p:txBody>
      </p:sp>
      <p:sp>
        <p:nvSpPr>
          <p:cNvPr id="47109" name="Rectangle 5"/>
          <p:cNvSpPr>
            <a:spLocks noGrp="1" noChangeArrowheads="1"/>
          </p:cNvSpPr>
          <p:nvPr>
            <p:ph sz="half" idx="2"/>
          </p:nvPr>
        </p:nvSpPr>
        <p:spPr/>
        <p:txBody>
          <a:bodyPr/>
          <a:lstStyle/>
          <a:p>
            <a:pPr marL="533400" indent="-533400">
              <a:lnSpc>
                <a:spcPct val="80000"/>
              </a:lnSpc>
              <a:buFont typeface="Wingdings" pitchFamily="2" charset="2"/>
              <a:buNone/>
            </a:pPr>
            <a:r>
              <a:rPr lang="id-ID" sz="2400"/>
              <a:t>Madinah</a:t>
            </a:r>
          </a:p>
          <a:p>
            <a:pPr marL="533400" indent="-533400">
              <a:lnSpc>
                <a:spcPct val="80000"/>
              </a:lnSpc>
              <a:buFont typeface="Wingdings" pitchFamily="2" charset="2"/>
              <a:buAutoNum type="arabicPeriod"/>
            </a:pPr>
            <a:r>
              <a:rPr lang="id-ID" sz="2400"/>
              <a:t>Surat dan ayatnya panjang-panjang</a:t>
            </a:r>
          </a:p>
          <a:p>
            <a:pPr marL="533400" indent="-533400">
              <a:lnSpc>
                <a:spcPct val="80000"/>
              </a:lnSpc>
              <a:buFont typeface="Wingdings" pitchFamily="2" charset="2"/>
              <a:buAutoNum type="arabicPeriod"/>
            </a:pPr>
            <a:r>
              <a:rPr lang="id-ID" sz="2400"/>
              <a:t>Gaya bahasa nya jelas dan lugas</a:t>
            </a:r>
          </a:p>
          <a:p>
            <a:pPr marL="533400" indent="-533400">
              <a:lnSpc>
                <a:spcPct val="80000"/>
              </a:lnSpc>
              <a:buFont typeface="Wingdings" pitchFamily="2" charset="2"/>
              <a:buAutoNum type="arabicPeriod"/>
            </a:pPr>
            <a:r>
              <a:rPr lang="id-ID" sz="2400"/>
              <a:t>Pada umumnya Mengenai norma-norma hukum untuk pembentukan dan pembinaan masyarakat islam, negara yang baik, adil dan sejahtera</a:t>
            </a:r>
          </a:p>
          <a:p>
            <a:pPr marL="533400" indent="-533400">
              <a:lnSpc>
                <a:spcPct val="80000"/>
              </a:lnSpc>
              <a:buFont typeface="Wingdings" pitchFamily="2" charset="2"/>
              <a:buAutoNum type="arabicPeriod"/>
            </a:pPr>
            <a:r>
              <a:rPr lang="id-ID" sz="2400"/>
              <a:t>Diawali ya ayyuhal lazi na amanu</a:t>
            </a:r>
            <a:endParaRPr lang="en-US" sz="2400"/>
          </a:p>
          <a:p>
            <a:pPr marL="533400" indent="-533400">
              <a:lnSpc>
                <a:spcPct val="80000"/>
              </a:lnSpc>
              <a:buFont typeface="Wingdings" pitchFamily="2" charset="2"/>
              <a:buNone/>
            </a:pPr>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id-ID" sz="3200"/>
              <a:t>Al Qur’an merupakan Pedoman Abadi yang memiliki tiga petunjuk bagi manusia, Yaitu:</a:t>
            </a:r>
            <a:br>
              <a:rPr lang="id-ID" sz="3200"/>
            </a:br>
            <a:endParaRPr lang="en-US" sz="3200"/>
          </a:p>
        </p:txBody>
      </p:sp>
      <p:sp>
        <p:nvSpPr>
          <p:cNvPr id="32771" name="Rectangle 3"/>
          <p:cNvSpPr>
            <a:spLocks noGrp="1" noChangeArrowheads="1"/>
          </p:cNvSpPr>
          <p:nvPr>
            <p:ph idx="1"/>
          </p:nvPr>
        </p:nvSpPr>
        <p:spPr/>
        <p:txBody>
          <a:bodyPr/>
          <a:lstStyle/>
          <a:p>
            <a:pPr marL="609600" indent="-609600">
              <a:lnSpc>
                <a:spcPct val="90000"/>
              </a:lnSpc>
              <a:buFont typeface="Wingdings" pitchFamily="2" charset="2"/>
              <a:buAutoNum type="arabicPeriod"/>
            </a:pPr>
            <a:r>
              <a:rPr lang="id-ID" sz="2800"/>
              <a:t>Ajaran yang memberi pengetahuan tentang struktur alam semesta, serta posisi berbagai mahluk di jagat raya, metafisika tentang Tuhan, kosmologi, pembahasan tentang kehidupan akhirat</a:t>
            </a:r>
          </a:p>
          <a:p>
            <a:pPr marL="609600" indent="-609600">
              <a:lnSpc>
                <a:spcPct val="90000"/>
              </a:lnSpc>
              <a:buFont typeface="Wingdings" pitchFamily="2" charset="2"/>
              <a:buAutoNum type="arabicPeriod"/>
            </a:pPr>
            <a:r>
              <a:rPr lang="id-ID" sz="2800"/>
              <a:t>Petunjuk yang menyerupai sejarah manusia, rakyat biasa, raja-raja, orang suci, para nabi</a:t>
            </a:r>
          </a:p>
          <a:p>
            <a:pPr marL="609600" indent="-609600">
              <a:lnSpc>
                <a:spcPct val="90000"/>
              </a:lnSpc>
              <a:buFont typeface="Wingdings" pitchFamily="2" charset="2"/>
              <a:buAutoNum type="arabicPeriod"/>
            </a:pPr>
            <a:r>
              <a:rPr lang="id-ID" sz="2800"/>
              <a:t>Berisi Firman-firman Allah yang mengandung kekuatan-kekuatan yang tidak dapat dipelajari secara rasional, yang mempunyai kekuatan melindungi manusia </a:t>
            </a:r>
          </a:p>
          <a:p>
            <a:pPr marL="609600" indent="-609600">
              <a:lnSpc>
                <a:spcPct val="90000"/>
              </a:lnSpc>
              <a:buFont typeface="Wingdings" pitchFamily="2" charset="2"/>
              <a:buNone/>
            </a:pPr>
            <a:endParaRPr 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id-ID" dirty="0"/>
              <a:t>Kandungan </a:t>
            </a:r>
            <a:r>
              <a:rPr lang="id-ID" dirty="0" smtClean="0"/>
              <a:t>al-Qur’an</a:t>
            </a:r>
            <a:endParaRPr lang="en-US" dirty="0"/>
          </a:p>
        </p:txBody>
      </p:sp>
      <p:sp>
        <p:nvSpPr>
          <p:cNvPr id="33795" name="Rectangle 3"/>
          <p:cNvSpPr>
            <a:spLocks noGrp="1" noChangeArrowheads="1"/>
          </p:cNvSpPr>
          <p:nvPr>
            <p:ph idx="1"/>
          </p:nvPr>
        </p:nvSpPr>
        <p:spPr/>
        <p:txBody>
          <a:bodyPr/>
          <a:lstStyle/>
          <a:p>
            <a:pPr marL="609600" indent="-609600">
              <a:buFont typeface="Wingdings" pitchFamily="2" charset="2"/>
              <a:buAutoNum type="arabicPeriod"/>
            </a:pPr>
            <a:r>
              <a:rPr lang="id-ID" sz="2800"/>
              <a:t>Akidah</a:t>
            </a:r>
          </a:p>
          <a:p>
            <a:pPr marL="609600" indent="-609600">
              <a:buFont typeface="Wingdings" pitchFamily="2" charset="2"/>
              <a:buAutoNum type="arabicPeriod"/>
            </a:pPr>
            <a:r>
              <a:rPr lang="id-ID" sz="2800"/>
              <a:t>Syariah</a:t>
            </a:r>
          </a:p>
          <a:p>
            <a:pPr marL="990600" lvl="1" indent="-533400">
              <a:buFont typeface="Wingdings" pitchFamily="2" charset="2"/>
              <a:buAutoNum type="arabicPeriod"/>
            </a:pPr>
            <a:r>
              <a:rPr lang="id-ID" sz="2400"/>
              <a:t>Ibadah </a:t>
            </a:r>
          </a:p>
          <a:p>
            <a:pPr marL="990600" lvl="1" indent="-533400">
              <a:buFont typeface="Wingdings" pitchFamily="2" charset="2"/>
              <a:buAutoNum type="arabicPeriod"/>
            </a:pPr>
            <a:r>
              <a:rPr lang="id-ID" sz="2400"/>
              <a:t>Muamalah </a:t>
            </a:r>
          </a:p>
          <a:p>
            <a:pPr marL="609600" indent="-609600">
              <a:buFont typeface="Wingdings" pitchFamily="2" charset="2"/>
              <a:buAutoNum type="arabicPeriod"/>
            </a:pPr>
            <a:r>
              <a:rPr lang="id-ID" sz="2800"/>
              <a:t>Akhlak</a:t>
            </a:r>
          </a:p>
          <a:p>
            <a:pPr marL="609600" indent="-609600">
              <a:buFont typeface="Wingdings" pitchFamily="2" charset="2"/>
              <a:buAutoNum type="arabicPeriod"/>
            </a:pPr>
            <a:r>
              <a:rPr lang="id-ID" sz="2800"/>
              <a:t>Kisah-Kisah umat manusia</a:t>
            </a:r>
          </a:p>
          <a:p>
            <a:pPr marL="609600" indent="-609600">
              <a:buFont typeface="Wingdings" pitchFamily="2" charset="2"/>
              <a:buAutoNum type="arabicPeriod"/>
            </a:pPr>
            <a:r>
              <a:rPr lang="id-ID" sz="2800"/>
              <a:t>Berita-berita tentang zaman akan datang (akhirat)</a:t>
            </a:r>
          </a:p>
          <a:p>
            <a:pPr marL="609600" indent="-609600">
              <a:buFont typeface="Wingdings" pitchFamily="2" charset="2"/>
              <a:buAutoNum type="arabicPeriod"/>
            </a:pPr>
            <a:r>
              <a:rPr lang="id-ID" sz="2800"/>
              <a:t>Benih-Benih (prinsip Ilmu Pengetahuan)</a:t>
            </a:r>
          </a:p>
          <a:p>
            <a:pPr marL="609600" indent="-609600">
              <a:buFont typeface="Wingdings" pitchFamily="2" charset="2"/>
              <a:buAutoNum type="arabicPeriod"/>
            </a:pPr>
            <a:endParaRPr lang="id-ID" sz="2800"/>
          </a:p>
          <a:p>
            <a:pPr marL="609600" indent="-609600">
              <a:buFont typeface="Wingdings" pitchFamily="2" charset="2"/>
              <a:buAutoNum type="arabicPeriod"/>
            </a:pPr>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id-ID" sz="3600"/>
              <a:t>HUKUM-HUKUM YANG TERKANDUNG DALAM AL QUR’AN</a:t>
            </a:r>
            <a:endParaRPr lang="en-US" sz="3600"/>
          </a:p>
        </p:txBody>
      </p:sp>
      <p:sp>
        <p:nvSpPr>
          <p:cNvPr id="34819" name="Rectangle 3"/>
          <p:cNvSpPr>
            <a:spLocks noGrp="1" noChangeArrowheads="1"/>
          </p:cNvSpPr>
          <p:nvPr>
            <p:ph idx="1"/>
          </p:nvPr>
        </p:nvSpPr>
        <p:spPr/>
        <p:txBody>
          <a:bodyPr/>
          <a:lstStyle/>
          <a:p>
            <a:pPr>
              <a:lnSpc>
                <a:spcPct val="80000"/>
              </a:lnSpc>
            </a:pPr>
            <a:r>
              <a:rPr lang="id-ID" sz="2800"/>
              <a:t>Hukum I’tiqadiyah</a:t>
            </a:r>
          </a:p>
          <a:p>
            <a:pPr>
              <a:lnSpc>
                <a:spcPct val="80000"/>
              </a:lnSpc>
              <a:buFont typeface="Wingdings" pitchFamily="2" charset="2"/>
              <a:buNone/>
            </a:pPr>
            <a:r>
              <a:rPr lang="id-ID" sz="2800"/>
              <a:t>	</a:t>
            </a:r>
            <a:r>
              <a:rPr lang="id-ID" sz="1800"/>
              <a:t>Hukum-Hukum Yang berkaitan dengan kewajiban para subjek hukum untuk memnpercayai Allah, Malaikat, Kitab, Rasul, hari pembalasan, qada dan qadar</a:t>
            </a:r>
          </a:p>
          <a:p>
            <a:pPr>
              <a:lnSpc>
                <a:spcPct val="80000"/>
              </a:lnSpc>
            </a:pPr>
            <a:r>
              <a:rPr lang="id-ID" sz="2800"/>
              <a:t>Hukum Amaliyah</a:t>
            </a:r>
          </a:p>
          <a:p>
            <a:pPr>
              <a:lnSpc>
                <a:spcPct val="80000"/>
              </a:lnSpc>
              <a:buFont typeface="Wingdings" pitchFamily="2" charset="2"/>
              <a:buNone/>
            </a:pPr>
            <a:r>
              <a:rPr lang="id-ID" sz="2800"/>
              <a:t>	 </a:t>
            </a:r>
            <a:r>
              <a:rPr lang="id-ID" sz="1800"/>
              <a:t>Hukum-Hukum yang bersangkutan dengan perkataan, perbuatan, perjanjian, hubungan kerja sama antar sesama manusia yang terdiri atas:</a:t>
            </a:r>
          </a:p>
          <a:p>
            <a:pPr>
              <a:lnSpc>
                <a:spcPct val="80000"/>
              </a:lnSpc>
              <a:buFont typeface="Wingdings" pitchFamily="2" charset="2"/>
              <a:buNone/>
            </a:pPr>
            <a:r>
              <a:rPr lang="id-ID" sz="1800"/>
              <a:t>	1. Hukum Ibadah</a:t>
            </a:r>
          </a:p>
          <a:p>
            <a:pPr>
              <a:lnSpc>
                <a:spcPct val="80000"/>
              </a:lnSpc>
              <a:buFont typeface="Wingdings" pitchFamily="2" charset="2"/>
              <a:buNone/>
            </a:pPr>
            <a:r>
              <a:rPr lang="id-ID" sz="1800"/>
              <a:t>	2. Hukum Muamallah</a:t>
            </a:r>
          </a:p>
          <a:p>
            <a:pPr>
              <a:lnSpc>
                <a:spcPct val="80000"/>
              </a:lnSpc>
            </a:pPr>
            <a:r>
              <a:rPr lang="id-ID" sz="2800"/>
              <a:t>Hukum Akhlak</a:t>
            </a:r>
          </a:p>
          <a:p>
            <a:pPr>
              <a:lnSpc>
                <a:spcPct val="80000"/>
              </a:lnSpc>
              <a:buFont typeface="Wingdings" pitchFamily="2" charset="2"/>
              <a:buNone/>
            </a:pPr>
            <a:r>
              <a:rPr lang="id-ID" sz="2800"/>
              <a:t>	</a:t>
            </a:r>
            <a:r>
              <a:rPr lang="id-ID" sz="1800"/>
              <a:t>Hukum-Hukum Yang berkaitan dengan kewajiban para subjek hukum menghiasi diri dengan sifat-sifat keutamaan dan menjauhkan diri dari sifat tercela</a:t>
            </a:r>
            <a:endParaRPr lang="id-ID" sz="2800"/>
          </a:p>
          <a:p>
            <a:pPr>
              <a:lnSpc>
                <a:spcPct val="80000"/>
              </a:lnSpc>
              <a:buFont typeface="Wingdings" pitchFamily="2" charset="2"/>
              <a:buNone/>
            </a:pPr>
            <a:endParaRPr lang="en-US" sz="18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2783</TotalTime>
  <Words>605</Words>
  <Application>Microsoft Office PowerPoint</Application>
  <PresentationFormat>On-screen Show (4:3)</PresentationFormat>
  <Paragraphs>91</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Materi Pertemuan IX</vt:lpstr>
      <vt:lpstr>PowerPoint Presentation</vt:lpstr>
      <vt:lpstr>SUMBER-SUMBER HUKUM ISLAM</vt:lpstr>
      <vt:lpstr>AL QUR’AN</vt:lpstr>
      <vt:lpstr>PowerPoint Presentation</vt:lpstr>
      <vt:lpstr>Perbedaan Ayat Al-Qur’an yang diturunkan di Mekah dan Madinah</vt:lpstr>
      <vt:lpstr>Al Qur’an merupakan Pedoman Abadi yang memiliki tiga petunjuk bagi manusia, Yaitu: </vt:lpstr>
      <vt:lpstr>Kandungan al-Qur’an</vt:lpstr>
      <vt:lpstr>HUKUM-HUKUM YANG TERKANDUNG DALAM AL QUR’AN</vt:lpstr>
      <vt:lpstr>Sifat-Sifat Hukum Dalam Al Qur’an</vt:lpstr>
      <vt:lpstr>Penggolongan Ayat Al- Qur’an (Q.III;&amp;)</vt:lpstr>
      <vt:lpstr>Ayat Al Qur’an yang Muhkam (at) dari segi teks nya terdiri atas: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KONTRAK DAGANG</dc:title>
  <dc:creator>user</dc:creator>
  <cp:lastModifiedBy>May</cp:lastModifiedBy>
  <cp:revision>28</cp:revision>
  <dcterms:created xsi:type="dcterms:W3CDTF">2006-04-14T06:43:20Z</dcterms:created>
  <dcterms:modified xsi:type="dcterms:W3CDTF">2015-03-05T07:06:09Z</dcterms:modified>
</cp:coreProperties>
</file>