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</p:sldMasterIdLst>
  <p:sldIdLst>
    <p:sldId id="257" r:id="rId2"/>
    <p:sldId id="346" r:id="rId3"/>
    <p:sldId id="283" r:id="rId4"/>
    <p:sldId id="284" r:id="rId5"/>
    <p:sldId id="287" r:id="rId6"/>
    <p:sldId id="288" r:id="rId7"/>
    <p:sldId id="289" r:id="rId8"/>
    <p:sldId id="290" r:id="rId9"/>
    <p:sldId id="291" r:id="rId10"/>
    <p:sldId id="292" r:id="rId11"/>
    <p:sldId id="293" r:id="rId12"/>
    <p:sldId id="294" r:id="rId13"/>
  </p:sldIdLst>
  <p:sldSz cx="9144000" cy="6858000" type="screen4x3"/>
  <p:notesSz cx="6858000" cy="9144000"/>
  <p:defaultTextStyle>
    <a:defPPr>
      <a:defRPr lang="id-ID"/>
    </a:defPPr>
    <a:lvl1pPr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46" d="100"/>
          <a:sy n="46" d="100"/>
        </p:scale>
        <p:origin x="-516" y="-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8E194-EA69-48A1-ADEE-3ABF2A5C753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2474B-6611-47FB-B76D-830156C5DB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1F93D-EEED-441E-8407-3CA234A4B9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6A300-6D8A-4A35-9FD6-BAFCE8B638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8C2836BC-2580-4C9F-97AE-02EFCC73EC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D9334-3349-4A25-8555-27AA305193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BA7C5-FD49-42E6-97D2-A6CE8748F5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BD52C-39C7-4B70-861E-A28AE69A88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71CB9-B7E7-4F07-BC73-BF4F12663E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22E7C-1677-4A9A-A028-AF67160E2D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8A5BE-CD40-4256-9433-6A462B3C9A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A1496355-1910-424E-AFD2-27F0A00DBC3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1" Type="http://schemas.openxmlformats.org/officeDocument/2006/relationships/audio" Target="../media/audio1.wav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id-ID" sz="4800" dirty="0"/>
              <a:t>Materi Pertemuan </a:t>
            </a:r>
            <a:r>
              <a:rPr lang="id-ID" sz="4800" dirty="0" smtClean="0"/>
              <a:t>X</a:t>
            </a:r>
            <a:endParaRPr lang="en-US" sz="4800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id-ID"/>
              <a:t>Al Hadis/ As Sunnah sebagai sumber Hukum Islam</a:t>
            </a:r>
            <a:endParaRPr lang="en-US"/>
          </a:p>
        </p:txBody>
      </p:sp>
      <p:pic>
        <p:nvPicPr>
          <p:cNvPr id="3076" name="Picture 4">
            <a:hlinkClick r:id="" action="ppaction://media"/>
          </p:cNvPr>
          <p:cNvPicPr>
            <a:picLocks noRot="1" noChangeAspect="1" noChangeArrowheads="1"/>
          </p:cNvPicPr>
          <p:nvPr>
            <a:wavAudioFile r:embed="rId1" name="TAUAM08.WAV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7696200" y="990600"/>
            <a:ext cx="304800" cy="3048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445" fill="hold"/>
                                        <p:tgtEl>
                                          <p:spTgt spid="307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076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103187"/>
          </a:xfrm>
        </p:spPr>
        <p:txBody>
          <a:bodyPr>
            <a:normAutofit fontScale="90000"/>
          </a:bodyPr>
          <a:lstStyle/>
          <a:p>
            <a:endParaRPr lang="en-US" sz="4000"/>
          </a:p>
        </p:txBody>
      </p:sp>
      <p:sp>
        <p:nvSpPr>
          <p:cNvPr id="5837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id-ID" sz="2400"/>
              <a:t>	c.	Penggolongan menurut integritas pribadi orang yang meriwayatkan (perawi):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id-ID" sz="2400"/>
              <a:t>		1.	Sahih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id-ID" sz="2400"/>
              <a:t>			diriwayatkan oleh perawi yang adil, yaitu 		senantiasa berkata benar dan menjauhi 			perbuatan terlarang, mempunyai ketelitian 		yang sempurna, sanad nya tidak mempunyai 		cacat.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id-ID" sz="2400"/>
              <a:t>		2.	Hasan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id-ID" sz="2400"/>
              <a:t>			 diriwayatkan oleh perawi yang adil, tetapi 		kurang ketelitiannya, sanad nya tidak 			mempunyai cacat.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id-ID" sz="2400"/>
              <a:t>		3.	Daif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id-ID" sz="2400"/>
              <a:t>			 diriwayatkan oleh perawi yang diragukan adil 		nya, kurang ketelitiannya, terdapat cacat 		pada sanad nya.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24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04800"/>
            <a:ext cx="8077200" cy="1676400"/>
          </a:xfrm>
        </p:spPr>
        <p:txBody>
          <a:bodyPr/>
          <a:lstStyle/>
          <a:p>
            <a:pPr algn="l"/>
            <a:r>
              <a:rPr lang="id-ID" sz="2400"/>
              <a:t>2. 	Matan atau Matn, adalah materi atau isi 	sunnah,   	dimana materinya berisi 	kebenaran, tidak 	bertentangan dengan Al Qur’an</a:t>
            </a:r>
            <a:endParaRPr lang="en-US" sz="2400"/>
          </a:p>
        </p:txBody>
      </p:sp>
      <p:sp>
        <p:nvSpPr>
          <p:cNvPr id="5939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r>
              <a:rPr lang="id-ID" sz="2800"/>
              <a:t>	Berdasarkan Isnad dan Matn nya, Hadis terdiri atas: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id-ID" sz="2800"/>
              <a:t>Qath’i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r>
              <a:rPr lang="id-ID" sz="2800"/>
              <a:t>	Hadis yang sanad dan matn nya sudah sangat jelas dan terinci, sehingga tidak mungkin ada perbedaan penafsiran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eriod" startAt="2"/>
            </a:pPr>
            <a:r>
              <a:rPr lang="id-ID" sz="2800"/>
              <a:t>Zhanni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r>
              <a:rPr lang="id-ID" sz="2800"/>
              <a:t>	 Hadis masih umum, belum jelas dan terinci, sehingga memerlukan penjelasan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endParaRPr lang="en-US" sz="280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sz="3600"/>
              <a:t>Kategori yang digunakan Bukhari dan Muslim dalam mengumpulkan Hadis</a:t>
            </a:r>
            <a:r>
              <a:rPr lang="id-ID" sz="4000"/>
              <a:t/>
            </a:r>
            <a:br>
              <a:rPr lang="id-ID" sz="4000"/>
            </a:br>
            <a:endParaRPr lang="en-US" sz="4000"/>
          </a:p>
        </p:txBody>
      </p:sp>
      <p:sp>
        <p:nvSpPr>
          <p:cNvPr id="604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id-ID"/>
              <a:t>Kekuatan ingatan dan ketelitian Perawinya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id-ID"/>
              <a:t>Integritas pribadi orang yang menyampaikan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id-ID"/>
              <a:t>Tidak terputus rantai penghubung (sanad nya)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id-ID"/>
              <a:t>Tidak terdapat cacat mengenai isinya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id-ID"/>
              <a:t>Tidak janggal dilihat dari susunan bahasanya</a:t>
            </a:r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103187"/>
          </a:xfrm>
        </p:spPr>
        <p:txBody>
          <a:bodyPr>
            <a:normAutofit fontScale="90000"/>
          </a:bodyPr>
          <a:lstStyle/>
          <a:p>
            <a:endParaRPr lang="en-US" sz="4000"/>
          </a:p>
        </p:txBody>
      </p:sp>
      <p:sp>
        <p:nvSpPr>
          <p:cNvPr id="12390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/>
          <a:lstStyle/>
          <a:p>
            <a:r>
              <a:rPr lang="id-ID"/>
              <a:t>Tujuan Instruksional Umum:</a:t>
            </a:r>
          </a:p>
          <a:p>
            <a:pPr lvl="1"/>
            <a:r>
              <a:rPr lang="id-ID"/>
              <a:t>Agar mahasiswa memahami Al Hadis/ As Sunnah sebagai Sumber Hukum Islam</a:t>
            </a:r>
          </a:p>
          <a:p>
            <a:r>
              <a:rPr lang="id-ID"/>
              <a:t>Tujuan Instruksional Khusus:</a:t>
            </a:r>
          </a:p>
          <a:p>
            <a:pPr lvl="1"/>
            <a:r>
              <a:rPr lang="id-ID"/>
              <a:t>Agar Mahasiswa dapat menjelaskan pengertian Sunnah, Hadis</a:t>
            </a:r>
          </a:p>
          <a:p>
            <a:pPr lvl="1"/>
            <a:r>
              <a:rPr lang="id-ID"/>
              <a:t>Agar mahasiswa dapat menjelaskan fungsi sunnah terhadap Al Qur’an</a:t>
            </a:r>
          </a:p>
          <a:p>
            <a:pPr lvl="1"/>
            <a:r>
              <a:rPr lang="id-ID"/>
              <a:t>Agar Mahasiswa dapat menjelaskan pengumpulan sunah dalam kitab Hadis</a:t>
            </a:r>
          </a:p>
          <a:p>
            <a:pPr lvl="1"/>
            <a:endParaRPr lang="id-ID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d-ID"/>
              <a:t>AL HADIS/AS SUNNAH</a:t>
            </a:r>
            <a:endParaRPr lang="en-US"/>
          </a:p>
        </p:txBody>
      </p:sp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id-ID"/>
              <a:t>DALAM PERKATAAN SEHARI-HARI, HADIS = SUNNAH</a:t>
            </a:r>
          </a:p>
          <a:p>
            <a:pPr>
              <a:buFont typeface="Wingdings" pitchFamily="2" charset="2"/>
              <a:buNone/>
            </a:pPr>
            <a:r>
              <a:rPr lang="id-ID"/>
              <a:t>Ada yang membedakan Hadis dan Sunnah</a:t>
            </a:r>
          </a:p>
          <a:p>
            <a:r>
              <a:rPr lang="id-ID"/>
              <a:t>Sunnah = adat istiadat atau tradisi </a:t>
            </a:r>
          </a:p>
          <a:p>
            <a:pPr>
              <a:buFont typeface="Wingdings" pitchFamily="2" charset="2"/>
              <a:buNone/>
            </a:pPr>
            <a:r>
              <a:rPr lang="id-ID"/>
              <a:t>	(adat istiadat arab yang didiamkan oleh Nabi Muhammad SAW)</a:t>
            </a:r>
          </a:p>
          <a:p>
            <a:r>
              <a:rPr lang="id-ID"/>
              <a:t>Hadis    = kabar, berita</a:t>
            </a:r>
          </a:p>
          <a:p>
            <a:pPr>
              <a:buFont typeface="Wingdings" pitchFamily="2" charset="2"/>
              <a:buNone/>
            </a:pPr>
            <a:r>
              <a:rPr lang="id-ID"/>
              <a:t>	(Kabar mengenai sesuatu dari nabi)</a:t>
            </a:r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103187"/>
          </a:xfrm>
        </p:spPr>
        <p:txBody>
          <a:bodyPr>
            <a:normAutofit fontScale="90000"/>
          </a:bodyPr>
          <a:lstStyle/>
          <a:p>
            <a:endParaRPr lang="en-US" sz="4000"/>
          </a:p>
        </p:txBody>
      </p:sp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id-ID"/>
              <a:t>Al Hadis / As Sunnah adalah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id-ID"/>
              <a:t>	sumber hukum Islam kedua, berupa perkataan (qauliyah), Perbuatan (fi’liyah) dan sikap diam (taqririyah/sukutiyah) rasullullah, yang merupakan penafsiran autentik dari Al Qur’an </a:t>
            </a:r>
          </a:p>
          <a:p>
            <a:pPr>
              <a:lnSpc>
                <a:spcPct val="90000"/>
              </a:lnSpc>
            </a:pPr>
            <a:r>
              <a:rPr lang="id-ID"/>
              <a:t>Hadis Qudsi adalah Hadis suci yang isinya berasal dari Allah, disampaikan dengan kata-kata nabi sendiri</a:t>
            </a:r>
          </a:p>
          <a:p>
            <a:pPr>
              <a:lnSpc>
                <a:spcPct val="90000"/>
              </a:lnSpc>
            </a:pPr>
            <a:r>
              <a:rPr lang="id-ID"/>
              <a:t>Ilmu yang berkenaan dengan Hadis adalah Ulum Al- Hadis</a:t>
            </a:r>
          </a:p>
          <a:p>
            <a:pPr>
              <a:lnSpc>
                <a:spcPct val="90000"/>
              </a:lnSpc>
            </a:pPr>
            <a:endParaRPr lang="id-ID"/>
          </a:p>
          <a:p>
            <a:pPr>
              <a:lnSpc>
                <a:spcPct val="90000"/>
              </a:lnSpc>
            </a:pPr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sz="4000"/>
              <a:t>Makna kata Sunnah dalam berbagai arti</a:t>
            </a:r>
            <a:endParaRPr lang="en-US" sz="4000"/>
          </a:p>
        </p:txBody>
      </p:sp>
      <p:sp>
        <p:nvSpPr>
          <p:cNvPr id="532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id-ID" sz="2800"/>
              <a:t>Sunnatullah berarti ketentuan-ketentuan Allah mengenai alam semesta (Natural Law)</a:t>
            </a:r>
          </a:p>
          <a:p>
            <a:r>
              <a:rPr lang="id-ID" sz="2800"/>
              <a:t>Sunnatur Rasul berarti Perkataan, perbuatan, dan sikap diam Rasul sebagai sumber hukum Islam kedua</a:t>
            </a:r>
          </a:p>
          <a:p>
            <a:r>
              <a:rPr lang="id-ID" sz="2800"/>
              <a:t>Sunnah (dalam hubungannya dengan Al Ahkam Al Khamsah) berarti kaidah hukum yang bermakna anjuran, jika dikerjakan mendapat pahala, tidak dikerjakan tidak berdosa</a:t>
            </a:r>
          </a:p>
          <a:p>
            <a:pPr>
              <a:buFont typeface="Wingdings" pitchFamily="2" charset="2"/>
              <a:buNone/>
            </a:pPr>
            <a:endParaRPr lang="en-US" sz="28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179387"/>
          </a:xfrm>
        </p:spPr>
        <p:txBody>
          <a:bodyPr>
            <a:normAutofit fontScale="90000"/>
          </a:bodyPr>
          <a:lstStyle/>
          <a:p>
            <a:endParaRPr lang="en-US" sz="4000"/>
          </a:p>
        </p:txBody>
      </p:sp>
      <p:sp>
        <p:nvSpPr>
          <p:cNvPr id="5427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/>
          <a:lstStyle/>
          <a:p>
            <a:r>
              <a:rPr lang="id-ID"/>
              <a:t>Sunnah (ahlus sunnah wal jama’ah) berarti golongan umat Islam yang berpegang pada Sunnah nabi Muhammad, (disamping golongan Syi’ah, yaitu pengikut setia Ali Bin Abi Thalib)</a:t>
            </a:r>
          </a:p>
          <a:p>
            <a:r>
              <a:rPr lang="id-ID"/>
              <a:t>Sunnah dalam arti beramal ibadah sesuai dengan yang dicontohkan oleh Nabi Muhammad (sebagai lawan Bid’ah yaitu, pembaharuan dalam beribadah, yang tidak pernah dilakukan oleh Rasullullah)</a:t>
            </a:r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d-ID"/>
              <a:t>KOMPILASI HADIS</a:t>
            </a:r>
            <a:endParaRPr lang="en-US"/>
          </a:p>
        </p:txBody>
      </p:sp>
      <p:sp>
        <p:nvSpPr>
          <p:cNvPr id="552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id-ID"/>
              <a:t>Mulai dilaksanakan pada masa Khalifah Umar Bin Abdul Aziz (Dinasti Umayyah)</a:t>
            </a:r>
          </a:p>
          <a:p>
            <a:r>
              <a:rPr lang="id-ID"/>
              <a:t>Beberapa Kitab Hadis yang ada:</a:t>
            </a:r>
          </a:p>
          <a:p>
            <a:pPr>
              <a:buFont typeface="Wingdings" pitchFamily="2" charset="2"/>
              <a:buNone/>
            </a:pPr>
            <a:r>
              <a:rPr lang="id-ID"/>
              <a:t>	1.	Al Fiqhi karya Abu Hanafiah</a:t>
            </a:r>
          </a:p>
          <a:p>
            <a:pPr>
              <a:buFont typeface="Wingdings" pitchFamily="2" charset="2"/>
              <a:buNone/>
            </a:pPr>
            <a:r>
              <a:rPr lang="id-ID"/>
              <a:t>	2.	Al Muwaththa karya Malik Bin Anas</a:t>
            </a:r>
          </a:p>
          <a:p>
            <a:pPr>
              <a:buFont typeface="Wingdings" pitchFamily="2" charset="2"/>
              <a:buNone/>
            </a:pPr>
            <a:r>
              <a:rPr lang="id-ID"/>
              <a:t>	3.	As Sunan karya Mohammad Idris as Syafi’i</a:t>
            </a:r>
          </a:p>
          <a:p>
            <a:pPr>
              <a:buFont typeface="Wingdings" pitchFamily="2" charset="2"/>
              <a:buNone/>
            </a:pPr>
            <a:r>
              <a:rPr lang="id-ID"/>
              <a:t>	4.	Al Musnad karya Ahmad bin Hambal</a:t>
            </a:r>
          </a:p>
          <a:p>
            <a:pPr>
              <a:buFont typeface="Wingdings" pitchFamily="2" charset="2"/>
              <a:buNone/>
            </a:pPr>
            <a:endParaRPr lang="id-ID"/>
          </a:p>
          <a:p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id-ID" sz="3200"/>
              <a:t>Ukuran menilai validitas/ sahih/absah nya suatu hadis:</a:t>
            </a:r>
            <a:endParaRPr lang="en-US" sz="3200"/>
          </a:p>
        </p:txBody>
      </p:sp>
      <p:sp>
        <p:nvSpPr>
          <p:cNvPr id="5632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id-ID" sz="2400"/>
              <a:t>1.Isnad </a:t>
            </a:r>
            <a:r>
              <a:rPr lang="id-ID" sz="2400" b="1"/>
              <a:t>adalah</a:t>
            </a:r>
            <a:r>
              <a:rPr lang="id-ID" sz="2400"/>
              <a:t> Sandaran untuk menentukan kualitas suatu hadis, merupakan rangkaian orang-orang yang menyampaikan sunnah secara lisan turun temurun dari generasi ke generasi, sampai hadis tersebut dibukukan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id-ID" sz="240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id-ID" sz="2400"/>
              <a:t>	a. 	Penggolongan orang-orang yang 	menyampaikan 	hadis: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id-ID" sz="2400"/>
              <a:t>		1.	Sahabat (orang yang seangkatan 			dengan Nabi, yang menerima langsung dari 		nabi)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id-ID" sz="2400"/>
              <a:t>		2.	Tabi’in (Pengikut, generasi kedua yang 			menerima dari sahabat nabi)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id-ID" sz="2400"/>
              <a:t>		3. 	Tabi tabi’in (Pengikut dari pengikut, orang 		yang menerima dari generasi Tabi’in</a:t>
            </a:r>
            <a:endParaRPr lang="en-US" sz="24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103187"/>
          </a:xfrm>
        </p:spPr>
        <p:txBody>
          <a:bodyPr>
            <a:normAutofit fontScale="90000"/>
          </a:bodyPr>
          <a:lstStyle/>
          <a:p>
            <a:endParaRPr lang="en-US" sz="4000"/>
          </a:p>
        </p:txBody>
      </p:sp>
      <p:sp>
        <p:nvSpPr>
          <p:cNvPr id="5734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id-ID" sz="2400"/>
              <a:t>	b.	Penggolongan Menurut Jumlah orang yang 	meriwayatkan hadis: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id-ID" sz="2400"/>
              <a:t>		1. 	Mutawatir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id-ID" sz="2400"/>
              <a:t>			segala hadis yang datang dari Rasullullah, 		yang diriwayatkan oleh sekian banyak 			sahabat, sehingga tidak mungkin mereka 		berdusta, sejak generasi sahabat, tabi’in dan 		tabi tabi’in sangat banyak yang meriwayatkan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id-ID" sz="2400"/>
              <a:t>		2.	Masyhur  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id-ID" sz="2400"/>
              <a:t>			 segala hadis yang datang dari Rasullullah, 		yang diriwayatkan oleh seorang dua orang 		sahabat, namun pada tabi’in yang 			meriwayatkan sama dengan hadis Mutawatir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id-ID" sz="2400"/>
              <a:t>		3.	Ahad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id-ID" sz="2400"/>
              <a:t>			segala hadis yang datang dari Rasullullah, 		yang diriwayatkan oleh seorang dua orang 		sahabat, dan tabi’in serta tabi tabi’in yang 		meriwayatkan juga sangat sedikit</a:t>
            </a:r>
            <a:endParaRPr lang="en-US" sz="240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2805</TotalTime>
  <Words>303</Words>
  <Application>Microsoft Office PowerPoint</Application>
  <PresentationFormat>On-screen Show (4:3)</PresentationFormat>
  <Paragraphs>65</Paragraphs>
  <Slides>12</Slides>
  <Notes>0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Apex</vt:lpstr>
      <vt:lpstr>Materi Pertemuan X</vt:lpstr>
      <vt:lpstr>PowerPoint Presentation</vt:lpstr>
      <vt:lpstr>AL HADIS/AS SUNNAH</vt:lpstr>
      <vt:lpstr>PowerPoint Presentation</vt:lpstr>
      <vt:lpstr>Makna kata Sunnah dalam berbagai arti</vt:lpstr>
      <vt:lpstr>PowerPoint Presentation</vt:lpstr>
      <vt:lpstr>KOMPILASI HADIS</vt:lpstr>
      <vt:lpstr>Ukuran menilai validitas/ sahih/absah nya suatu hadis:</vt:lpstr>
      <vt:lpstr>PowerPoint Presentation</vt:lpstr>
      <vt:lpstr>PowerPoint Presentation</vt:lpstr>
      <vt:lpstr>2.  Matan atau Matn, adalah materi atau isi  sunnah,    dimana materinya berisi  kebenaran, tidak  bertentangan dengan Al Qur’an</vt:lpstr>
      <vt:lpstr>Kategori yang digunakan Bukhari dan Muslim dalam mengumpulkan Hadis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KONTRAK DAGANG</dc:title>
  <dc:creator>user</dc:creator>
  <cp:lastModifiedBy>May</cp:lastModifiedBy>
  <cp:revision>29</cp:revision>
  <dcterms:created xsi:type="dcterms:W3CDTF">2006-04-14T06:43:20Z</dcterms:created>
  <dcterms:modified xsi:type="dcterms:W3CDTF">2015-03-05T07:06:32Z</dcterms:modified>
</cp:coreProperties>
</file>