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90"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8" r:id="rId52"/>
    <p:sldId id="306" r:id="rId53"/>
    <p:sldId id="307"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9902D6A8-7DD4-4C2F-8E90-5765F3D042D6}" type="datetimeFigureOut">
              <a:rPr lang="id-ID" smtClean="0"/>
              <a:t>09/03/2016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7B7D311-726F-4CFD-B062-4773E78BCD9A}" type="slidenum">
              <a:rPr lang="id-ID" smtClean="0"/>
              <a:t>‹#›</a:t>
            </a:fld>
            <a:endParaRPr lang="id-ID"/>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02D6A8-7DD4-4C2F-8E90-5765F3D042D6}" type="datetimeFigureOut">
              <a:rPr lang="id-ID" smtClean="0"/>
              <a:t>09/03/2016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7B7D311-726F-4CFD-B062-4773E78BCD9A}"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02D6A8-7DD4-4C2F-8E90-5765F3D042D6}" type="datetimeFigureOut">
              <a:rPr lang="id-ID" smtClean="0"/>
              <a:t>09/03/2016</a:t>
            </a:fld>
            <a:endParaRPr lang="id-ID"/>
          </a:p>
        </p:txBody>
      </p:sp>
      <p:sp>
        <p:nvSpPr>
          <p:cNvPr id="5" name="Footer Placeholder 4"/>
          <p:cNvSpPr>
            <a:spLocks noGrp="1"/>
          </p:cNvSpPr>
          <p:nvPr>
            <p:ph type="ftr" sz="quarter" idx="11"/>
          </p:nvPr>
        </p:nvSpPr>
        <p:spPr>
          <a:xfrm>
            <a:off x="2640597" y="6377459"/>
            <a:ext cx="3836404" cy="365125"/>
          </a:xfrm>
        </p:spPr>
        <p:txBody>
          <a:bodyPr/>
          <a:lstStyle/>
          <a:p>
            <a:endParaRPr lang="id-ID"/>
          </a:p>
        </p:txBody>
      </p:sp>
      <p:sp>
        <p:nvSpPr>
          <p:cNvPr id="6" name="Slide Number Placeholder 5"/>
          <p:cNvSpPr>
            <a:spLocks noGrp="1"/>
          </p:cNvSpPr>
          <p:nvPr>
            <p:ph type="sldNum" sz="quarter" idx="12"/>
          </p:nvPr>
        </p:nvSpPr>
        <p:spPr/>
        <p:txBody>
          <a:bodyPr/>
          <a:lstStyle/>
          <a:p>
            <a:fld id="{67B7D311-726F-4CFD-B062-4773E78BCD9A}"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02D6A8-7DD4-4C2F-8E90-5765F3D042D6}" type="datetimeFigureOut">
              <a:rPr lang="id-ID" smtClean="0"/>
              <a:t>09/03/2016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7B7D311-726F-4CFD-B062-4773E78BCD9A}"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902D6A8-7DD4-4C2F-8E90-5765F3D042D6}" type="datetimeFigureOut">
              <a:rPr lang="id-ID" smtClean="0"/>
              <a:t>09/03/2016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7B7D311-726F-4CFD-B062-4773E78BCD9A}"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902D6A8-7DD4-4C2F-8E90-5765F3D042D6}" type="datetimeFigureOut">
              <a:rPr lang="id-ID" smtClean="0"/>
              <a:t>09/03/2016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7B7D311-726F-4CFD-B062-4773E78BCD9A}"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902D6A8-7DD4-4C2F-8E90-5765F3D042D6}" type="datetimeFigureOut">
              <a:rPr lang="id-ID" smtClean="0"/>
              <a:t>09/03/2016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7B7D311-726F-4CFD-B062-4773E78BCD9A}"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902D6A8-7DD4-4C2F-8E90-5765F3D042D6}" type="datetimeFigureOut">
              <a:rPr lang="id-ID" smtClean="0"/>
              <a:t>09/03/2016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7B7D311-726F-4CFD-B062-4773E78BCD9A}"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2D6A8-7DD4-4C2F-8E90-5765F3D042D6}" type="datetimeFigureOut">
              <a:rPr lang="id-ID" smtClean="0"/>
              <a:t>09/03/2016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7B7D311-726F-4CFD-B062-4773E78BCD9A}"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02D6A8-7DD4-4C2F-8E90-5765F3D042D6}" type="datetimeFigureOut">
              <a:rPr lang="id-ID" smtClean="0"/>
              <a:t>09/03/2016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7B7D311-726F-4CFD-B062-4773E78BCD9A}" type="slidenum">
              <a:rPr lang="id-ID" smtClean="0"/>
              <a:t>‹#›</a:t>
            </a:fld>
            <a:endParaRPr lang="id-ID"/>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902D6A8-7DD4-4C2F-8E90-5765F3D042D6}" type="datetimeFigureOut">
              <a:rPr lang="id-ID" smtClean="0"/>
              <a:t>09/03/2016</a:t>
            </a:fld>
            <a:endParaRPr lang="id-ID"/>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id-ID"/>
          </a:p>
        </p:txBody>
      </p:sp>
      <p:sp>
        <p:nvSpPr>
          <p:cNvPr id="7" name="Slide Number Placeholder 6"/>
          <p:cNvSpPr>
            <a:spLocks noGrp="1"/>
          </p:cNvSpPr>
          <p:nvPr>
            <p:ph type="sldNum" sz="quarter" idx="12"/>
          </p:nvPr>
        </p:nvSpPr>
        <p:spPr>
          <a:xfrm>
            <a:off x="8339328" y="1170432"/>
            <a:ext cx="733864" cy="201168"/>
          </a:xfrm>
        </p:spPr>
        <p:txBody>
          <a:bodyPr/>
          <a:lstStyle/>
          <a:p>
            <a:fld id="{67B7D311-726F-4CFD-B062-4773E78BCD9A}"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902D6A8-7DD4-4C2F-8E90-5765F3D042D6}" type="datetimeFigureOut">
              <a:rPr lang="id-ID" smtClean="0"/>
              <a:t>09/03/2016</a:t>
            </a:fld>
            <a:endParaRPr lang="id-ID"/>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id-ID"/>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7B7D311-726F-4CFD-B062-4773E78BCD9A}"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latin typeface="Times New Roman" panose="02020603050405020304" pitchFamily="18" charset="0"/>
                <a:cs typeface="Times New Roman" pitchFamily="18" charset="0"/>
              </a:rPr>
              <a:t/>
            </a:r>
            <a:br>
              <a:rPr lang="en-US" sz="2800" dirty="0" smtClean="0">
                <a:latin typeface="Times New Roman" panose="02020603050405020304" pitchFamily="18" charset="0"/>
                <a:cs typeface="Times New Roman" pitchFamily="18" charset="0"/>
              </a:rPr>
            </a:br>
            <a:r>
              <a:rPr lang="id-ID" sz="2800" dirty="0" smtClean="0">
                <a:latin typeface="Times New Roman" panose="02020603050405020304" pitchFamily="18" charset="0"/>
                <a:cs typeface="Times New Roman" pitchFamily="18" charset="0"/>
              </a:rPr>
              <a:t>Fokky </a:t>
            </a:r>
            <a:r>
              <a:rPr lang="id-ID" sz="2800" dirty="0" smtClean="0">
                <a:latin typeface="Times New Roman" panose="02020603050405020304" pitchFamily="18" charset="0"/>
                <a:cs typeface="Times New Roman" pitchFamily="18" charset="0"/>
              </a:rPr>
              <a:t>Fuad</a:t>
            </a:r>
            <a:br>
              <a:rPr lang="id-ID" sz="2800" dirty="0" smtClean="0">
                <a:latin typeface="Times New Roman" panose="02020603050405020304" pitchFamily="18" charset="0"/>
                <a:cs typeface="Times New Roman" pitchFamily="18" charset="0"/>
              </a:rPr>
            </a:br>
            <a:r>
              <a:rPr lang="id-ID" sz="2000" dirty="0" smtClean="0">
                <a:latin typeface="Times New Roman" pitchFamily="18" charset="0"/>
                <a:cs typeface="Times New Roman" pitchFamily="18" charset="0"/>
              </a:rPr>
              <a:t>Dr (UI), SH (UB), M.Hum (UB)</a:t>
            </a:r>
            <a:br>
              <a:rPr lang="id-ID" sz="2000" dirty="0" smtClean="0">
                <a:latin typeface="Times New Roman" pitchFamily="18" charset="0"/>
                <a:cs typeface="Times New Roman" pitchFamily="18" charset="0"/>
              </a:rPr>
            </a:br>
            <a:endParaRPr lang="id-ID" sz="2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id-ID" sz="5400" dirty="0" smtClean="0">
                <a:latin typeface="Times New Roman" pitchFamily="18" charset="0"/>
                <a:cs typeface="Times New Roman" pitchFamily="18" charset="0"/>
              </a:rPr>
              <a:t>Hukum Islam</a:t>
            </a:r>
            <a:r>
              <a:rPr lang="id-ID" sz="4000" dirty="0" smtClean="0">
                <a:latin typeface="Times New Roman" pitchFamily="18" charset="0"/>
                <a:cs typeface="Times New Roman" pitchFamily="18" charset="0"/>
              </a:rPr>
              <a:t> </a:t>
            </a:r>
            <a:endParaRPr lang="id-ID" sz="4000" dirty="0">
              <a:latin typeface="Times New Roman" pitchFamily="18" charset="0"/>
              <a:cs typeface="Times New Roman" pitchFamily="18" charset="0"/>
            </a:endParaRPr>
          </a:p>
        </p:txBody>
      </p:sp>
    </p:spTree>
    <p:extLst>
      <p:ext uri="{BB962C8B-B14F-4D97-AF65-F5344CB8AC3E}">
        <p14:creationId xmlns:p14="http://schemas.microsoft.com/office/powerpoint/2010/main" val="1344554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Ruang Lingkup Hukum Islam</a:t>
            </a:r>
            <a:endParaRPr lang="id-ID" b="0" dirty="0"/>
          </a:p>
        </p:txBody>
      </p:sp>
      <p:sp>
        <p:nvSpPr>
          <p:cNvPr id="3" name="Content Placeholder 2"/>
          <p:cNvSpPr>
            <a:spLocks noGrp="1"/>
          </p:cNvSpPr>
          <p:nvPr>
            <p:ph idx="1"/>
          </p:nvPr>
        </p:nvSpPr>
        <p:spPr/>
        <p:txBody>
          <a:bodyPr/>
          <a:lstStyle/>
          <a:p>
            <a:pPr marL="633222" indent="-514350">
              <a:buAutoNum type="arabicPeriod"/>
            </a:pPr>
            <a:r>
              <a:rPr lang="id-ID" i="1" dirty="0" smtClean="0"/>
              <a:t>Munakahat</a:t>
            </a:r>
            <a:r>
              <a:rPr lang="id-ID" dirty="0" smtClean="0"/>
              <a:t>, mengatur hubungan antar manusia dalam kaitan dengan perkawinan</a:t>
            </a:r>
          </a:p>
          <a:p>
            <a:pPr marL="633222" indent="-514350">
              <a:buAutoNum type="arabicPeriod"/>
            </a:pPr>
            <a:r>
              <a:rPr lang="id-ID" i="1" dirty="0" smtClean="0"/>
              <a:t>Wirasah</a:t>
            </a:r>
            <a:r>
              <a:rPr lang="id-ID" dirty="0" smtClean="0"/>
              <a:t>, mengatur masalah yg berkaitan dengan masalah waris</a:t>
            </a:r>
          </a:p>
          <a:p>
            <a:pPr marL="633222" indent="-514350">
              <a:buAutoNum type="arabicPeriod"/>
            </a:pPr>
            <a:r>
              <a:rPr lang="id-ID" i="1" dirty="0" smtClean="0"/>
              <a:t>Muamalat </a:t>
            </a:r>
            <a:r>
              <a:rPr lang="id-ID" dirty="0" smtClean="0"/>
              <a:t> dalam arti sempit</a:t>
            </a:r>
            <a:r>
              <a:rPr lang="id-ID" i="1" dirty="0" smtClean="0"/>
              <a:t>, </a:t>
            </a:r>
            <a:r>
              <a:rPr lang="id-ID" dirty="0" smtClean="0"/>
              <a:t>mengatur masalah kebendaan (hukum benda), meliputi jual-beli, sewa-menyewa, syarikah, dsb</a:t>
            </a:r>
            <a:endParaRPr lang="id-ID" dirty="0"/>
          </a:p>
        </p:txBody>
      </p:sp>
    </p:spTree>
    <p:extLst>
      <p:ext uri="{BB962C8B-B14F-4D97-AF65-F5344CB8AC3E}">
        <p14:creationId xmlns:p14="http://schemas.microsoft.com/office/powerpoint/2010/main" val="3007664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Ruang Lingkup Hukum Islam</a:t>
            </a:r>
            <a:endParaRPr lang="id-ID" b="0" dirty="0"/>
          </a:p>
        </p:txBody>
      </p:sp>
      <p:sp>
        <p:nvSpPr>
          <p:cNvPr id="3" name="Content Placeholder 2"/>
          <p:cNvSpPr>
            <a:spLocks noGrp="1"/>
          </p:cNvSpPr>
          <p:nvPr>
            <p:ph idx="1"/>
          </p:nvPr>
        </p:nvSpPr>
        <p:spPr/>
        <p:txBody>
          <a:bodyPr/>
          <a:lstStyle/>
          <a:p>
            <a:pPr marL="118872" indent="0">
              <a:buNone/>
            </a:pPr>
            <a:r>
              <a:rPr lang="id-ID" dirty="0" smtClean="0"/>
              <a:t> 4. </a:t>
            </a:r>
            <a:r>
              <a:rPr lang="id-ID" i="1" dirty="0" smtClean="0"/>
              <a:t>Jinayat, </a:t>
            </a:r>
            <a:r>
              <a:rPr lang="id-ID" dirty="0" smtClean="0"/>
              <a:t>mengatur perbuatan manusia yang diancam dengan hukuman  pidana, baik yang ancamannya telah diatur secara tegas dalam al-Quran (hudud), maupun yang ditentukan oleh penguasa (ta’zir)</a:t>
            </a:r>
          </a:p>
          <a:p>
            <a:pPr marL="118872" indent="0">
              <a:buNone/>
            </a:pPr>
            <a:endParaRPr lang="id-ID" dirty="0" smtClean="0"/>
          </a:p>
          <a:p>
            <a:pPr marL="118872" indent="0">
              <a:buNone/>
            </a:pPr>
            <a:r>
              <a:rPr lang="id-ID" dirty="0" smtClean="0"/>
              <a:t>5. </a:t>
            </a:r>
            <a:r>
              <a:rPr lang="id-ID" i="1" dirty="0" smtClean="0"/>
              <a:t>Al ahkam al sulthaniyah </a:t>
            </a:r>
            <a:r>
              <a:rPr lang="id-ID" dirty="0" smtClean="0"/>
              <a:t>(</a:t>
            </a:r>
            <a:r>
              <a:rPr lang="id-ID" i="1" dirty="0" smtClean="0"/>
              <a:t>siyasah</a:t>
            </a:r>
            <a:r>
              <a:rPr lang="id-ID" dirty="0" smtClean="0"/>
              <a:t>), mengatur hubungan dalam lapangan ketatanegaraan</a:t>
            </a:r>
            <a:endParaRPr lang="id-ID" dirty="0"/>
          </a:p>
        </p:txBody>
      </p:sp>
    </p:spTree>
    <p:extLst>
      <p:ext uri="{BB962C8B-B14F-4D97-AF65-F5344CB8AC3E}">
        <p14:creationId xmlns:p14="http://schemas.microsoft.com/office/powerpoint/2010/main" val="1562341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Ruang Lingkup Hukum Islam</a:t>
            </a:r>
            <a:endParaRPr lang="id-ID" b="0" dirty="0"/>
          </a:p>
        </p:txBody>
      </p:sp>
      <p:sp>
        <p:nvSpPr>
          <p:cNvPr id="3" name="Content Placeholder 2"/>
          <p:cNvSpPr>
            <a:spLocks noGrp="1"/>
          </p:cNvSpPr>
          <p:nvPr>
            <p:ph idx="1"/>
          </p:nvPr>
        </p:nvSpPr>
        <p:spPr/>
        <p:txBody>
          <a:bodyPr/>
          <a:lstStyle/>
          <a:p>
            <a:pPr marL="118872" indent="0">
              <a:buNone/>
            </a:pPr>
            <a:r>
              <a:rPr lang="id-ID" dirty="0" smtClean="0"/>
              <a:t> 6. </a:t>
            </a:r>
            <a:r>
              <a:rPr lang="id-ID" i="1" dirty="0" smtClean="0"/>
              <a:t>siyar, </a:t>
            </a:r>
            <a:r>
              <a:rPr lang="id-ID" dirty="0" smtClean="0"/>
              <a:t> mengatur hubungan dalam pergulan masyarakat Internasional</a:t>
            </a:r>
          </a:p>
          <a:p>
            <a:pPr marL="118872" indent="0">
              <a:buNone/>
            </a:pPr>
            <a:r>
              <a:rPr lang="id-ID" dirty="0" smtClean="0"/>
              <a:t>7. </a:t>
            </a:r>
            <a:r>
              <a:rPr lang="id-ID" i="1" dirty="0" smtClean="0"/>
              <a:t>mukhasamat, </a:t>
            </a:r>
            <a:r>
              <a:rPr lang="id-ID" dirty="0" smtClean="0"/>
              <a:t>hukum yang mengatur sistem peradilan, hukum beracara</a:t>
            </a:r>
            <a:endParaRPr lang="id-ID" dirty="0"/>
          </a:p>
        </p:txBody>
      </p:sp>
    </p:spTree>
    <p:extLst>
      <p:ext uri="{BB962C8B-B14F-4D97-AF65-F5344CB8AC3E}">
        <p14:creationId xmlns:p14="http://schemas.microsoft.com/office/powerpoint/2010/main" val="1037765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Ciri-ciri Hukum Islam</a:t>
            </a:r>
            <a:endParaRPr lang="id-ID" b="0" dirty="0"/>
          </a:p>
        </p:txBody>
      </p:sp>
      <p:sp>
        <p:nvSpPr>
          <p:cNvPr id="3" name="Content Placeholder 2"/>
          <p:cNvSpPr>
            <a:spLocks noGrp="1"/>
          </p:cNvSpPr>
          <p:nvPr>
            <p:ph idx="1"/>
          </p:nvPr>
        </p:nvSpPr>
        <p:spPr>
          <a:xfrm>
            <a:off x="457200" y="1775191"/>
            <a:ext cx="7859216" cy="4625609"/>
          </a:xfrm>
        </p:spPr>
        <p:txBody>
          <a:bodyPr>
            <a:normAutofit/>
          </a:bodyPr>
          <a:lstStyle/>
          <a:p>
            <a:pPr marL="118872" indent="0">
              <a:buNone/>
            </a:pPr>
            <a:endParaRPr lang="id-ID" dirty="0" smtClean="0"/>
          </a:p>
          <a:p>
            <a:pPr marL="118872" indent="0">
              <a:buNone/>
            </a:pPr>
            <a:r>
              <a:rPr lang="id-ID" dirty="0" smtClean="0"/>
              <a:t> 1. bersumber dari Islam (Allah &amp; RasulNya)</a:t>
            </a:r>
          </a:p>
          <a:p>
            <a:pPr marL="118872" indent="0">
              <a:buNone/>
            </a:pPr>
            <a:r>
              <a:rPr lang="id-ID" dirty="0" smtClean="0"/>
              <a:t>2. Tidak dapat dilepaskan dari aqidah &amp; iman</a:t>
            </a:r>
          </a:p>
          <a:p>
            <a:pPr marL="118872" indent="0">
              <a:buNone/>
            </a:pPr>
            <a:r>
              <a:rPr lang="id-ID" dirty="0" smtClean="0"/>
              <a:t>3. Mendahulukan hak dibanding kewajiban</a:t>
            </a:r>
          </a:p>
          <a:p>
            <a:pPr marL="118872" indent="0">
              <a:buNone/>
            </a:pPr>
            <a:r>
              <a:rPr lang="id-ID" dirty="0" smtClean="0"/>
              <a:t>4. Bersifat universal</a:t>
            </a:r>
          </a:p>
          <a:p>
            <a:pPr marL="118872" indent="0">
              <a:buNone/>
            </a:pPr>
            <a:r>
              <a:rPr lang="id-ID" dirty="0" smtClean="0"/>
              <a:t>5. Menghormati martabat manusia (HAM)</a:t>
            </a:r>
            <a:endParaRPr lang="id-ID" dirty="0"/>
          </a:p>
        </p:txBody>
      </p:sp>
    </p:spTree>
    <p:extLst>
      <p:ext uri="{BB962C8B-B14F-4D97-AF65-F5344CB8AC3E}">
        <p14:creationId xmlns:p14="http://schemas.microsoft.com/office/powerpoint/2010/main" val="3322572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Tujuan Hukum Islam</a:t>
            </a:r>
            <a:endParaRPr lang="id-ID" b="0" dirty="0"/>
          </a:p>
        </p:txBody>
      </p:sp>
      <p:sp>
        <p:nvSpPr>
          <p:cNvPr id="3" name="Content Placeholder 2"/>
          <p:cNvSpPr>
            <a:spLocks noGrp="1"/>
          </p:cNvSpPr>
          <p:nvPr>
            <p:ph idx="1"/>
          </p:nvPr>
        </p:nvSpPr>
        <p:spPr>
          <a:xfrm>
            <a:off x="107504" y="1775191"/>
            <a:ext cx="6264696" cy="4625609"/>
          </a:xfrm>
        </p:spPr>
        <p:txBody>
          <a:bodyPr/>
          <a:lstStyle/>
          <a:p>
            <a:pPr marL="118872" indent="0">
              <a:buNone/>
            </a:pPr>
            <a:r>
              <a:rPr lang="id-ID" dirty="0" smtClean="0"/>
              <a:t> </a:t>
            </a:r>
            <a:r>
              <a:rPr lang="id-ID" i="1" dirty="0" smtClean="0"/>
              <a:t>al muqasid al syariah:</a:t>
            </a:r>
          </a:p>
          <a:p>
            <a:pPr marL="118872" indent="0">
              <a:buNone/>
            </a:pPr>
            <a:endParaRPr lang="id-ID" i="1" dirty="0" smtClean="0"/>
          </a:p>
          <a:p>
            <a:pPr marL="633222" indent="-514350">
              <a:buAutoNum type="arabicPeriod"/>
            </a:pPr>
            <a:r>
              <a:rPr lang="id-ID" sz="2800" dirty="0" smtClean="0"/>
              <a:t>Melindungi agama (Qs.[60]:8-9)</a:t>
            </a:r>
          </a:p>
          <a:p>
            <a:pPr marL="633222" indent="-514350">
              <a:buAutoNum type="arabicPeriod"/>
            </a:pPr>
            <a:r>
              <a:rPr lang="id-ID" sz="2800" dirty="0" smtClean="0"/>
              <a:t>Melindungi jiwa (Qs.[6]:151)</a:t>
            </a:r>
          </a:p>
          <a:p>
            <a:pPr marL="633222" indent="-514350">
              <a:buAutoNum type="arabicPeriod"/>
            </a:pPr>
            <a:r>
              <a:rPr lang="id-ID" sz="2800" dirty="0" smtClean="0"/>
              <a:t>Melindungi akal (Qs.[2]:219)</a:t>
            </a:r>
          </a:p>
          <a:p>
            <a:pPr marL="633222" indent="-514350">
              <a:buAutoNum type="arabicPeriod"/>
            </a:pPr>
            <a:r>
              <a:rPr lang="id-ID" sz="2800" dirty="0" smtClean="0"/>
              <a:t>Melindungi keturunan (Qs.[60]:12)</a:t>
            </a:r>
          </a:p>
          <a:p>
            <a:pPr marL="633222" indent="-514350">
              <a:buAutoNum type="arabicPeriod"/>
            </a:pPr>
            <a:r>
              <a:rPr lang="id-ID" sz="2800" dirty="0" smtClean="0"/>
              <a:t>Melindungi harta (Qs.[4]:29)</a:t>
            </a:r>
            <a:endParaRPr lang="id-ID" sz="2800" dirty="0"/>
          </a:p>
        </p:txBody>
      </p:sp>
      <p:pic>
        <p:nvPicPr>
          <p:cNvPr id="4098" name="Picture 2" descr="http://blog.umy.ac.id/bidaulandikasari/files/2012/11/syariah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1412776"/>
            <a:ext cx="3059832" cy="5445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06477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Sumber-sumber Hukum Islam</a:t>
            </a:r>
            <a:endParaRPr lang="id-ID" b="0" dirty="0"/>
          </a:p>
        </p:txBody>
      </p:sp>
      <p:sp>
        <p:nvSpPr>
          <p:cNvPr id="3" name="Content Placeholder 2"/>
          <p:cNvSpPr>
            <a:spLocks noGrp="1"/>
          </p:cNvSpPr>
          <p:nvPr>
            <p:ph idx="1"/>
          </p:nvPr>
        </p:nvSpPr>
        <p:spPr>
          <a:xfrm>
            <a:off x="179512" y="1775191"/>
            <a:ext cx="5688632" cy="4625609"/>
          </a:xfrm>
        </p:spPr>
        <p:txBody>
          <a:bodyPr>
            <a:normAutofit lnSpcReduction="10000"/>
          </a:bodyPr>
          <a:lstStyle/>
          <a:p>
            <a:pPr marL="118872" indent="0">
              <a:buNone/>
            </a:pPr>
            <a:r>
              <a:rPr lang="id-ID" dirty="0" smtClean="0"/>
              <a:t> 1. al-Quran (Qs.[4]:59)</a:t>
            </a:r>
          </a:p>
          <a:p>
            <a:pPr marL="118872" indent="0">
              <a:buNone/>
            </a:pPr>
            <a:r>
              <a:rPr lang="id-ID" dirty="0"/>
              <a:t>a</a:t>
            </a:r>
            <a:r>
              <a:rPr lang="id-ID" dirty="0" smtClean="0"/>
              <a:t>l-Quran merupakan hukum tertinggi, karena berasal dari Allah Swt. Quran menjadi dasar dalam memutuskan atau menetapkan setiap peristiwa hukum yang terjadi. Al Quran yang berasal dari Allah Swt, maka ia tidak diragukan kebenarannya (Qs.[2]:2) </a:t>
            </a:r>
            <a:endParaRPr lang="id-ID" dirty="0"/>
          </a:p>
        </p:txBody>
      </p:sp>
      <p:pic>
        <p:nvPicPr>
          <p:cNvPr id="5122" name="Picture 2" descr="http://t3.gstatic.com/images?q=tbn:ANd9GcQ4dgaB60UB_LkJ90IIId6JyqtMgzpkEJKOyda86gSv11DZ8Ox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3" y="1556792"/>
            <a:ext cx="3124718"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4682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Al Quran</a:t>
            </a:r>
            <a:endParaRPr lang="id-ID" b="0" dirty="0"/>
          </a:p>
        </p:txBody>
      </p:sp>
      <p:sp>
        <p:nvSpPr>
          <p:cNvPr id="3" name="Content Placeholder 2"/>
          <p:cNvSpPr>
            <a:spLocks noGrp="1"/>
          </p:cNvSpPr>
          <p:nvPr>
            <p:ph idx="1"/>
          </p:nvPr>
        </p:nvSpPr>
        <p:spPr/>
        <p:txBody>
          <a:bodyPr/>
          <a:lstStyle/>
          <a:p>
            <a:pPr marL="118872" indent="0">
              <a:buNone/>
            </a:pPr>
            <a:r>
              <a:rPr lang="id-ID" dirty="0" smtClean="0"/>
              <a:t> di dalam al Quran terdapat teks (</a:t>
            </a:r>
            <a:r>
              <a:rPr lang="id-ID" i="1" dirty="0" smtClean="0"/>
              <a:t>nash</a:t>
            </a:r>
            <a:r>
              <a:rPr lang="id-ID" dirty="0" smtClean="0"/>
              <a:t>) yang bersifat pasti (</a:t>
            </a:r>
            <a:r>
              <a:rPr lang="id-ID" i="1" dirty="0" smtClean="0"/>
              <a:t>qath’i</a:t>
            </a:r>
            <a:r>
              <a:rPr lang="id-ID" dirty="0" smtClean="0"/>
              <a:t>), dan ada pula yang harus ditafsirkan terlebih dahulu (</a:t>
            </a:r>
            <a:r>
              <a:rPr lang="id-ID" i="1" dirty="0" smtClean="0"/>
              <a:t>zhanni</a:t>
            </a:r>
            <a:r>
              <a:rPr lang="id-ID" dirty="0" smtClean="0"/>
              <a:t>).</a:t>
            </a:r>
          </a:p>
          <a:p>
            <a:pPr marL="118872" indent="0">
              <a:buNone/>
            </a:pPr>
            <a:endParaRPr lang="id-ID" dirty="0"/>
          </a:p>
          <a:p>
            <a:pPr marL="118872" indent="0">
              <a:buNone/>
            </a:pPr>
            <a:r>
              <a:rPr lang="id-ID" dirty="0" smtClean="0"/>
              <a:t>Ayat Quran yang bersifat </a:t>
            </a:r>
            <a:r>
              <a:rPr lang="id-ID" i="1" dirty="0" smtClean="0"/>
              <a:t>qath’i  </a:t>
            </a:r>
            <a:r>
              <a:rPr lang="id-ID" dirty="0" smtClean="0"/>
              <a:t>tidak memerlukan penafsiran lagi, spti: Qs.114.  Ia telah ditentukan sebagaimana bunyi teks. Ayat yang bersifat </a:t>
            </a:r>
            <a:r>
              <a:rPr lang="id-ID" i="1" dirty="0" smtClean="0"/>
              <a:t>zhanni </a:t>
            </a:r>
            <a:r>
              <a:rPr lang="id-ID" dirty="0" smtClean="0"/>
              <a:t>memerlukan penafsiran, spti: Qs.[2]:228, 189, dll </a:t>
            </a:r>
            <a:endParaRPr lang="id-ID" dirty="0"/>
          </a:p>
        </p:txBody>
      </p:sp>
    </p:spTree>
    <p:extLst>
      <p:ext uri="{BB962C8B-B14F-4D97-AF65-F5344CB8AC3E}">
        <p14:creationId xmlns:p14="http://schemas.microsoft.com/office/powerpoint/2010/main" val="1046320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Al Quran</a:t>
            </a:r>
            <a:endParaRPr lang="id-ID" b="0" dirty="0"/>
          </a:p>
        </p:txBody>
      </p:sp>
      <p:sp>
        <p:nvSpPr>
          <p:cNvPr id="3" name="Content Placeholder 2"/>
          <p:cNvSpPr>
            <a:spLocks noGrp="1"/>
          </p:cNvSpPr>
          <p:nvPr>
            <p:ph idx="1"/>
          </p:nvPr>
        </p:nvSpPr>
        <p:spPr/>
        <p:txBody>
          <a:bodyPr/>
          <a:lstStyle/>
          <a:p>
            <a:pPr marL="118872" indent="0">
              <a:buNone/>
            </a:pPr>
            <a:r>
              <a:rPr lang="id-ID" dirty="0"/>
              <a:t> </a:t>
            </a:r>
            <a:r>
              <a:rPr lang="id-ID" dirty="0" smtClean="0"/>
              <a:t>al-Quran pada awalnya ditulis pada lembaran kulit kayu, tulang-belulang, serta dihafal oleh para sahabat Rasulullah Saw. Khalifah Abu Bakr ra., atas nasihat Umar ibn Khattab ra. meminta kpd Zaid bin Tsabit utk mengumpulkan ayat Quran yg berserak utk dibukukan. </a:t>
            </a:r>
            <a:endParaRPr lang="id-ID" dirty="0"/>
          </a:p>
        </p:txBody>
      </p:sp>
    </p:spTree>
    <p:extLst>
      <p:ext uri="{BB962C8B-B14F-4D97-AF65-F5344CB8AC3E}">
        <p14:creationId xmlns:p14="http://schemas.microsoft.com/office/powerpoint/2010/main" val="1320851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Al Quran</a:t>
            </a:r>
            <a:endParaRPr lang="id-ID" b="0" dirty="0"/>
          </a:p>
        </p:txBody>
      </p:sp>
      <p:sp>
        <p:nvSpPr>
          <p:cNvPr id="3" name="Content Placeholder 2"/>
          <p:cNvSpPr>
            <a:spLocks noGrp="1"/>
          </p:cNvSpPr>
          <p:nvPr>
            <p:ph idx="1"/>
          </p:nvPr>
        </p:nvSpPr>
        <p:spPr/>
        <p:txBody>
          <a:bodyPr/>
          <a:lstStyle/>
          <a:p>
            <a:pPr marL="118872" indent="0">
              <a:buNone/>
            </a:pPr>
            <a:r>
              <a:rPr lang="id-ID" dirty="0" smtClean="0"/>
              <a:t> proses pengumpulan menjadi bentuk </a:t>
            </a:r>
            <a:r>
              <a:rPr lang="id-ID" i="1" dirty="0" smtClean="0"/>
              <a:t>mushaf </a:t>
            </a:r>
            <a:r>
              <a:rPr lang="id-ID" dirty="0" smtClean="0"/>
              <a:t>atau</a:t>
            </a:r>
            <a:r>
              <a:rPr lang="id-ID" i="1" dirty="0" smtClean="0"/>
              <a:t> </a:t>
            </a:r>
            <a:r>
              <a:rPr lang="id-ID" dirty="0" smtClean="0"/>
              <a:t>lembaran-lembaran berhasil diselesaikan pada masa Khalifah Utsman bin Affan ra. (th.25 H). </a:t>
            </a:r>
          </a:p>
          <a:p>
            <a:pPr marL="118872" indent="0">
              <a:buNone/>
            </a:pPr>
            <a:r>
              <a:rPr lang="id-ID" dirty="0" smtClean="0"/>
              <a:t>Utk menjelaskan isi ayat-ayat Quran, maka lahirlah ilmu Quran (</a:t>
            </a:r>
            <a:r>
              <a:rPr lang="id-ID" i="1" dirty="0" smtClean="0"/>
              <a:t>ulumul Quran</a:t>
            </a:r>
            <a:r>
              <a:rPr lang="id-ID" dirty="0" smtClean="0"/>
              <a:t>). Salah satu cabang </a:t>
            </a:r>
            <a:r>
              <a:rPr lang="id-ID" i="1" dirty="0" smtClean="0"/>
              <a:t>ulumul Quran </a:t>
            </a:r>
            <a:r>
              <a:rPr lang="id-ID" dirty="0" smtClean="0"/>
              <a:t>adalah ilmu tafsir Quran. </a:t>
            </a:r>
            <a:r>
              <a:rPr lang="id-ID" i="1" dirty="0" smtClean="0"/>
              <a:t> </a:t>
            </a:r>
            <a:endParaRPr lang="id-ID" i="1" dirty="0"/>
          </a:p>
        </p:txBody>
      </p:sp>
    </p:spTree>
    <p:extLst>
      <p:ext uri="{BB962C8B-B14F-4D97-AF65-F5344CB8AC3E}">
        <p14:creationId xmlns:p14="http://schemas.microsoft.com/office/powerpoint/2010/main" val="39020035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Hadits Nabi (as-Sunnah)</a:t>
            </a:r>
            <a:endParaRPr lang="id-ID" b="0" dirty="0"/>
          </a:p>
        </p:txBody>
      </p:sp>
      <p:sp>
        <p:nvSpPr>
          <p:cNvPr id="3" name="Content Placeholder 2"/>
          <p:cNvSpPr>
            <a:spLocks noGrp="1"/>
          </p:cNvSpPr>
          <p:nvPr>
            <p:ph idx="1"/>
          </p:nvPr>
        </p:nvSpPr>
        <p:spPr>
          <a:xfrm>
            <a:off x="179512" y="1775191"/>
            <a:ext cx="5256584" cy="4625609"/>
          </a:xfrm>
        </p:spPr>
        <p:txBody>
          <a:bodyPr/>
          <a:lstStyle/>
          <a:p>
            <a:pPr marL="118872" indent="0">
              <a:buNone/>
            </a:pPr>
            <a:r>
              <a:rPr lang="id-ID" dirty="0" smtClean="0"/>
              <a:t> 2. Hadits Nabi (</a:t>
            </a:r>
            <a:r>
              <a:rPr lang="id-ID" i="1" dirty="0" smtClean="0"/>
              <a:t>as-Sunnah</a:t>
            </a:r>
            <a:r>
              <a:rPr lang="id-ID" dirty="0" smtClean="0"/>
              <a:t> atau </a:t>
            </a:r>
            <a:r>
              <a:rPr lang="id-ID" i="1" dirty="0" smtClean="0"/>
              <a:t>al Hadits</a:t>
            </a:r>
            <a:r>
              <a:rPr lang="id-ID" dirty="0" smtClean="0"/>
              <a:t>)</a:t>
            </a:r>
          </a:p>
          <a:p>
            <a:pPr marL="118872" indent="0">
              <a:buNone/>
            </a:pPr>
            <a:r>
              <a:rPr lang="id-ID" dirty="0" smtClean="0"/>
              <a:t>Merupakan sumber kedua setelah al Quran, ia berupa perkataan Rasulullah (</a:t>
            </a:r>
            <a:r>
              <a:rPr lang="id-ID" i="1" dirty="0" smtClean="0"/>
              <a:t>sunnah qauliyah</a:t>
            </a:r>
            <a:r>
              <a:rPr lang="id-ID" dirty="0" smtClean="0"/>
              <a:t>), perbuatan (</a:t>
            </a:r>
            <a:r>
              <a:rPr lang="id-ID" i="1" dirty="0" smtClean="0"/>
              <a:t>sunnah fi’liyah</a:t>
            </a:r>
            <a:r>
              <a:rPr lang="id-ID" dirty="0" smtClean="0"/>
              <a:t>), maupun sikap diam (</a:t>
            </a:r>
            <a:r>
              <a:rPr lang="id-ID" i="1" dirty="0" smtClean="0"/>
              <a:t>sunnah taqririyah</a:t>
            </a:r>
            <a:r>
              <a:rPr lang="id-ID" dirty="0" smtClean="0"/>
              <a:t>).</a:t>
            </a:r>
          </a:p>
          <a:p>
            <a:pPr marL="118872" indent="0">
              <a:buNone/>
            </a:pPr>
            <a:endParaRPr lang="id-ID" dirty="0"/>
          </a:p>
        </p:txBody>
      </p:sp>
      <p:pic>
        <p:nvPicPr>
          <p:cNvPr id="6146" name="Picture 2" descr="http://mahasiswait.students-blog.undip.ac.id/files/2013/04/muhamm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6192" y="1484784"/>
            <a:ext cx="3171825" cy="5373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824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a:t>
            </a:r>
            <a:endParaRPr lang="id-ID" dirty="0"/>
          </a:p>
        </p:txBody>
      </p:sp>
      <p:sp>
        <p:nvSpPr>
          <p:cNvPr id="3" name="Content Placeholder 2"/>
          <p:cNvSpPr>
            <a:spLocks noGrp="1"/>
          </p:cNvSpPr>
          <p:nvPr>
            <p:ph idx="1"/>
          </p:nvPr>
        </p:nvSpPr>
        <p:spPr>
          <a:xfrm>
            <a:off x="457200" y="1775191"/>
            <a:ext cx="5915000" cy="4625609"/>
          </a:xfrm>
        </p:spPr>
        <p:txBody>
          <a:bodyPr/>
          <a:lstStyle/>
          <a:p>
            <a:pPr marL="118872" indent="0">
              <a:buNone/>
            </a:pPr>
            <a:r>
              <a:rPr lang="id-ID" dirty="0" smtClean="0"/>
              <a:t>Hukum Islam</a:t>
            </a:r>
          </a:p>
          <a:p>
            <a:pPr marL="118872" indent="0">
              <a:buNone/>
            </a:pPr>
            <a:r>
              <a:rPr lang="id-ID" dirty="0" smtClean="0"/>
              <a:t>Seperangkat norma yang mengatur hubungan antara manusia dengan Allah Swt, hubungan antara manusia dengan sesama manusia, dan hubungan manusia dengan lingkungan alamnya. </a:t>
            </a:r>
            <a:endParaRPr lang="id-ID" dirty="0"/>
          </a:p>
        </p:txBody>
      </p:sp>
      <p:pic>
        <p:nvPicPr>
          <p:cNvPr id="1026" name="Picture 2" descr="http://t1.gstatic.com/images?q=tbn:ANd9GcRp7r8nsvuGzMy_UtX-2StSHm0OG7DD00VoeEhNbuVN2cd5jeq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1484784"/>
            <a:ext cx="3395745" cy="5373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52569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Hadits Nabi (as-Sunnah)</a:t>
            </a:r>
            <a:endParaRPr lang="id-ID" b="0" dirty="0"/>
          </a:p>
        </p:txBody>
      </p:sp>
      <p:sp>
        <p:nvSpPr>
          <p:cNvPr id="3" name="Content Placeholder 2"/>
          <p:cNvSpPr>
            <a:spLocks noGrp="1"/>
          </p:cNvSpPr>
          <p:nvPr>
            <p:ph idx="1"/>
          </p:nvPr>
        </p:nvSpPr>
        <p:spPr/>
        <p:txBody>
          <a:bodyPr/>
          <a:lstStyle/>
          <a:p>
            <a:pPr marL="118872" indent="0">
              <a:buNone/>
            </a:pPr>
            <a:r>
              <a:rPr lang="id-ID" dirty="0" smtClean="0"/>
              <a:t> </a:t>
            </a:r>
            <a:r>
              <a:rPr lang="id-ID" dirty="0"/>
              <a:t>Hadits merupakan penjelasan autentik dari ayat-ayat Quran. Penerapan Sunnah Nabi sebagai dasar hukum kedua sesuai dg ketentuan Qs.[4]:80 &amp; Qs.[59]:</a:t>
            </a:r>
            <a:r>
              <a:rPr lang="id-ID" dirty="0" smtClean="0"/>
              <a:t>7</a:t>
            </a:r>
          </a:p>
          <a:p>
            <a:pPr marL="118872" indent="0">
              <a:buNone/>
            </a:pPr>
            <a:endParaRPr lang="id-ID" dirty="0"/>
          </a:p>
          <a:p>
            <a:pPr marL="118872" indent="0">
              <a:buNone/>
            </a:pPr>
            <a:r>
              <a:rPr lang="id-ID" dirty="0" smtClean="0"/>
              <a:t>Ilmu yang mempelajari hadits disebut </a:t>
            </a:r>
            <a:r>
              <a:rPr lang="id-ID" i="1" dirty="0" smtClean="0"/>
              <a:t>ulumul hadits. </a:t>
            </a:r>
            <a:r>
              <a:rPr lang="id-ID" dirty="0" smtClean="0"/>
              <a:t>Hadits berarti kabar, hadits nabi berarti kabar yang berasal dari Nabi Muhammad Saw. </a:t>
            </a:r>
            <a:endParaRPr lang="id-ID" dirty="0"/>
          </a:p>
        </p:txBody>
      </p:sp>
    </p:spTree>
    <p:extLst>
      <p:ext uri="{BB962C8B-B14F-4D97-AF65-F5344CB8AC3E}">
        <p14:creationId xmlns:p14="http://schemas.microsoft.com/office/powerpoint/2010/main" val="8613504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Hadits Nabi (as-Sunnah)</a:t>
            </a:r>
            <a:endParaRPr lang="id-ID" b="0" dirty="0"/>
          </a:p>
        </p:txBody>
      </p:sp>
      <p:sp>
        <p:nvSpPr>
          <p:cNvPr id="3" name="Content Placeholder 2"/>
          <p:cNvSpPr>
            <a:spLocks noGrp="1"/>
          </p:cNvSpPr>
          <p:nvPr>
            <p:ph idx="1"/>
          </p:nvPr>
        </p:nvSpPr>
        <p:spPr>
          <a:xfrm>
            <a:off x="179512" y="1775191"/>
            <a:ext cx="5328592" cy="4625609"/>
          </a:xfrm>
        </p:spPr>
        <p:txBody>
          <a:bodyPr>
            <a:normAutofit/>
          </a:bodyPr>
          <a:lstStyle/>
          <a:p>
            <a:pPr marL="118872" indent="0">
              <a:buNone/>
            </a:pPr>
            <a:r>
              <a:rPr lang="id-ID" dirty="0" smtClean="0"/>
              <a:t> Upaya pengumpulan dan pembukuan Hadits Rasulullah Saw dilakukan pertama kali oleh Khalifah Umar bin Abdul Aziz (718 M). </a:t>
            </a:r>
          </a:p>
          <a:p>
            <a:pPr marL="118872" indent="0">
              <a:buNone/>
            </a:pPr>
            <a:r>
              <a:rPr lang="id-ID" dirty="0" smtClean="0"/>
              <a:t>Kompilasi hadits baru terjadi secara sempurna pada masa Khalifah al Mansyur (754-774 M). </a:t>
            </a:r>
          </a:p>
        </p:txBody>
      </p:sp>
      <p:pic>
        <p:nvPicPr>
          <p:cNvPr id="7170" name="Picture 2" descr="http://t1.gstatic.com/images?q=tbn:ANd9GcTzufrjfBlZP-bHlOy2TJ3EQJy3Ind1pYGMb2GI4VqY2_d2_ZlMG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1" y="1484784"/>
            <a:ext cx="3091750" cy="5373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91765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Hadits Nabi (as-Sunnah)</a:t>
            </a:r>
            <a:endParaRPr lang="id-ID" b="0" dirty="0"/>
          </a:p>
        </p:txBody>
      </p:sp>
      <p:sp>
        <p:nvSpPr>
          <p:cNvPr id="3" name="Content Placeholder 2"/>
          <p:cNvSpPr>
            <a:spLocks noGrp="1"/>
          </p:cNvSpPr>
          <p:nvPr>
            <p:ph idx="1"/>
          </p:nvPr>
        </p:nvSpPr>
        <p:spPr/>
        <p:txBody>
          <a:bodyPr/>
          <a:lstStyle/>
          <a:p>
            <a:pPr marL="118872" indent="0">
              <a:buNone/>
            </a:pPr>
            <a:r>
              <a:rPr lang="id-ID" dirty="0" smtClean="0"/>
              <a:t> </a:t>
            </a:r>
            <a:r>
              <a:rPr lang="id-ID" dirty="0"/>
              <a:t>Malik bin Anas </a:t>
            </a:r>
            <a:r>
              <a:rPr lang="id-ID" dirty="0" smtClean="0"/>
              <a:t>(pendiri Mazhab Maliki) berhasil </a:t>
            </a:r>
            <a:r>
              <a:rPr lang="id-ID" dirty="0"/>
              <a:t>menyusun kitab hadits hukum yang bernama </a:t>
            </a:r>
            <a:r>
              <a:rPr lang="id-ID" i="1" dirty="0"/>
              <a:t>al Muwaththa. </a:t>
            </a:r>
            <a:endParaRPr lang="id-ID" i="1" dirty="0" smtClean="0"/>
          </a:p>
          <a:p>
            <a:pPr marL="118872" indent="0">
              <a:buNone/>
            </a:pPr>
            <a:r>
              <a:rPr lang="id-ID" dirty="0" smtClean="0"/>
              <a:t>Kitab Hadits </a:t>
            </a:r>
            <a:r>
              <a:rPr lang="id-ID" i="1" dirty="0" smtClean="0"/>
              <a:t>al-Musnad </a:t>
            </a:r>
            <a:r>
              <a:rPr lang="id-ID" dirty="0" smtClean="0"/>
              <a:t>karya Ahmad bin Hambal (pendiri Mazhab Hambali)</a:t>
            </a:r>
          </a:p>
          <a:p>
            <a:pPr marL="118872" indent="0">
              <a:buNone/>
            </a:pPr>
            <a:r>
              <a:rPr lang="id-ID" dirty="0" smtClean="0"/>
              <a:t>Kitab </a:t>
            </a:r>
            <a:r>
              <a:rPr lang="id-ID" i="1" dirty="0" smtClean="0"/>
              <a:t>as-Sunan </a:t>
            </a:r>
            <a:r>
              <a:rPr lang="id-ID" dirty="0" smtClean="0"/>
              <a:t>karya Muhammad Idris as-Syafi’i (pendiri Mazhab Syafi’i)</a:t>
            </a:r>
          </a:p>
          <a:p>
            <a:pPr marL="118872" indent="0">
              <a:buNone/>
            </a:pPr>
            <a:r>
              <a:rPr lang="id-ID" dirty="0" smtClean="0"/>
              <a:t>Kitab </a:t>
            </a:r>
            <a:r>
              <a:rPr lang="id-ID" i="1" dirty="0" smtClean="0"/>
              <a:t>al Fiqhi </a:t>
            </a:r>
            <a:r>
              <a:rPr lang="id-ID" dirty="0" smtClean="0"/>
              <a:t>berhasil disusun oleh Abu Hanifah (pendiri Mazhab Hanafi)</a:t>
            </a:r>
            <a:endParaRPr lang="id-ID" dirty="0"/>
          </a:p>
          <a:p>
            <a:pPr marL="118872" indent="0">
              <a:buNone/>
            </a:pPr>
            <a:endParaRPr lang="id-ID" dirty="0"/>
          </a:p>
        </p:txBody>
      </p:sp>
    </p:spTree>
    <p:extLst>
      <p:ext uri="{BB962C8B-B14F-4D97-AF65-F5344CB8AC3E}">
        <p14:creationId xmlns:p14="http://schemas.microsoft.com/office/powerpoint/2010/main" val="7047044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Hadits Nabi (as-Sunnah)</a:t>
            </a:r>
            <a:endParaRPr lang="id-ID" b="0" dirty="0"/>
          </a:p>
        </p:txBody>
      </p:sp>
      <p:sp>
        <p:nvSpPr>
          <p:cNvPr id="3" name="Content Placeholder 2"/>
          <p:cNvSpPr>
            <a:spLocks noGrp="1"/>
          </p:cNvSpPr>
          <p:nvPr>
            <p:ph idx="1"/>
          </p:nvPr>
        </p:nvSpPr>
        <p:spPr>
          <a:xfrm>
            <a:off x="107504" y="1775191"/>
            <a:ext cx="5544616" cy="4625609"/>
          </a:xfrm>
        </p:spPr>
        <p:txBody>
          <a:bodyPr>
            <a:normAutofit/>
          </a:bodyPr>
          <a:lstStyle/>
          <a:p>
            <a:pPr marL="118872" indent="0">
              <a:buNone/>
            </a:pPr>
            <a:r>
              <a:rPr lang="id-ID" sz="2800" dirty="0" smtClean="0"/>
              <a:t> setelah Imam Mazhab meninggal dunia, pd abad ke-3 H (9 M), Bukhari dan Muslim menerapkan metode dan sistem yang ketat dalam pengumpulan hadits Rasulullah Saw. </a:t>
            </a:r>
          </a:p>
          <a:p>
            <a:pPr marL="118872" indent="0">
              <a:buNone/>
            </a:pPr>
            <a:r>
              <a:rPr lang="id-ID" sz="2800" dirty="0" smtClean="0"/>
              <a:t>Bukhari dan Muslim melihat sahih sebuah hadits dari sudut muatan/isi dan penyampai.  </a:t>
            </a:r>
            <a:endParaRPr lang="id-ID" sz="2800" dirty="0"/>
          </a:p>
        </p:txBody>
      </p:sp>
      <p:pic>
        <p:nvPicPr>
          <p:cNvPr id="8194" name="Picture 2" descr="http://ibnusalwa.mobie.in/ss/shahih-bukhar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1484784"/>
            <a:ext cx="3419872" cy="5373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741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Hadits (as-Sunnah)</a:t>
            </a:r>
            <a:endParaRPr lang="id-ID" b="0" dirty="0"/>
          </a:p>
        </p:txBody>
      </p:sp>
      <p:sp>
        <p:nvSpPr>
          <p:cNvPr id="3" name="Content Placeholder 2"/>
          <p:cNvSpPr>
            <a:spLocks noGrp="1"/>
          </p:cNvSpPr>
          <p:nvPr>
            <p:ph idx="1"/>
          </p:nvPr>
        </p:nvSpPr>
        <p:spPr/>
        <p:txBody>
          <a:bodyPr/>
          <a:lstStyle/>
          <a:p>
            <a:pPr marL="118872" indent="0">
              <a:buNone/>
            </a:pPr>
            <a:r>
              <a:rPr lang="id-ID" dirty="0" smtClean="0"/>
              <a:t> kategori yg ditetapkan oleh Bukhari &amp; Muslim:</a:t>
            </a:r>
          </a:p>
          <a:p>
            <a:pPr marL="633222" indent="-514350">
              <a:buAutoNum type="arabicPeriod"/>
            </a:pPr>
            <a:r>
              <a:rPr lang="id-ID" dirty="0" smtClean="0"/>
              <a:t>Kekuatan ingatan dan ketelitian perawinya</a:t>
            </a:r>
          </a:p>
          <a:p>
            <a:pPr marL="633222" indent="-514350">
              <a:buAutoNum type="arabicPeriod"/>
            </a:pPr>
            <a:r>
              <a:rPr lang="id-ID" dirty="0" smtClean="0"/>
              <a:t>Integritas pribadi perawi hadits tsb</a:t>
            </a:r>
          </a:p>
          <a:p>
            <a:pPr marL="633222" indent="-514350">
              <a:buAutoNum type="arabicPeriod"/>
            </a:pPr>
            <a:r>
              <a:rPr lang="id-ID" dirty="0" smtClean="0"/>
              <a:t>Tidak terputus mata rantai penyampainya dari generasi ke generasi</a:t>
            </a:r>
          </a:p>
          <a:p>
            <a:pPr marL="633222" indent="-514350">
              <a:buAutoNum type="arabicPeriod"/>
            </a:pPr>
            <a:r>
              <a:rPr lang="id-ID" dirty="0" smtClean="0"/>
              <a:t>Tidak terdapat cacat atas isi hadits</a:t>
            </a:r>
          </a:p>
          <a:p>
            <a:pPr marL="633222" indent="-514350">
              <a:buAutoNum type="arabicPeriod"/>
            </a:pPr>
            <a:r>
              <a:rPr lang="id-ID" dirty="0" smtClean="0"/>
              <a:t>Tidak janggal dari segi susunan bahasanya</a:t>
            </a:r>
            <a:endParaRPr lang="id-ID" dirty="0"/>
          </a:p>
        </p:txBody>
      </p:sp>
    </p:spTree>
    <p:extLst>
      <p:ext uri="{BB962C8B-B14F-4D97-AF65-F5344CB8AC3E}">
        <p14:creationId xmlns:p14="http://schemas.microsoft.com/office/powerpoint/2010/main" val="34848666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Hadits Nabi (as-Sunnah)</a:t>
            </a:r>
            <a:endParaRPr lang="id-ID" b="0" dirty="0"/>
          </a:p>
        </p:txBody>
      </p:sp>
      <p:sp>
        <p:nvSpPr>
          <p:cNvPr id="3" name="Content Placeholder 2"/>
          <p:cNvSpPr>
            <a:spLocks noGrp="1"/>
          </p:cNvSpPr>
          <p:nvPr>
            <p:ph idx="1"/>
          </p:nvPr>
        </p:nvSpPr>
        <p:spPr/>
        <p:txBody>
          <a:bodyPr/>
          <a:lstStyle/>
          <a:p>
            <a:pPr marL="118872" indent="0">
              <a:buNone/>
            </a:pPr>
            <a:r>
              <a:rPr lang="id-ID" dirty="0" smtClean="0"/>
              <a:t> berdasarkan isi hadits, dpt digolongkan:</a:t>
            </a:r>
          </a:p>
          <a:p>
            <a:pPr marL="118872" indent="0">
              <a:buNone/>
            </a:pPr>
            <a:r>
              <a:rPr lang="id-ID" i="1" dirty="0" smtClean="0"/>
              <a:t>Sahih </a:t>
            </a:r>
            <a:r>
              <a:rPr lang="id-ID" dirty="0" smtClean="0"/>
              <a:t>atau autentik, </a:t>
            </a:r>
            <a:r>
              <a:rPr lang="id-ID" i="1" dirty="0" smtClean="0"/>
              <a:t>hasan, </a:t>
            </a:r>
            <a:r>
              <a:rPr lang="id-ID" dirty="0" smtClean="0"/>
              <a:t>dan </a:t>
            </a:r>
            <a:r>
              <a:rPr lang="id-ID" i="1" dirty="0" smtClean="0"/>
              <a:t>dhaif </a:t>
            </a:r>
            <a:r>
              <a:rPr lang="id-ID" dirty="0" smtClean="0"/>
              <a:t>(lemah)</a:t>
            </a:r>
          </a:p>
          <a:p>
            <a:pPr marL="118872" indent="0">
              <a:buNone/>
            </a:pPr>
            <a:endParaRPr lang="id-ID" dirty="0" smtClean="0"/>
          </a:p>
          <a:p>
            <a:pPr marL="118872" indent="0">
              <a:buNone/>
            </a:pPr>
            <a:r>
              <a:rPr lang="id-ID" dirty="0" smtClean="0"/>
              <a:t>Berdasarkan perawi/penyampai digolongkan:</a:t>
            </a:r>
          </a:p>
          <a:p>
            <a:pPr marL="118872" indent="0">
              <a:buNone/>
            </a:pPr>
            <a:r>
              <a:rPr lang="id-ID" i="1" dirty="0" smtClean="0"/>
              <a:t>Mutawatir, </a:t>
            </a:r>
            <a:r>
              <a:rPr lang="id-ID" dirty="0" smtClean="0"/>
              <a:t>yaitu hadits diriwayatkan oleh banyak sahabat. Jumlah yg meriwayatkan harus dpt dibuktikan dl generasi pertama, kedua, &amp; ketiga </a:t>
            </a:r>
            <a:endParaRPr lang="id-ID" i="1" dirty="0"/>
          </a:p>
        </p:txBody>
      </p:sp>
    </p:spTree>
    <p:extLst>
      <p:ext uri="{BB962C8B-B14F-4D97-AF65-F5344CB8AC3E}">
        <p14:creationId xmlns:p14="http://schemas.microsoft.com/office/powerpoint/2010/main" val="657329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Hadits Nabi (as-Sunnah)</a:t>
            </a:r>
            <a:endParaRPr lang="id-ID" b="0" dirty="0"/>
          </a:p>
        </p:txBody>
      </p:sp>
      <p:sp>
        <p:nvSpPr>
          <p:cNvPr id="3" name="Content Placeholder 2"/>
          <p:cNvSpPr>
            <a:spLocks noGrp="1"/>
          </p:cNvSpPr>
          <p:nvPr>
            <p:ph idx="1"/>
          </p:nvPr>
        </p:nvSpPr>
        <p:spPr/>
        <p:txBody>
          <a:bodyPr>
            <a:normAutofit lnSpcReduction="10000"/>
          </a:bodyPr>
          <a:lstStyle/>
          <a:p>
            <a:pPr marL="118872" indent="0">
              <a:buNone/>
            </a:pPr>
            <a:r>
              <a:rPr lang="id-ID" dirty="0" smtClean="0"/>
              <a:t> Hadits </a:t>
            </a:r>
            <a:r>
              <a:rPr lang="id-ID" i="1" dirty="0" smtClean="0"/>
              <a:t>Masyhur, </a:t>
            </a:r>
            <a:r>
              <a:rPr lang="id-ID" dirty="0" smtClean="0"/>
              <a:t>hadits diriwayatkan oleh sedikit sahabat (generasi pertama), kemudian baru pada masa generasi </a:t>
            </a:r>
            <a:r>
              <a:rPr lang="id-ID" i="1" dirty="0" smtClean="0"/>
              <a:t>tabi’in</a:t>
            </a:r>
            <a:r>
              <a:rPr lang="id-ID" dirty="0" smtClean="0"/>
              <a:t> dan </a:t>
            </a:r>
            <a:r>
              <a:rPr lang="id-ID" i="1" dirty="0" smtClean="0"/>
              <a:t>tabi’ tabi’in</a:t>
            </a:r>
            <a:r>
              <a:rPr lang="id-ID" dirty="0" smtClean="0"/>
              <a:t> diriwayatkan oleh banyak orang;</a:t>
            </a:r>
          </a:p>
          <a:p>
            <a:pPr marL="118872" indent="0">
              <a:buNone/>
            </a:pPr>
            <a:endParaRPr lang="id-ID" dirty="0"/>
          </a:p>
          <a:p>
            <a:pPr marL="118872" indent="0">
              <a:buNone/>
            </a:pPr>
            <a:r>
              <a:rPr lang="id-ID" dirty="0" smtClean="0"/>
              <a:t>Hadits </a:t>
            </a:r>
            <a:r>
              <a:rPr lang="id-ID" i="1" dirty="0" smtClean="0"/>
              <a:t>Ahad, </a:t>
            </a:r>
            <a:r>
              <a:rPr lang="id-ID" dirty="0" smtClean="0"/>
              <a:t>hadits diriwayatkan oleh sedikit orang, baik pada masa generasi pertama, kedua, ketiga, dst. Hadits ahad menduduki peringkat terbawah dibawah mutawatir &amp; masyhur</a:t>
            </a:r>
            <a:endParaRPr lang="id-ID" dirty="0"/>
          </a:p>
        </p:txBody>
      </p:sp>
    </p:spTree>
    <p:extLst>
      <p:ext uri="{BB962C8B-B14F-4D97-AF65-F5344CB8AC3E}">
        <p14:creationId xmlns:p14="http://schemas.microsoft.com/office/powerpoint/2010/main" val="38921504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i="1" dirty="0" smtClean="0"/>
              <a:t>Ijtihad</a:t>
            </a:r>
            <a:r>
              <a:rPr lang="id-ID" b="0" dirty="0" smtClean="0"/>
              <a:t> atau </a:t>
            </a:r>
            <a:r>
              <a:rPr lang="id-ID" b="0" i="1" dirty="0" smtClean="0"/>
              <a:t>al ra’yu</a:t>
            </a:r>
            <a:endParaRPr lang="id-ID" b="0" i="1" dirty="0"/>
          </a:p>
        </p:txBody>
      </p:sp>
      <p:sp>
        <p:nvSpPr>
          <p:cNvPr id="3" name="Content Placeholder 2"/>
          <p:cNvSpPr>
            <a:spLocks noGrp="1"/>
          </p:cNvSpPr>
          <p:nvPr>
            <p:ph idx="1"/>
          </p:nvPr>
        </p:nvSpPr>
        <p:spPr/>
        <p:txBody>
          <a:bodyPr>
            <a:normAutofit fontScale="92500" lnSpcReduction="10000"/>
          </a:bodyPr>
          <a:lstStyle/>
          <a:p>
            <a:pPr marL="118872" indent="0">
              <a:buNone/>
            </a:pPr>
            <a:r>
              <a:rPr lang="id-ID" dirty="0" smtClean="0"/>
              <a:t> Ijtihad (</a:t>
            </a:r>
            <a:r>
              <a:rPr lang="id-ID" i="1" dirty="0" smtClean="0"/>
              <a:t>al-ra’yu</a:t>
            </a:r>
            <a:r>
              <a:rPr lang="id-ID" dirty="0" smtClean="0"/>
              <a:t>) yaitu berusaha dg sungguh-sungguh utk mencari sebuah dasar aturan hukum dengan menggunakan akal.</a:t>
            </a:r>
          </a:p>
          <a:p>
            <a:pPr marL="118872" indent="0">
              <a:buNone/>
            </a:pPr>
            <a:endParaRPr lang="id-ID" dirty="0"/>
          </a:p>
          <a:p>
            <a:pPr marL="118872" indent="0">
              <a:buNone/>
            </a:pPr>
            <a:r>
              <a:rPr lang="id-ID" dirty="0" smtClean="0"/>
              <a:t>Dasar penggunaan akal utk menetapkan hukum, yaitu mendasarkan pada Hadits berikut: </a:t>
            </a:r>
          </a:p>
          <a:p>
            <a:pPr fontAlgn="base"/>
            <a:r>
              <a:rPr lang="id-ID" i="1" dirty="0" smtClean="0"/>
              <a:t> </a:t>
            </a:r>
            <a:r>
              <a:rPr lang="id-ID" sz="3000" i="1" dirty="0"/>
              <a:t>“Apabila seorang hakim memutuskan perkara, lalu berijtihad, lalu benar, maka baginya dua pahala.  Dan “Apabila seorang hakim memutuskan perkara, lalu berijtihad, ternyata salah, maka baginya sebuah pahala</a:t>
            </a:r>
            <a:r>
              <a:rPr lang="id-ID" sz="3000" i="1" dirty="0" smtClean="0"/>
              <a:t>.”  </a:t>
            </a:r>
            <a:r>
              <a:rPr lang="id-ID" sz="3000" dirty="0" smtClean="0"/>
              <a:t>(HR. Bukhari-Muslim) </a:t>
            </a:r>
            <a:r>
              <a:rPr lang="id-ID" dirty="0" smtClean="0"/>
              <a:t> </a:t>
            </a:r>
            <a:endParaRPr lang="id-ID" dirty="0"/>
          </a:p>
        </p:txBody>
      </p:sp>
    </p:spTree>
    <p:extLst>
      <p:ext uri="{BB962C8B-B14F-4D97-AF65-F5344CB8AC3E}">
        <p14:creationId xmlns:p14="http://schemas.microsoft.com/office/powerpoint/2010/main" val="1396651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Ijtihad </a:t>
            </a:r>
            <a:endParaRPr lang="id-ID" dirty="0"/>
          </a:p>
        </p:txBody>
      </p:sp>
      <p:sp>
        <p:nvSpPr>
          <p:cNvPr id="3" name="Content Placeholder 2"/>
          <p:cNvSpPr>
            <a:spLocks noGrp="1"/>
          </p:cNvSpPr>
          <p:nvPr>
            <p:ph idx="1"/>
          </p:nvPr>
        </p:nvSpPr>
        <p:spPr>
          <a:xfrm>
            <a:off x="179512" y="1775191"/>
            <a:ext cx="5976664" cy="4625609"/>
          </a:xfrm>
        </p:spPr>
        <p:txBody>
          <a:bodyPr>
            <a:normAutofit lnSpcReduction="10000"/>
          </a:bodyPr>
          <a:lstStyle/>
          <a:p>
            <a:pPr marL="118872" indent="0">
              <a:buNone/>
            </a:pPr>
            <a:r>
              <a:rPr lang="id-ID" dirty="0" smtClean="0"/>
              <a:t> seorang yang melakukan ijtihad disebut </a:t>
            </a:r>
            <a:r>
              <a:rPr lang="id-ID" i="1" dirty="0" smtClean="0"/>
              <a:t>mujtahid</a:t>
            </a:r>
          </a:p>
          <a:p>
            <a:pPr marL="118872" indent="0">
              <a:buNone/>
            </a:pPr>
            <a:r>
              <a:rPr lang="id-ID" i="1" dirty="0" smtClean="0"/>
              <a:t>Ijtihad </a:t>
            </a:r>
            <a:r>
              <a:rPr lang="id-ID" dirty="0" smtClean="0"/>
              <a:t>dpt dilakukan secara individual (</a:t>
            </a:r>
            <a:r>
              <a:rPr lang="id-ID" i="1" dirty="0" smtClean="0"/>
              <a:t>ijtihad fardi</a:t>
            </a:r>
            <a:r>
              <a:rPr lang="id-ID" dirty="0" smtClean="0"/>
              <a:t>) &amp; dpt dilakukan secara kolektif (</a:t>
            </a:r>
            <a:r>
              <a:rPr lang="id-ID" i="1" dirty="0" smtClean="0"/>
              <a:t>ijtihad jama’i</a:t>
            </a:r>
            <a:r>
              <a:rPr lang="id-ID" dirty="0" smtClean="0"/>
              <a:t>).</a:t>
            </a:r>
          </a:p>
          <a:p>
            <a:pPr marL="118872" indent="0">
              <a:buNone/>
            </a:pPr>
            <a:r>
              <a:rPr lang="id-ID" dirty="0" smtClean="0"/>
              <a:t>Ijtihad tdk dpt dilakukan oleh sembarang orang, melainkan ia harus mengetahui  ilmu hukum yg ada dlm Quran &amp; Hadits</a:t>
            </a:r>
            <a:endParaRPr lang="id-ID" dirty="0"/>
          </a:p>
        </p:txBody>
      </p:sp>
      <p:pic>
        <p:nvPicPr>
          <p:cNvPr id="9218" name="Picture 2" descr="http://t3.gstatic.com/images?q=tbn:ANd9GcSRh5IruReE5aYJ2uYAqnR0lMAGaIVkCCbIhCJg_jdnDfCo4GVsc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2204864"/>
            <a:ext cx="2987824" cy="3384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41696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i="1" dirty="0" smtClean="0"/>
              <a:t>Ijtihad</a:t>
            </a:r>
            <a:endParaRPr lang="id-ID" b="0" i="1" dirty="0"/>
          </a:p>
        </p:txBody>
      </p:sp>
      <p:sp>
        <p:nvSpPr>
          <p:cNvPr id="3" name="Content Placeholder 2"/>
          <p:cNvSpPr>
            <a:spLocks noGrp="1"/>
          </p:cNvSpPr>
          <p:nvPr>
            <p:ph idx="1"/>
          </p:nvPr>
        </p:nvSpPr>
        <p:spPr/>
        <p:txBody>
          <a:bodyPr/>
          <a:lstStyle/>
          <a:p>
            <a:pPr marL="118872" indent="0">
              <a:buNone/>
            </a:pPr>
            <a:r>
              <a:rPr lang="id-ID" dirty="0" smtClean="0"/>
              <a:t> Cara/metode melakukan Ijtihad:</a:t>
            </a:r>
          </a:p>
          <a:p>
            <a:pPr marL="633222" indent="-514350">
              <a:buAutoNum type="arabicPeriod"/>
            </a:pPr>
            <a:r>
              <a:rPr lang="id-ID" dirty="0" smtClean="0"/>
              <a:t>Ijma’, adalah persetujuan atau kesesuaian pendapat para ahli hukum mengenai suatu masalah pada waktu tertentu</a:t>
            </a:r>
          </a:p>
          <a:p>
            <a:pPr marL="633222" indent="-514350">
              <a:buAutoNum type="arabicPeriod"/>
            </a:pPr>
            <a:r>
              <a:rPr lang="id-ID" dirty="0" smtClean="0"/>
              <a:t>Qiyas, menyamakan hukum suatu hal yang tdk ada dlm Quran &amp; Hadits dg hal lain yg hukumnya terdapat dlm Quran &amp; Hadits, krn persamaan </a:t>
            </a:r>
            <a:r>
              <a:rPr lang="id-ID" i="1" dirty="0" smtClean="0"/>
              <a:t>illat/</a:t>
            </a:r>
            <a:r>
              <a:rPr lang="id-ID" dirty="0" smtClean="0"/>
              <a:t>penyebab. Contoh: larangan </a:t>
            </a:r>
            <a:r>
              <a:rPr lang="id-ID" i="1" dirty="0" smtClean="0"/>
              <a:t>khamr </a:t>
            </a:r>
            <a:endParaRPr lang="id-ID" i="1" dirty="0"/>
          </a:p>
        </p:txBody>
      </p:sp>
    </p:spTree>
    <p:extLst>
      <p:ext uri="{BB962C8B-B14F-4D97-AF65-F5344CB8AC3E}">
        <p14:creationId xmlns:p14="http://schemas.microsoft.com/office/powerpoint/2010/main" val="574471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a:t>
            </a:r>
            <a:endParaRPr lang="id-ID" dirty="0"/>
          </a:p>
        </p:txBody>
      </p:sp>
      <p:sp>
        <p:nvSpPr>
          <p:cNvPr id="3" name="Content Placeholder 2"/>
          <p:cNvSpPr>
            <a:spLocks noGrp="1"/>
          </p:cNvSpPr>
          <p:nvPr>
            <p:ph idx="1"/>
          </p:nvPr>
        </p:nvSpPr>
        <p:spPr/>
        <p:txBody>
          <a:bodyPr/>
          <a:lstStyle/>
          <a:p>
            <a:pPr marL="118872" indent="0">
              <a:buNone/>
            </a:pPr>
            <a:endParaRPr lang="id-ID" dirty="0" smtClean="0">
              <a:latin typeface="+mj-lt"/>
              <a:cs typeface="Times New Roman" pitchFamily="18" charset="0"/>
            </a:endParaRPr>
          </a:p>
          <a:p>
            <a:pPr marL="118872" indent="0">
              <a:buNone/>
            </a:pPr>
            <a:r>
              <a:rPr lang="id-ID" dirty="0" smtClean="0">
                <a:latin typeface="+mj-lt"/>
                <a:cs typeface="Times New Roman" pitchFamily="18" charset="0"/>
              </a:rPr>
              <a:t>Hubungan antara manusia dengan Allah Swt masuk dlm kategori ibadah (Qs.[51]:56), sedang hubungan antara manusia dengan sesamanya masuk dlm kategori muamallah (Qs.[49]:10).</a:t>
            </a:r>
          </a:p>
          <a:p>
            <a:pPr marL="118872" indent="0">
              <a:buNone/>
            </a:pPr>
            <a:endParaRPr lang="id-ID" dirty="0">
              <a:latin typeface="+mj-lt"/>
              <a:cs typeface="Times New Roman" pitchFamily="18" charset="0"/>
            </a:endParaRPr>
          </a:p>
          <a:p>
            <a:pPr marL="118872" indent="0">
              <a:buNone/>
            </a:pPr>
            <a:r>
              <a:rPr lang="id-ID" dirty="0" smtClean="0">
                <a:latin typeface="Times New Roman" pitchFamily="18" charset="0"/>
                <a:cs typeface="Times New Roman" pitchFamily="18" charset="0"/>
              </a:rPr>
              <a:t> </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16958507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Ijtihad</a:t>
            </a:r>
            <a:endParaRPr lang="id-ID" b="0" dirty="0"/>
          </a:p>
        </p:txBody>
      </p:sp>
      <p:sp>
        <p:nvSpPr>
          <p:cNvPr id="3" name="Content Placeholder 2"/>
          <p:cNvSpPr>
            <a:spLocks noGrp="1"/>
          </p:cNvSpPr>
          <p:nvPr>
            <p:ph idx="1"/>
          </p:nvPr>
        </p:nvSpPr>
        <p:spPr/>
        <p:txBody>
          <a:bodyPr/>
          <a:lstStyle/>
          <a:p>
            <a:pPr marL="118872" indent="0">
              <a:buNone/>
            </a:pPr>
            <a:r>
              <a:rPr lang="id-ID" dirty="0" smtClean="0"/>
              <a:t> 3. Istidal, yaitu menarik kesimpulan dari dua hal yg berlainan. Hukum adat atau hukum agama sebelum Islam (ahlul kitab) yg tidak dihapus oleh hukum Islam, dpt dijadikan sbg hukum Islam. Contoh: gono-gini terdapat dlm hukum adat, dpt dijadikan sbg hukum Islam</a:t>
            </a:r>
          </a:p>
          <a:p>
            <a:pPr marL="118872" indent="0">
              <a:buNone/>
            </a:pPr>
            <a:endParaRPr lang="id-ID" dirty="0"/>
          </a:p>
        </p:txBody>
      </p:sp>
    </p:spTree>
    <p:extLst>
      <p:ext uri="{BB962C8B-B14F-4D97-AF65-F5344CB8AC3E}">
        <p14:creationId xmlns:p14="http://schemas.microsoft.com/office/powerpoint/2010/main" val="42852049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Ijtihad</a:t>
            </a:r>
            <a:endParaRPr lang="id-ID" b="0" dirty="0"/>
          </a:p>
        </p:txBody>
      </p:sp>
      <p:sp>
        <p:nvSpPr>
          <p:cNvPr id="3" name="Content Placeholder 2"/>
          <p:cNvSpPr>
            <a:spLocks noGrp="1"/>
          </p:cNvSpPr>
          <p:nvPr>
            <p:ph idx="1"/>
          </p:nvPr>
        </p:nvSpPr>
        <p:spPr/>
        <p:txBody>
          <a:bodyPr/>
          <a:lstStyle/>
          <a:p>
            <a:pPr marL="118872" indent="0">
              <a:buNone/>
            </a:pPr>
            <a:r>
              <a:rPr lang="id-ID" dirty="0" smtClean="0"/>
              <a:t> 4. </a:t>
            </a:r>
            <a:r>
              <a:rPr lang="id-ID" i="1" dirty="0" smtClean="0"/>
              <a:t>masalih al mursalah </a:t>
            </a:r>
            <a:r>
              <a:rPr lang="id-ID" dirty="0" smtClean="0"/>
              <a:t>atau</a:t>
            </a:r>
            <a:r>
              <a:rPr lang="id-ID" i="1" dirty="0" smtClean="0"/>
              <a:t> maslahat mursalah, </a:t>
            </a:r>
            <a:r>
              <a:rPr lang="id-ID" dirty="0" smtClean="0"/>
              <a:t>yaitu menemukan suatu hukum yg tdk ada ketentuannya dlm Quran &amp; Hadits, berdasarkan pertimbangan utk kepentingan umum. Contoh: menarik pajak utk kepentingan pembangunan</a:t>
            </a:r>
          </a:p>
          <a:p>
            <a:pPr marL="118872" indent="0">
              <a:buNone/>
            </a:pPr>
            <a:endParaRPr lang="id-ID" dirty="0"/>
          </a:p>
        </p:txBody>
      </p:sp>
    </p:spTree>
    <p:extLst>
      <p:ext uri="{BB962C8B-B14F-4D97-AF65-F5344CB8AC3E}">
        <p14:creationId xmlns:p14="http://schemas.microsoft.com/office/powerpoint/2010/main" val="34794179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Ijtihad</a:t>
            </a:r>
            <a:endParaRPr lang="id-ID" b="0" dirty="0"/>
          </a:p>
        </p:txBody>
      </p:sp>
      <p:sp>
        <p:nvSpPr>
          <p:cNvPr id="3" name="Content Placeholder 2"/>
          <p:cNvSpPr>
            <a:spLocks noGrp="1"/>
          </p:cNvSpPr>
          <p:nvPr>
            <p:ph idx="1"/>
          </p:nvPr>
        </p:nvSpPr>
        <p:spPr/>
        <p:txBody>
          <a:bodyPr/>
          <a:lstStyle/>
          <a:p>
            <a:pPr marL="118872" indent="0">
              <a:buNone/>
            </a:pPr>
            <a:r>
              <a:rPr lang="id-ID" dirty="0" smtClean="0"/>
              <a:t>5. Istihsan, yaitu menemukan hukum dengan cara menyimpang dari ketentuan yang sudah ada. Contoh: Umar bin Khattab pernah mencabut ketentuan pemberian zakat bagi muallaf, krn kedudukan kaum muslimin pd masanya telah sangat banyak &amp; kuat, sehingga tdk perlu memberikan keistimewaan pd para muallaf</a:t>
            </a:r>
            <a:endParaRPr lang="id-ID" dirty="0"/>
          </a:p>
        </p:txBody>
      </p:sp>
    </p:spTree>
    <p:extLst>
      <p:ext uri="{BB962C8B-B14F-4D97-AF65-F5344CB8AC3E}">
        <p14:creationId xmlns:p14="http://schemas.microsoft.com/office/powerpoint/2010/main" val="5742041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Ijtihad</a:t>
            </a:r>
            <a:endParaRPr lang="id-ID" b="0" dirty="0"/>
          </a:p>
        </p:txBody>
      </p:sp>
      <p:sp>
        <p:nvSpPr>
          <p:cNvPr id="3" name="Content Placeholder 2"/>
          <p:cNvSpPr>
            <a:spLocks noGrp="1"/>
          </p:cNvSpPr>
          <p:nvPr>
            <p:ph idx="1"/>
          </p:nvPr>
        </p:nvSpPr>
        <p:spPr/>
        <p:txBody>
          <a:bodyPr/>
          <a:lstStyle/>
          <a:p>
            <a:pPr marL="118872" indent="0">
              <a:buNone/>
            </a:pPr>
            <a:r>
              <a:rPr lang="id-ID" dirty="0" smtClean="0"/>
              <a:t> 6. </a:t>
            </a:r>
            <a:r>
              <a:rPr lang="id-ID" i="1" dirty="0" smtClean="0"/>
              <a:t>Istisab</a:t>
            </a:r>
            <a:r>
              <a:rPr lang="id-ID" dirty="0" smtClean="0"/>
              <a:t>, yaitu menemukan dalil hukum menurut keadaan yg terjadi sebelumnya, sebelum ada dalil yg mengubahnya. Contoh: A berutang kpd B. A mengaku telah membayar utangnya kpd B, tetapi ia tdk dpt membuktikan dengan bukti otentik tentng pelunasannya, maka A masih tetap dianggap berutang kpd B</a:t>
            </a:r>
            <a:endParaRPr lang="id-ID" dirty="0"/>
          </a:p>
        </p:txBody>
      </p:sp>
    </p:spTree>
    <p:extLst>
      <p:ext uri="{BB962C8B-B14F-4D97-AF65-F5344CB8AC3E}">
        <p14:creationId xmlns:p14="http://schemas.microsoft.com/office/powerpoint/2010/main" val="41558775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Ijtihad</a:t>
            </a:r>
            <a:endParaRPr lang="id-ID" b="0" dirty="0"/>
          </a:p>
        </p:txBody>
      </p:sp>
      <p:sp>
        <p:nvSpPr>
          <p:cNvPr id="3" name="Content Placeholder 2"/>
          <p:cNvSpPr>
            <a:spLocks noGrp="1"/>
          </p:cNvSpPr>
          <p:nvPr>
            <p:ph idx="1"/>
          </p:nvPr>
        </p:nvSpPr>
        <p:spPr>
          <a:xfrm>
            <a:off x="457200" y="1775191"/>
            <a:ext cx="5050904" cy="4625609"/>
          </a:xfrm>
        </p:spPr>
        <p:txBody>
          <a:bodyPr/>
          <a:lstStyle/>
          <a:p>
            <a:pPr marL="118872" indent="0">
              <a:buNone/>
            </a:pPr>
            <a:r>
              <a:rPr lang="id-ID" dirty="0" smtClean="0"/>
              <a:t> 7. </a:t>
            </a:r>
            <a:r>
              <a:rPr lang="id-ID" i="1" dirty="0" smtClean="0"/>
              <a:t>Urf </a:t>
            </a:r>
            <a:r>
              <a:rPr lang="id-ID" dirty="0" smtClean="0"/>
              <a:t>atau adat istiadat yg tidak bertentangan dg hukum Islam, dpt dijadikan sbg hukum Islam. Contoh: melakukan lamaran dg memberikan tanda pengikat dlm tradisi adat.</a:t>
            </a:r>
            <a:endParaRPr lang="id-ID" dirty="0"/>
          </a:p>
        </p:txBody>
      </p:sp>
      <p:sp>
        <p:nvSpPr>
          <p:cNvPr id="4" name="AutoShape 2" descr="http://www.altmuslim.com/ee_images/muslim_scholars.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10244" name="Picture 4" descr="http://albanjari.eramulti.com/wp-content/uploads/2011/11/ijtih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1556792"/>
            <a:ext cx="2808312"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31550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0" dirty="0" smtClean="0"/>
              <a:t>Sejarah Perkembangan Hukum Islam</a:t>
            </a:r>
            <a:endParaRPr lang="id-ID" b="0" dirty="0"/>
          </a:p>
        </p:txBody>
      </p:sp>
      <p:sp>
        <p:nvSpPr>
          <p:cNvPr id="3" name="Content Placeholder 2"/>
          <p:cNvSpPr>
            <a:spLocks noGrp="1"/>
          </p:cNvSpPr>
          <p:nvPr>
            <p:ph idx="1"/>
          </p:nvPr>
        </p:nvSpPr>
        <p:spPr/>
        <p:txBody>
          <a:bodyPr/>
          <a:lstStyle/>
          <a:p>
            <a:pPr marL="118872" indent="0">
              <a:buNone/>
            </a:pPr>
            <a:r>
              <a:rPr lang="id-ID" dirty="0" smtClean="0"/>
              <a:t> a. Masa Nabi Muhammad Saw</a:t>
            </a:r>
          </a:p>
          <a:p>
            <a:pPr marL="118872" indent="0">
              <a:buNone/>
            </a:pPr>
            <a:r>
              <a:rPr lang="id-ID" dirty="0" smtClean="0"/>
              <a:t>Rasulullah Saw menerapkan aturan hukum secara bertahap, yaitu pada masalah orang mabuk yg melaksanakan sholat. Kemudian ketika kaum Muslimin telah dalam keadaan yang kuat, hukum Islam diterapkan secara ketat. Pada masa ini segala masalah dpt dg mudah diselesaikan, krn dpt langsung bertanya kpd Rasulullah Saw</a:t>
            </a:r>
          </a:p>
          <a:p>
            <a:pPr marL="118872" indent="0">
              <a:buNone/>
            </a:pPr>
            <a:endParaRPr lang="id-ID" dirty="0"/>
          </a:p>
        </p:txBody>
      </p:sp>
    </p:spTree>
    <p:extLst>
      <p:ext uri="{BB962C8B-B14F-4D97-AF65-F5344CB8AC3E}">
        <p14:creationId xmlns:p14="http://schemas.microsoft.com/office/powerpoint/2010/main" val="15960928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0" dirty="0" smtClean="0"/>
              <a:t>Masa Rasulullah Saw</a:t>
            </a:r>
            <a:endParaRPr lang="id-ID" b="0" dirty="0"/>
          </a:p>
        </p:txBody>
      </p:sp>
      <p:sp>
        <p:nvSpPr>
          <p:cNvPr id="3" name="Content Placeholder 2"/>
          <p:cNvSpPr>
            <a:spLocks noGrp="1"/>
          </p:cNvSpPr>
          <p:nvPr>
            <p:ph idx="1"/>
          </p:nvPr>
        </p:nvSpPr>
        <p:spPr>
          <a:xfrm>
            <a:off x="107504" y="1775191"/>
            <a:ext cx="5616624" cy="4625609"/>
          </a:xfrm>
        </p:spPr>
        <p:txBody>
          <a:bodyPr/>
          <a:lstStyle/>
          <a:p>
            <a:pPr marL="118872" indent="0">
              <a:buNone/>
            </a:pPr>
            <a:r>
              <a:rPr lang="id-ID" dirty="0" smtClean="0"/>
              <a:t> Quran pada masa Rasulullah Saw turun sbg jawaban atas pertanyaan2 yg dilontarkan oleh kaum muslimin saat itu. Quran memberikan jawaban atas pertanyaan seperti masalah jilbab, masalah waris, masalah pernikahan dg non muslim, dsb. </a:t>
            </a:r>
            <a:endParaRPr lang="id-ID" dirty="0"/>
          </a:p>
        </p:txBody>
      </p:sp>
      <p:pic>
        <p:nvPicPr>
          <p:cNvPr id="11266" name="Picture 2" descr="http://t1.gstatic.com/images?q=tbn:ANd9GcRt4Cg3gFvn9pLWhPKDNCN3sNO81j2UPQHKCiKP14r2CJOxtWA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1628800"/>
            <a:ext cx="3347864" cy="5112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44694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Khulafaur Rasyidin</a:t>
            </a:r>
            <a:endParaRPr lang="id-ID" b="0" dirty="0"/>
          </a:p>
        </p:txBody>
      </p:sp>
      <p:sp>
        <p:nvSpPr>
          <p:cNvPr id="3" name="Content Placeholder 2"/>
          <p:cNvSpPr>
            <a:spLocks noGrp="1"/>
          </p:cNvSpPr>
          <p:nvPr>
            <p:ph idx="1"/>
          </p:nvPr>
        </p:nvSpPr>
        <p:spPr/>
        <p:txBody>
          <a:bodyPr/>
          <a:lstStyle/>
          <a:p>
            <a:pPr marL="633222" indent="-514350">
              <a:buAutoNum type="alphaLcPeriod"/>
            </a:pPr>
            <a:r>
              <a:rPr lang="id-ID" dirty="0" smtClean="0"/>
              <a:t>Abu Bakar r.a.</a:t>
            </a:r>
          </a:p>
          <a:p>
            <a:pPr marL="118872" indent="0">
              <a:buNone/>
            </a:pPr>
            <a:r>
              <a:rPr lang="id-ID" dirty="0" smtClean="0"/>
              <a:t>Ketika Rasulullah Saw wafat, maka ayat Quran berhenti turun. Masa periode Nabi diganti oleh masa Khulafaurrasyidin. </a:t>
            </a:r>
          </a:p>
          <a:p>
            <a:pPr marL="118872" indent="0">
              <a:buNone/>
            </a:pPr>
            <a:r>
              <a:rPr lang="id-ID" dirty="0" smtClean="0"/>
              <a:t>Abu Bakar diangkat sbg khalifah (pemimpin umat pengganti Nabi), ia menganjurkan utk mengumpulkan catatan2 ayat Quran yg terserak dlm pelepah kurma, tulang unta, menghimpunnya dlm sebuah naskah.</a:t>
            </a:r>
            <a:endParaRPr lang="id-ID" dirty="0"/>
          </a:p>
        </p:txBody>
      </p:sp>
    </p:spTree>
    <p:extLst>
      <p:ext uri="{BB962C8B-B14F-4D97-AF65-F5344CB8AC3E}">
        <p14:creationId xmlns:p14="http://schemas.microsoft.com/office/powerpoint/2010/main" val="119464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Khulafaur Rasyidin</a:t>
            </a:r>
            <a:endParaRPr lang="id-ID" b="0" dirty="0"/>
          </a:p>
        </p:txBody>
      </p:sp>
      <p:sp>
        <p:nvSpPr>
          <p:cNvPr id="3" name="Content Placeholder 2"/>
          <p:cNvSpPr>
            <a:spLocks noGrp="1"/>
          </p:cNvSpPr>
          <p:nvPr>
            <p:ph idx="1"/>
          </p:nvPr>
        </p:nvSpPr>
        <p:spPr/>
        <p:txBody>
          <a:bodyPr/>
          <a:lstStyle/>
          <a:p>
            <a:pPr marL="118872" indent="0">
              <a:buNone/>
            </a:pPr>
            <a:r>
              <a:rPr lang="id-ID" dirty="0" smtClean="0"/>
              <a:t> Panitia pengumpulan ayat Quran dipimpin oleh  Zaid bin Tsabit, yg merupakan sekretaris Nabi semasa hidupnya.  Himpunan naskah yg telah jadi kemudian diuji oleh sahabat penghafal Quran. Setelah beliau wafat, usaha kodifikasi Quran dilakukan oleh penggantinya, Umar ibn Khattab</a:t>
            </a:r>
            <a:endParaRPr lang="id-ID" dirty="0"/>
          </a:p>
        </p:txBody>
      </p:sp>
    </p:spTree>
    <p:extLst>
      <p:ext uri="{BB962C8B-B14F-4D97-AF65-F5344CB8AC3E}">
        <p14:creationId xmlns:p14="http://schemas.microsoft.com/office/powerpoint/2010/main" val="32057391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Khulafaur Rasyidin</a:t>
            </a:r>
            <a:endParaRPr lang="id-ID" b="0" dirty="0"/>
          </a:p>
        </p:txBody>
      </p:sp>
      <p:sp>
        <p:nvSpPr>
          <p:cNvPr id="3" name="Content Placeholder 2"/>
          <p:cNvSpPr>
            <a:spLocks noGrp="1"/>
          </p:cNvSpPr>
          <p:nvPr>
            <p:ph idx="1"/>
          </p:nvPr>
        </p:nvSpPr>
        <p:spPr/>
        <p:txBody>
          <a:bodyPr/>
          <a:lstStyle/>
          <a:p>
            <a:pPr marL="118872" indent="0">
              <a:buNone/>
            </a:pPr>
            <a:r>
              <a:rPr lang="id-ID" dirty="0" smtClean="0"/>
              <a:t> Pada masa Abu Bakar r.a., terdapat fondasi dalam melakukan pencarian seorang pemimpin. Pemimpin dicari secara musyawarah diantara para pemimpin suku-suku, tokoh2 yang ada di Madinah. Mereka berkumpul, bermusyawarah, kemudian memutuskan orang yg paling dianggap mampu utk memimpin umat. Maka terpilihlah Abu Bakar r.a.</a:t>
            </a:r>
            <a:endParaRPr lang="id-ID" dirty="0"/>
          </a:p>
        </p:txBody>
      </p:sp>
    </p:spTree>
    <p:extLst>
      <p:ext uri="{BB962C8B-B14F-4D97-AF65-F5344CB8AC3E}">
        <p14:creationId xmlns:p14="http://schemas.microsoft.com/office/powerpoint/2010/main" val="695778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t>Al ahkam al khamsah</a:t>
            </a:r>
            <a:endParaRPr lang="id-ID" i="1" dirty="0"/>
          </a:p>
        </p:txBody>
      </p:sp>
      <p:sp>
        <p:nvSpPr>
          <p:cNvPr id="3" name="Content Placeholder 2"/>
          <p:cNvSpPr>
            <a:spLocks noGrp="1"/>
          </p:cNvSpPr>
          <p:nvPr>
            <p:ph idx="1"/>
          </p:nvPr>
        </p:nvSpPr>
        <p:spPr>
          <a:xfrm>
            <a:off x="457200" y="1775191"/>
            <a:ext cx="7571184" cy="4625609"/>
          </a:xfrm>
        </p:spPr>
        <p:txBody>
          <a:bodyPr/>
          <a:lstStyle/>
          <a:p>
            <a:pPr marL="118872" indent="0">
              <a:buNone/>
            </a:pPr>
            <a:r>
              <a:rPr lang="id-ID" dirty="0" smtClean="0"/>
              <a:t> yaitu ukuran atau patokan untuk mengukur perbuatan manusia baik di bidang ibadah maupun muamallah.</a:t>
            </a:r>
          </a:p>
          <a:p>
            <a:pPr marL="118872" indent="0">
              <a:buNone/>
            </a:pPr>
            <a:r>
              <a:rPr lang="id-ID" i="1" dirty="0" smtClean="0"/>
              <a:t>Al ahkam al khamsah</a:t>
            </a:r>
            <a:r>
              <a:rPr lang="id-ID" dirty="0" smtClean="0"/>
              <a:t> terdiri atas:</a:t>
            </a:r>
          </a:p>
          <a:p>
            <a:pPr marL="118872" indent="0">
              <a:buNone/>
            </a:pPr>
            <a:r>
              <a:rPr lang="id-ID" dirty="0" smtClean="0"/>
              <a:t>Mubah (jaiz), sunnah, makruh, wajib, dan haram</a:t>
            </a:r>
            <a:endParaRPr lang="id-ID" dirty="0"/>
          </a:p>
        </p:txBody>
      </p:sp>
    </p:spTree>
    <p:extLst>
      <p:ext uri="{BB962C8B-B14F-4D97-AF65-F5344CB8AC3E}">
        <p14:creationId xmlns:p14="http://schemas.microsoft.com/office/powerpoint/2010/main" val="21627284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Khulafaur Rasyidin</a:t>
            </a:r>
            <a:endParaRPr lang="id-ID" b="0" dirty="0"/>
          </a:p>
        </p:txBody>
      </p:sp>
      <p:sp>
        <p:nvSpPr>
          <p:cNvPr id="3" name="Content Placeholder 2"/>
          <p:cNvSpPr>
            <a:spLocks noGrp="1"/>
          </p:cNvSpPr>
          <p:nvPr>
            <p:ph idx="1"/>
          </p:nvPr>
        </p:nvSpPr>
        <p:spPr/>
        <p:txBody>
          <a:bodyPr/>
          <a:lstStyle/>
          <a:p>
            <a:pPr marL="118872" indent="0">
              <a:buNone/>
            </a:pPr>
            <a:r>
              <a:rPr lang="id-ID" dirty="0" smtClean="0"/>
              <a:t> Pidato Pengangkatan Abu Bakar r.a. :</a:t>
            </a:r>
          </a:p>
          <a:p>
            <a:pPr marL="118872" indent="0">
              <a:buNone/>
            </a:pPr>
            <a:endParaRPr lang="id-ID" sz="2400" i="1" dirty="0" smtClean="0"/>
          </a:p>
          <a:p>
            <a:pPr marL="118872" indent="0">
              <a:buNone/>
            </a:pPr>
            <a:r>
              <a:rPr lang="id-ID" sz="2400" i="1" dirty="0" smtClean="0"/>
              <a:t>“aku telah kalian pilih sbg Khalifah, tetapi aku bukanlah yang terbaik diantara kalian. Untuk itu jika aku melakukan hal yg benar, maka ikutilah aku dan bantulah aku. Jika aku melakukan kesalahan, perbaikilah, sebab menyatakan yg benar adalah amanat, membohongi rakyat adalah pengkhianatan. Ikutilah perintahku, selama aku menngikuti perintah Allah dan RasulNya. Jika aku tidak mengikuti perintah Allah dan RasulNya, maka kalian berhak utk tidak patuh kepadaku dan akupun tidak akan menun tut kepatuhan kalian”</a:t>
            </a:r>
            <a:endParaRPr lang="id-ID" sz="2400" i="1" dirty="0"/>
          </a:p>
        </p:txBody>
      </p:sp>
    </p:spTree>
    <p:extLst>
      <p:ext uri="{BB962C8B-B14F-4D97-AF65-F5344CB8AC3E}">
        <p14:creationId xmlns:p14="http://schemas.microsoft.com/office/powerpoint/2010/main" val="40005787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Khulafaur Rasyidin</a:t>
            </a:r>
            <a:endParaRPr lang="id-ID" b="0" dirty="0"/>
          </a:p>
        </p:txBody>
      </p:sp>
      <p:sp>
        <p:nvSpPr>
          <p:cNvPr id="3" name="Content Placeholder 2"/>
          <p:cNvSpPr>
            <a:spLocks noGrp="1"/>
          </p:cNvSpPr>
          <p:nvPr>
            <p:ph idx="1"/>
          </p:nvPr>
        </p:nvSpPr>
        <p:spPr/>
        <p:txBody>
          <a:bodyPr/>
          <a:lstStyle/>
          <a:p>
            <a:pPr marL="118872" indent="0">
              <a:buNone/>
            </a:pPr>
            <a:r>
              <a:rPr lang="id-ID" dirty="0" smtClean="0"/>
              <a:t>2. Umar ibn Khattab</a:t>
            </a:r>
          </a:p>
          <a:p>
            <a:pPr marL="118872" indent="0">
              <a:buNone/>
            </a:pPr>
            <a:r>
              <a:rPr lang="id-ID" dirty="0" smtClean="0"/>
              <a:t>Umar ibn Khattab selaku Amirul Mukminin menetapkan beberapa hal:</a:t>
            </a:r>
          </a:p>
          <a:p>
            <a:pPr marL="633222" indent="-514350">
              <a:buAutoNum type="alphaLcPeriod"/>
            </a:pPr>
            <a:r>
              <a:rPr lang="id-ID" dirty="0" smtClean="0"/>
              <a:t>Melakukan syiar Islam hingga ke Palestina, Syiria, Iraq, Mesir, dan Persia (Iran).</a:t>
            </a:r>
          </a:p>
          <a:p>
            <a:pPr marL="633222" indent="-514350">
              <a:buAutoNum type="alphaLcPeriod"/>
            </a:pPr>
            <a:r>
              <a:rPr lang="id-ID" dirty="0" smtClean="0"/>
              <a:t>Menetapkan tahun baru Islam (Hijriyah)</a:t>
            </a:r>
          </a:p>
          <a:p>
            <a:pPr marL="633222" indent="-514350">
              <a:buAutoNum type="alphaLcPeriod"/>
            </a:pPr>
            <a:r>
              <a:rPr lang="id-ID" dirty="0" smtClean="0"/>
              <a:t>Melakukan Ijtihad atas permasalahan sosial yg timbul (ijtihad Umar)</a:t>
            </a:r>
            <a:endParaRPr lang="id-ID" dirty="0"/>
          </a:p>
          <a:p>
            <a:pPr marL="118872" indent="0">
              <a:buNone/>
            </a:pPr>
            <a:endParaRPr lang="id-ID" dirty="0"/>
          </a:p>
        </p:txBody>
      </p:sp>
    </p:spTree>
    <p:extLst>
      <p:ext uri="{BB962C8B-B14F-4D97-AF65-F5344CB8AC3E}">
        <p14:creationId xmlns:p14="http://schemas.microsoft.com/office/powerpoint/2010/main" val="11024353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Khulafaur Rasyidin</a:t>
            </a:r>
            <a:endParaRPr lang="id-ID" b="0" dirty="0"/>
          </a:p>
        </p:txBody>
      </p:sp>
      <p:sp>
        <p:nvSpPr>
          <p:cNvPr id="3" name="Content Placeholder 2"/>
          <p:cNvSpPr>
            <a:spLocks noGrp="1"/>
          </p:cNvSpPr>
          <p:nvPr>
            <p:ph idx="1"/>
          </p:nvPr>
        </p:nvSpPr>
        <p:spPr/>
        <p:txBody>
          <a:bodyPr/>
          <a:lstStyle/>
          <a:p>
            <a:pPr marL="118872" indent="0">
              <a:buNone/>
            </a:pPr>
            <a:r>
              <a:rPr lang="id-ID" dirty="0" smtClean="0"/>
              <a:t> Ijtihad Umar yg terkenal:</a:t>
            </a:r>
          </a:p>
          <a:p>
            <a:pPr marL="633222" indent="-514350">
              <a:buAutoNum type="alphaLcPeriod"/>
            </a:pPr>
            <a:r>
              <a:rPr lang="id-ID" dirty="0" smtClean="0"/>
              <a:t>Menghapus sementara hukuman potong tangan bagi pencuri disebabkan kondisi ekonomi masyarakat lemah.</a:t>
            </a:r>
          </a:p>
          <a:p>
            <a:pPr marL="633222" indent="-514350">
              <a:buAutoNum type="alphaLcPeriod"/>
            </a:pPr>
            <a:r>
              <a:rPr lang="id-ID" dirty="0" smtClean="0"/>
              <a:t>Menghapus bagian zakat bagi muallaf krn kondisi umat Islam yg telah kuat</a:t>
            </a:r>
          </a:p>
          <a:p>
            <a:pPr marL="633222" indent="-514350">
              <a:buAutoNum type="alphaLcPeriod"/>
            </a:pPr>
            <a:r>
              <a:rPr lang="id-ID" dirty="0" smtClean="0"/>
              <a:t>Melarang laki-laki menikahi wanita ahlul kitab yg sebelumnya dibolehkan dlm Qs.[5]:5, dll</a:t>
            </a:r>
            <a:endParaRPr lang="id-ID" dirty="0"/>
          </a:p>
        </p:txBody>
      </p:sp>
    </p:spTree>
    <p:extLst>
      <p:ext uri="{BB962C8B-B14F-4D97-AF65-F5344CB8AC3E}">
        <p14:creationId xmlns:p14="http://schemas.microsoft.com/office/powerpoint/2010/main" val="7875073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Khulafaur Rasyidin</a:t>
            </a:r>
            <a:endParaRPr lang="id-ID" b="0" dirty="0"/>
          </a:p>
        </p:txBody>
      </p:sp>
      <p:sp>
        <p:nvSpPr>
          <p:cNvPr id="3" name="Content Placeholder 2"/>
          <p:cNvSpPr>
            <a:spLocks noGrp="1"/>
          </p:cNvSpPr>
          <p:nvPr>
            <p:ph idx="1"/>
          </p:nvPr>
        </p:nvSpPr>
        <p:spPr/>
        <p:txBody>
          <a:bodyPr>
            <a:normAutofit lnSpcReduction="10000"/>
          </a:bodyPr>
          <a:lstStyle/>
          <a:p>
            <a:pPr marL="118872" indent="0">
              <a:buNone/>
            </a:pPr>
            <a:r>
              <a:rPr lang="id-ID" dirty="0" smtClean="0"/>
              <a:t> </a:t>
            </a:r>
            <a:r>
              <a:rPr lang="id-ID" sz="2800" dirty="0" smtClean="0"/>
              <a:t>Surat Umar kpd Abu Musa al-Asyari selaku hakim (</a:t>
            </a:r>
            <a:r>
              <a:rPr lang="id-ID" sz="2800" i="1" dirty="0" smtClean="0"/>
              <a:t>qadi</a:t>
            </a:r>
            <a:r>
              <a:rPr lang="id-ID" sz="2800" dirty="0" smtClean="0"/>
              <a:t>) di Kufah (Iraq):</a:t>
            </a:r>
          </a:p>
          <a:p>
            <a:pPr marL="118872" indent="0">
              <a:buNone/>
            </a:pPr>
            <a:endParaRPr lang="id-ID" sz="2800" dirty="0" smtClean="0"/>
          </a:p>
          <a:p>
            <a:pPr marL="118872" indent="0">
              <a:buNone/>
            </a:pPr>
            <a:r>
              <a:rPr lang="id-ID" sz="2400" i="1" dirty="0" smtClean="0"/>
              <a:t>“sesungguhnya tugas utk memutuskan suatu perkara adalah kewajiban seorang hakim. Jika kpd anda dimajukan sebuah perkara hendaklah anda pelajari dulu berkas perkara tsb sebaik-baiknya.  Setelah jelas benar duduk perkaranya berilah keputusan seadil-adilnya. Keadilan harus diwujudkan dlm praktik, sebab jika tidak diwujudkan dlm praktik tdk akan ada artinya. Selain itu para pihak yg berperkara haruslah anda samakan kedudukannya. Dengan demikian pihak yg kuat tdk akan mengharapkan sesuatu  &amp; yg lemah tdk akan putus asa mendambakan keadilanmu.</a:t>
            </a:r>
            <a:endParaRPr lang="id-ID" sz="2400" i="1" dirty="0"/>
          </a:p>
        </p:txBody>
      </p:sp>
    </p:spTree>
    <p:extLst>
      <p:ext uri="{BB962C8B-B14F-4D97-AF65-F5344CB8AC3E}">
        <p14:creationId xmlns:p14="http://schemas.microsoft.com/office/powerpoint/2010/main" val="34811490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Khulafaur Rasyidin</a:t>
            </a:r>
            <a:endParaRPr lang="id-ID" b="0" dirty="0"/>
          </a:p>
        </p:txBody>
      </p:sp>
      <p:sp>
        <p:nvSpPr>
          <p:cNvPr id="3" name="Content Placeholder 2"/>
          <p:cNvSpPr>
            <a:spLocks noGrp="1"/>
          </p:cNvSpPr>
          <p:nvPr>
            <p:ph idx="1"/>
          </p:nvPr>
        </p:nvSpPr>
        <p:spPr/>
        <p:txBody>
          <a:bodyPr/>
          <a:lstStyle/>
          <a:p>
            <a:pPr marL="118872" indent="0">
              <a:buNone/>
            </a:pPr>
            <a:r>
              <a:rPr lang="id-ID" dirty="0" smtClean="0"/>
              <a:t> “</a:t>
            </a:r>
            <a:r>
              <a:rPr lang="id-ID" sz="2400" i="1" dirty="0" smtClean="0"/>
              <a:t>anda boleh mendamaikan pihak-pihak yg bersengketa, tetapi isi perdamaian tdk boleh menghalalkan yg haram &amp; mengharamkan yg halal. Bila suatu perkara dimajukan kpd anda tdk terdapat ketentuannya di dlm Quran &amp; juga Sunnah Nabi, bandingkan (qiyaskan) perkara tsb dg perkara serupa sebelumnya. Apabila dlm kasus yg sama telah ada penyelesaiannya, maka pergunakanlah kaidah hukum yg telah ada itu utk menyelesaikan kasus tsb. Pilihlah diantaranya yg menurut pendapatmu paling diridhoi Allah , yg lebih sesuai serta lebih mendekati kebenaran...”</a:t>
            </a:r>
            <a:endParaRPr lang="id-ID" sz="2400" i="1" dirty="0"/>
          </a:p>
        </p:txBody>
      </p:sp>
    </p:spTree>
    <p:extLst>
      <p:ext uri="{BB962C8B-B14F-4D97-AF65-F5344CB8AC3E}">
        <p14:creationId xmlns:p14="http://schemas.microsoft.com/office/powerpoint/2010/main" val="240769069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Khulafaur Rasidin</a:t>
            </a:r>
            <a:endParaRPr lang="id-ID" b="0" dirty="0"/>
          </a:p>
        </p:txBody>
      </p:sp>
      <p:sp>
        <p:nvSpPr>
          <p:cNvPr id="3" name="Content Placeholder 2"/>
          <p:cNvSpPr>
            <a:spLocks noGrp="1"/>
          </p:cNvSpPr>
          <p:nvPr>
            <p:ph idx="1"/>
          </p:nvPr>
        </p:nvSpPr>
        <p:spPr/>
        <p:txBody>
          <a:bodyPr/>
          <a:lstStyle/>
          <a:p>
            <a:pPr marL="118872" indent="0">
              <a:buNone/>
            </a:pPr>
            <a:r>
              <a:rPr lang="id-ID" dirty="0" smtClean="0"/>
              <a:t> 3. Masa Utsman bin Affan</a:t>
            </a:r>
          </a:p>
          <a:p>
            <a:pPr marL="118872" indent="0">
              <a:buNone/>
            </a:pPr>
            <a:r>
              <a:rPr lang="id-ID" dirty="0" smtClean="0"/>
              <a:t>(-) Pemerintahannya sangat lemah. Pada Masa Utsman ini terjadi banyak keresahan krn munculnya nepotisme. Para pejabat pemerintahannya diisi oleh anggota keluarganya.</a:t>
            </a:r>
          </a:p>
          <a:p>
            <a:pPr marL="118872" indent="0">
              <a:buNone/>
            </a:pPr>
            <a:r>
              <a:rPr lang="id-ID" dirty="0" smtClean="0"/>
              <a:t>(+) Ia menyusun mushaf Quran, melanjutkan penyusunan pd masa Abu Bakr yg juga dipimpin oleh Zaid bin Tsabit.  </a:t>
            </a:r>
            <a:endParaRPr lang="id-ID" dirty="0"/>
          </a:p>
        </p:txBody>
      </p:sp>
    </p:spTree>
    <p:extLst>
      <p:ext uri="{BB962C8B-B14F-4D97-AF65-F5344CB8AC3E}">
        <p14:creationId xmlns:p14="http://schemas.microsoft.com/office/powerpoint/2010/main" val="925929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Khulafaur Rasyidin</a:t>
            </a:r>
            <a:endParaRPr lang="id-ID" b="0" dirty="0"/>
          </a:p>
        </p:txBody>
      </p:sp>
      <p:sp>
        <p:nvSpPr>
          <p:cNvPr id="3" name="Content Placeholder 2"/>
          <p:cNvSpPr>
            <a:spLocks noGrp="1"/>
          </p:cNvSpPr>
          <p:nvPr>
            <p:ph idx="1"/>
          </p:nvPr>
        </p:nvSpPr>
        <p:spPr/>
        <p:txBody>
          <a:bodyPr/>
          <a:lstStyle/>
          <a:p>
            <a:pPr marL="118872" indent="0">
              <a:buNone/>
            </a:pPr>
            <a:r>
              <a:rPr lang="id-ID" dirty="0" smtClean="0"/>
              <a:t> Ia berhasil membuat lima mushaf Quran utk dijadikan standar dalam penulisan dan bacaan Quran. Kelima mushaf tsb kemudian ia bagikan ke Ibukota Propinsi: Makkah, Kairo, Damaskus, Baghdad, selain Kufah utk disimpan di Masjid Agung Propinsi. </a:t>
            </a:r>
            <a:endParaRPr lang="id-ID" dirty="0"/>
          </a:p>
        </p:txBody>
      </p:sp>
    </p:spTree>
    <p:extLst>
      <p:ext uri="{BB962C8B-B14F-4D97-AF65-F5344CB8AC3E}">
        <p14:creationId xmlns:p14="http://schemas.microsoft.com/office/powerpoint/2010/main" val="25706182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Khulafaur Rasyidin</a:t>
            </a:r>
            <a:endParaRPr lang="id-ID" b="0" dirty="0"/>
          </a:p>
        </p:txBody>
      </p:sp>
      <p:sp>
        <p:nvSpPr>
          <p:cNvPr id="3" name="Content Placeholder 2"/>
          <p:cNvSpPr>
            <a:spLocks noGrp="1"/>
          </p:cNvSpPr>
          <p:nvPr>
            <p:ph idx="1"/>
          </p:nvPr>
        </p:nvSpPr>
        <p:spPr/>
        <p:txBody>
          <a:bodyPr/>
          <a:lstStyle/>
          <a:p>
            <a:pPr marL="118872" indent="0">
              <a:buNone/>
            </a:pPr>
            <a:r>
              <a:rPr lang="id-ID" dirty="0" smtClean="0"/>
              <a:t> 4. Masa Ali bin Abi Thalib</a:t>
            </a:r>
          </a:p>
          <a:p>
            <a:pPr marL="118872" indent="0">
              <a:buNone/>
            </a:pPr>
            <a:r>
              <a:rPr lang="id-ID" dirty="0" smtClean="0"/>
              <a:t>Pada masa ini terjadi ketidakstabilan politik, banyak pihak yg meminta Utsman utk mengusut pelaku pembunuhan Utsman bin Affan. Pd masa ini muncul banyak pemberontakan. Untuk pertama kali terjadi peperangan antara sesama kaum muslimin (terjadinya Perang Jamal/Perang Unta &amp; Perang Shiffin) </a:t>
            </a:r>
            <a:endParaRPr lang="id-ID" dirty="0"/>
          </a:p>
        </p:txBody>
      </p:sp>
    </p:spTree>
    <p:extLst>
      <p:ext uri="{BB962C8B-B14F-4D97-AF65-F5344CB8AC3E}">
        <p14:creationId xmlns:p14="http://schemas.microsoft.com/office/powerpoint/2010/main" val="114543856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Khulafaur Rasyidin</a:t>
            </a:r>
            <a:endParaRPr lang="id-ID" b="0" dirty="0"/>
          </a:p>
        </p:txBody>
      </p:sp>
      <p:sp>
        <p:nvSpPr>
          <p:cNvPr id="3" name="Content Placeholder 2"/>
          <p:cNvSpPr>
            <a:spLocks noGrp="1"/>
          </p:cNvSpPr>
          <p:nvPr>
            <p:ph idx="1"/>
          </p:nvPr>
        </p:nvSpPr>
        <p:spPr/>
        <p:txBody>
          <a:bodyPr/>
          <a:lstStyle/>
          <a:p>
            <a:pPr marL="118872" indent="0">
              <a:buNone/>
            </a:pPr>
            <a:r>
              <a:rPr lang="id-ID" dirty="0" smtClean="0"/>
              <a:t> Gubernur Damaskus (Muawiyah bin Abi Sufyan) yg mendukung Khalifah Utsman memberontak thdp pemerintahan Ali bin Abi Thalib. Pd masa ini kaum muslimin terpecah dalam 3 golongan: Golongan Pengikut Ali (Syiah), Golongan Khawarij (yg memberontak thdp Ali), dan Golongan Muawiyah </a:t>
            </a:r>
            <a:endParaRPr lang="id-ID" dirty="0"/>
          </a:p>
        </p:txBody>
      </p:sp>
    </p:spTree>
    <p:extLst>
      <p:ext uri="{BB962C8B-B14F-4D97-AF65-F5344CB8AC3E}">
        <p14:creationId xmlns:p14="http://schemas.microsoft.com/office/powerpoint/2010/main" val="255416510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Kekhalifahan</a:t>
            </a:r>
            <a:endParaRPr lang="id-ID" b="0" dirty="0"/>
          </a:p>
        </p:txBody>
      </p:sp>
      <p:sp>
        <p:nvSpPr>
          <p:cNvPr id="3" name="Content Placeholder 2"/>
          <p:cNvSpPr>
            <a:spLocks noGrp="1"/>
          </p:cNvSpPr>
          <p:nvPr>
            <p:ph idx="1"/>
          </p:nvPr>
        </p:nvSpPr>
        <p:spPr/>
        <p:txBody>
          <a:bodyPr/>
          <a:lstStyle/>
          <a:p>
            <a:pPr marL="118872" indent="0">
              <a:buNone/>
            </a:pPr>
            <a:r>
              <a:rPr lang="id-ID" dirty="0" smtClean="0"/>
              <a:t> Masa Kekhalifahan Bani Umayyah hingga Abbasiyah berlangsung selama lebih kurang 500 tahun. Pd masa ini terjadi muncul gerakan ijtihad, merpakan masa kecermelangan Islam. </a:t>
            </a:r>
          </a:p>
          <a:p>
            <a:pPr marL="118872" indent="0">
              <a:buNone/>
            </a:pPr>
            <a:r>
              <a:rPr lang="id-ID" dirty="0" smtClean="0"/>
              <a:t>Pada masa ini Islam berkembang hingga ke Andalusia (Spanyol).  Muncul para pemikir Islam baik di bidang hukum maupun bidang ilmu &amp; teknologi. </a:t>
            </a:r>
            <a:endParaRPr lang="id-ID" dirty="0"/>
          </a:p>
        </p:txBody>
      </p:sp>
    </p:spTree>
    <p:extLst>
      <p:ext uri="{BB962C8B-B14F-4D97-AF65-F5344CB8AC3E}">
        <p14:creationId xmlns:p14="http://schemas.microsoft.com/office/powerpoint/2010/main" val="822695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i="1" dirty="0" smtClean="0"/>
              <a:t>Al ahkam al khamsah</a:t>
            </a:r>
            <a:endParaRPr lang="id-ID" b="0" i="1" dirty="0"/>
          </a:p>
        </p:txBody>
      </p:sp>
      <p:sp>
        <p:nvSpPr>
          <p:cNvPr id="3" name="Content Placeholder 2"/>
          <p:cNvSpPr>
            <a:spLocks noGrp="1"/>
          </p:cNvSpPr>
          <p:nvPr>
            <p:ph idx="1"/>
          </p:nvPr>
        </p:nvSpPr>
        <p:spPr/>
        <p:txBody>
          <a:bodyPr/>
          <a:lstStyle/>
          <a:p>
            <a:pPr marL="118872" indent="0">
              <a:buNone/>
            </a:pPr>
            <a:r>
              <a:rPr lang="id-ID" dirty="0" smtClean="0"/>
              <a:t> Hukum segala sesuatu perbuatan adalah boleh (</a:t>
            </a:r>
            <a:r>
              <a:rPr lang="id-ID" i="1" dirty="0" smtClean="0"/>
              <a:t>mubah</a:t>
            </a:r>
            <a:r>
              <a:rPr lang="id-ID" dirty="0" smtClean="0"/>
              <a:t>) selama tidak ada larangannya. Hukum asal peribadatan adalah haram kecuali ada dalil yang memerintahkan. </a:t>
            </a:r>
            <a:endParaRPr lang="id-ID" dirty="0"/>
          </a:p>
        </p:txBody>
      </p:sp>
    </p:spTree>
    <p:extLst>
      <p:ext uri="{BB962C8B-B14F-4D97-AF65-F5344CB8AC3E}">
        <p14:creationId xmlns:p14="http://schemas.microsoft.com/office/powerpoint/2010/main" val="31178026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Kekhalifahan</a:t>
            </a:r>
            <a:endParaRPr lang="id-ID" b="0" dirty="0"/>
          </a:p>
        </p:txBody>
      </p:sp>
      <p:sp>
        <p:nvSpPr>
          <p:cNvPr id="3" name="Content Placeholder 2"/>
          <p:cNvSpPr>
            <a:spLocks noGrp="1"/>
          </p:cNvSpPr>
          <p:nvPr>
            <p:ph idx="1"/>
          </p:nvPr>
        </p:nvSpPr>
        <p:spPr/>
        <p:txBody>
          <a:bodyPr>
            <a:normAutofit lnSpcReduction="10000"/>
          </a:bodyPr>
          <a:lstStyle/>
          <a:p>
            <a:pPr marL="118872" indent="0">
              <a:buNone/>
            </a:pPr>
            <a:r>
              <a:rPr lang="id-ID" dirty="0" smtClean="0"/>
              <a:t> Para mujtahid tsb al:</a:t>
            </a:r>
          </a:p>
          <a:p>
            <a:pPr marL="633222" indent="-514350">
              <a:buAutoNum type="alphaLcPeriod"/>
            </a:pPr>
            <a:r>
              <a:rPr lang="id-ID" dirty="0" smtClean="0"/>
              <a:t>Imam Abu Hanifah (700-767 M):</a:t>
            </a:r>
          </a:p>
          <a:p>
            <a:pPr marL="118872" indent="0">
              <a:buNone/>
            </a:pPr>
            <a:r>
              <a:rPr lang="id-ID" dirty="0" smtClean="0"/>
              <a:t>Imam Abu Hanifah pendiri Mahab Hanafi terkenal dengan mahab al-ra’yu karena sangat mementingkan penggunaan akal. Ia mendasarkan hukum pd 3 hal: Quran, sunnah Nabi, al ra’yu (ijma’, qiyas, istihsan, urf). </a:t>
            </a:r>
            <a:r>
              <a:rPr lang="id-ID" smtClean="0"/>
              <a:t>Mazhab ini berkembang di Syria, Turki, Afganistan, Mesir, Pakistan, India, Cina, Lebanon, &amp; Rusia </a:t>
            </a:r>
            <a:endParaRPr lang="id-ID"/>
          </a:p>
        </p:txBody>
      </p:sp>
    </p:spTree>
    <p:extLst>
      <p:ext uri="{BB962C8B-B14F-4D97-AF65-F5344CB8AC3E}">
        <p14:creationId xmlns:p14="http://schemas.microsoft.com/office/powerpoint/2010/main" val="10447293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Kekhaifahan</a:t>
            </a:r>
            <a:endParaRPr lang="id-ID" b="0" dirty="0"/>
          </a:p>
        </p:txBody>
      </p:sp>
      <p:sp>
        <p:nvSpPr>
          <p:cNvPr id="3" name="Content Placeholder 2"/>
          <p:cNvSpPr>
            <a:spLocks noGrp="1"/>
          </p:cNvSpPr>
          <p:nvPr>
            <p:ph idx="1"/>
          </p:nvPr>
        </p:nvSpPr>
        <p:spPr/>
        <p:txBody>
          <a:bodyPr/>
          <a:lstStyle/>
          <a:p>
            <a:pPr marL="118872" indent="0">
              <a:buNone/>
            </a:pPr>
            <a:r>
              <a:rPr lang="id-ID" dirty="0" smtClean="0"/>
              <a:t> b. Malik bin Anas (713-795 M)</a:t>
            </a:r>
          </a:p>
          <a:p>
            <a:pPr marL="118872" indent="0">
              <a:buNone/>
            </a:pPr>
            <a:r>
              <a:rPr lang="id-ID" dirty="0" smtClean="0"/>
              <a:t>Pendiri mazhab Maliki, ia menulis kitab hadits </a:t>
            </a:r>
            <a:r>
              <a:rPr lang="id-ID" i="1" dirty="0" smtClean="0"/>
              <a:t>al Muwaththa. </a:t>
            </a:r>
            <a:r>
              <a:rPr lang="id-ID" dirty="0" smtClean="0"/>
              <a:t>Sumber hukum Islam menurut beliau adl. Quran, sunnah Nabi, ijma’ penduduk Madinah, qiyas &amp; </a:t>
            </a:r>
            <a:r>
              <a:rPr lang="id-ID" i="1" dirty="0" smtClean="0"/>
              <a:t>masalih ar mursalah </a:t>
            </a:r>
            <a:r>
              <a:rPr lang="id-ID" dirty="0" smtClean="0"/>
              <a:t>(kepentingan umum). </a:t>
            </a:r>
          </a:p>
          <a:p>
            <a:pPr marL="118872" indent="0">
              <a:buNone/>
            </a:pPr>
            <a:r>
              <a:rPr lang="id-ID" dirty="0" smtClean="0"/>
              <a:t>Mazhab Maliki banyak dianut di Maroko, aljaair, Libya, Mesir Selatan, Sudan, Bahrain &amp; Kuwait.</a:t>
            </a:r>
            <a:endParaRPr lang="id-ID" dirty="0"/>
          </a:p>
        </p:txBody>
      </p:sp>
    </p:spTree>
    <p:extLst>
      <p:ext uri="{BB962C8B-B14F-4D97-AF65-F5344CB8AC3E}">
        <p14:creationId xmlns:p14="http://schemas.microsoft.com/office/powerpoint/2010/main" val="340485958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Kekhalifahan</a:t>
            </a:r>
            <a:endParaRPr lang="id-ID" b="0" dirty="0"/>
          </a:p>
        </p:txBody>
      </p:sp>
      <p:sp>
        <p:nvSpPr>
          <p:cNvPr id="3" name="Content Placeholder 2"/>
          <p:cNvSpPr>
            <a:spLocks noGrp="1"/>
          </p:cNvSpPr>
          <p:nvPr>
            <p:ph idx="1"/>
          </p:nvPr>
        </p:nvSpPr>
        <p:spPr/>
        <p:txBody>
          <a:bodyPr/>
          <a:lstStyle/>
          <a:p>
            <a:pPr marL="118872" indent="0">
              <a:buNone/>
            </a:pPr>
            <a:r>
              <a:rPr lang="id-ID" dirty="0" smtClean="0"/>
              <a:t> c. Muhammad Idris as-Syafi’i (767-780 M)</a:t>
            </a:r>
          </a:p>
          <a:p>
            <a:pPr marL="118872" indent="0">
              <a:buNone/>
            </a:pPr>
            <a:r>
              <a:rPr lang="id-ID" dirty="0" smtClean="0"/>
              <a:t>Pendiri mazhab Syafi’i, Ia menulis buku “</a:t>
            </a:r>
            <a:r>
              <a:rPr lang="id-ID" i="1" dirty="0" smtClean="0"/>
              <a:t>ar-Risalah” </a:t>
            </a:r>
            <a:r>
              <a:rPr lang="id-ID" dirty="0" smtClean="0"/>
              <a:t> sbg pedomn pembentukan hukum Islam yg kemudian ilmu itu dikenal dg nama </a:t>
            </a:r>
            <a:r>
              <a:rPr lang="id-ID" i="1" dirty="0" smtClean="0"/>
              <a:t>ushul fiqh. </a:t>
            </a:r>
            <a:r>
              <a:rPr lang="id-ID" dirty="0" smtClean="0"/>
              <a:t>Ia menyatakan bhwa sumber hukum Islam adl. Quran, Sunnah, ijma’, &amp; qiyas. Selain itu ia menulis “</a:t>
            </a:r>
            <a:r>
              <a:rPr lang="id-ID" i="1" dirty="0" smtClean="0"/>
              <a:t>al-Umm”. </a:t>
            </a:r>
          </a:p>
          <a:p>
            <a:pPr marL="118872" indent="0">
              <a:buNone/>
            </a:pPr>
            <a:r>
              <a:rPr lang="id-ID" dirty="0" smtClean="0"/>
              <a:t>Mazhab Syafi’i banyak dianut di Asia Tenggara</a:t>
            </a:r>
          </a:p>
          <a:p>
            <a:pPr marL="118872" indent="0">
              <a:buNone/>
            </a:pPr>
            <a:r>
              <a:rPr lang="id-ID" i="1" dirty="0" smtClean="0"/>
              <a:t> </a:t>
            </a:r>
            <a:endParaRPr lang="id-ID" dirty="0" smtClean="0"/>
          </a:p>
          <a:p>
            <a:pPr marL="118872" indent="0">
              <a:buNone/>
            </a:pPr>
            <a:endParaRPr lang="id-ID" dirty="0"/>
          </a:p>
        </p:txBody>
      </p:sp>
    </p:spTree>
    <p:extLst>
      <p:ext uri="{BB962C8B-B14F-4D97-AF65-F5344CB8AC3E}">
        <p14:creationId xmlns:p14="http://schemas.microsoft.com/office/powerpoint/2010/main" val="232228920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Kekhalifahan</a:t>
            </a:r>
            <a:endParaRPr lang="id-ID" b="0" dirty="0"/>
          </a:p>
        </p:txBody>
      </p:sp>
      <p:sp>
        <p:nvSpPr>
          <p:cNvPr id="3" name="Content Placeholder 2"/>
          <p:cNvSpPr>
            <a:spLocks noGrp="1"/>
          </p:cNvSpPr>
          <p:nvPr>
            <p:ph idx="1"/>
          </p:nvPr>
        </p:nvSpPr>
        <p:spPr/>
        <p:txBody>
          <a:bodyPr/>
          <a:lstStyle/>
          <a:p>
            <a:pPr marL="118872" indent="0">
              <a:buNone/>
            </a:pPr>
            <a:r>
              <a:rPr lang="id-ID" dirty="0" smtClean="0"/>
              <a:t> d. Ahmad bin Hanbal (781-855 M)</a:t>
            </a:r>
          </a:p>
          <a:p>
            <a:pPr marL="118872" indent="0">
              <a:buNone/>
            </a:pPr>
            <a:r>
              <a:rPr lang="id-ID" dirty="0" smtClean="0"/>
              <a:t>Pendiri mazhab Hambali, yg kemudian dijadikan sbg mazhab resmi di Saudi Arabia hingga kini. </a:t>
            </a:r>
          </a:p>
          <a:p>
            <a:pPr marL="118872" indent="0">
              <a:buNone/>
            </a:pPr>
            <a:r>
              <a:rPr lang="id-ID" dirty="0" smtClean="0"/>
              <a:t>Mazhab Hambali menekankan atau mengutamakan pada penerapan quran dan Sunnah Nabi dalam penciptaan hukum</a:t>
            </a:r>
            <a:endParaRPr lang="id-ID" dirty="0"/>
          </a:p>
        </p:txBody>
      </p:sp>
    </p:spTree>
    <p:extLst>
      <p:ext uri="{BB962C8B-B14F-4D97-AF65-F5344CB8AC3E}">
        <p14:creationId xmlns:p14="http://schemas.microsoft.com/office/powerpoint/2010/main" val="355999883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Kelesuan Pemikiran</a:t>
            </a:r>
            <a:endParaRPr lang="id-ID" b="0" dirty="0"/>
          </a:p>
        </p:txBody>
      </p:sp>
      <p:sp>
        <p:nvSpPr>
          <p:cNvPr id="3" name="Content Placeholder 2"/>
          <p:cNvSpPr>
            <a:spLocks noGrp="1"/>
          </p:cNvSpPr>
          <p:nvPr>
            <p:ph idx="1"/>
          </p:nvPr>
        </p:nvSpPr>
        <p:spPr/>
        <p:txBody>
          <a:bodyPr/>
          <a:lstStyle/>
          <a:p>
            <a:pPr marL="118872" indent="0">
              <a:buNone/>
            </a:pPr>
            <a:r>
              <a:rPr lang="id-ID" dirty="0" smtClean="0"/>
              <a:t> Masa kelesuan pemikiran Islam dimulai pd abad X-XIX. Pada masa ini para ahli hukum tdk merujuk kpd sumber yang utama yaitu Quran &amp; Sunnah Rasulullah Saw, melainkan hanya mengikuti pemikiran mazhab yg telah ada. </a:t>
            </a:r>
          </a:p>
          <a:p>
            <a:pPr marL="118872" indent="0">
              <a:buNone/>
            </a:pPr>
            <a:r>
              <a:rPr lang="id-ID" dirty="0" smtClean="0"/>
              <a:t>Terjadi kemunduran pemikiran hukum Islam. </a:t>
            </a:r>
            <a:endParaRPr lang="id-ID" dirty="0"/>
          </a:p>
        </p:txBody>
      </p:sp>
    </p:spTree>
    <p:extLst>
      <p:ext uri="{BB962C8B-B14F-4D97-AF65-F5344CB8AC3E}">
        <p14:creationId xmlns:p14="http://schemas.microsoft.com/office/powerpoint/2010/main" val="386534990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Kelesuan Pemikiran</a:t>
            </a:r>
            <a:endParaRPr lang="id-ID" b="0" dirty="0"/>
          </a:p>
        </p:txBody>
      </p:sp>
      <p:sp>
        <p:nvSpPr>
          <p:cNvPr id="3" name="Content Placeholder 2"/>
          <p:cNvSpPr>
            <a:spLocks noGrp="1"/>
          </p:cNvSpPr>
          <p:nvPr>
            <p:ph idx="1"/>
          </p:nvPr>
        </p:nvSpPr>
        <p:spPr/>
        <p:txBody>
          <a:bodyPr/>
          <a:lstStyle/>
          <a:p>
            <a:pPr marL="118872" indent="0">
              <a:buNone/>
            </a:pPr>
            <a:r>
              <a:rPr lang="id-ID" dirty="0" smtClean="0"/>
              <a:t>Pada masa ini terjadi </a:t>
            </a:r>
            <a:r>
              <a:rPr lang="id-ID" i="1" dirty="0" smtClean="0"/>
              <a:t>taqlid </a:t>
            </a:r>
            <a:r>
              <a:rPr lang="id-ID" dirty="0" smtClean="0"/>
              <a:t>dalam pemikiran hukum Islam</a:t>
            </a:r>
            <a:r>
              <a:rPr lang="id-ID" i="1" dirty="0" smtClean="0"/>
              <a:t>. </a:t>
            </a:r>
            <a:r>
              <a:rPr lang="id-ID" dirty="0" smtClean="0"/>
              <a:t>Ijtihad pada masa ini telah hampir padam, para ahli hukum menyerukan bahwa pintu-pintu ijtihad telah tertutup. </a:t>
            </a:r>
          </a:p>
          <a:p>
            <a:pPr marL="118872" indent="0">
              <a:buNone/>
            </a:pPr>
            <a:r>
              <a:rPr lang="id-ID" dirty="0" smtClean="0"/>
              <a:t>Hukum Islam tdk lagi dapat menjawab persoalan-persoalan yg dihadapi oleh masyarakat. Kebekuan pemikiran melanda kaum muslimin di berbagai bidang (hukum, ilmu pengetahuan &amp; teknologi) </a:t>
            </a:r>
            <a:endParaRPr lang="id-ID" dirty="0"/>
          </a:p>
        </p:txBody>
      </p:sp>
    </p:spTree>
    <p:extLst>
      <p:ext uri="{BB962C8B-B14F-4D97-AF65-F5344CB8AC3E}">
        <p14:creationId xmlns:p14="http://schemas.microsoft.com/office/powerpoint/2010/main" val="191288700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Kebangkitan Pemikiran</a:t>
            </a:r>
            <a:endParaRPr lang="id-ID" b="0" dirty="0"/>
          </a:p>
        </p:txBody>
      </p:sp>
      <p:sp>
        <p:nvSpPr>
          <p:cNvPr id="3" name="Content Placeholder 2"/>
          <p:cNvSpPr>
            <a:spLocks noGrp="1"/>
          </p:cNvSpPr>
          <p:nvPr>
            <p:ph idx="1"/>
          </p:nvPr>
        </p:nvSpPr>
        <p:spPr>
          <a:xfrm>
            <a:off x="107504" y="1775191"/>
            <a:ext cx="5976664" cy="4625609"/>
          </a:xfrm>
        </p:spPr>
        <p:txBody>
          <a:bodyPr>
            <a:normAutofit lnSpcReduction="10000"/>
          </a:bodyPr>
          <a:lstStyle/>
          <a:p>
            <a:pPr marL="118872" indent="0">
              <a:buNone/>
            </a:pPr>
            <a:r>
              <a:rPr lang="id-ID" dirty="0" smtClean="0"/>
              <a:t> Benih2 kebangkitan pemikiran dimulai sejak abad XIV yaitu sejak munculnya pemikiran Ibn Taimiyyah (1263-1328 M) &amp; muridnya Ibnul Qayyim al Jauiyah (1292-1356).  </a:t>
            </a:r>
          </a:p>
          <a:p>
            <a:pPr marL="118872" indent="0">
              <a:buNone/>
            </a:pPr>
            <a:r>
              <a:rPr lang="id-ID" dirty="0" smtClean="0"/>
              <a:t>Mereka berdua yang mengajak umat Islam utk kembali pada sumber yg utama yaitu Quran &amp; Sunnah Rasulullah Saw. </a:t>
            </a:r>
            <a:endParaRPr lang="id-ID" dirty="0"/>
          </a:p>
        </p:txBody>
      </p:sp>
      <p:pic>
        <p:nvPicPr>
          <p:cNvPr id="12290" name="Picture 2" descr="http://t1.gstatic.com/images?q=tbn:ANd9GcSxlXSJ46yDmT0EI8TvWFfIj5Wdo8vJVLwjY3dAOXfdQ2jtbycba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1556792"/>
            <a:ext cx="2376264" cy="2664296"/>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http://t0.gstatic.com/images?q=tbn:ANd9GcSttgpZN4mWJiCGml2M_AwGMeeM5inGuDkWni3C9SvD7KSE-QiD1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8905" y="4365104"/>
            <a:ext cx="1933575" cy="2371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325017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Kebangkitan Pemikiran</a:t>
            </a:r>
            <a:endParaRPr lang="id-ID" b="0" dirty="0"/>
          </a:p>
        </p:txBody>
      </p:sp>
      <p:sp>
        <p:nvSpPr>
          <p:cNvPr id="3" name="Content Placeholder 2"/>
          <p:cNvSpPr>
            <a:spLocks noGrp="1"/>
          </p:cNvSpPr>
          <p:nvPr>
            <p:ph idx="1"/>
          </p:nvPr>
        </p:nvSpPr>
        <p:spPr>
          <a:xfrm>
            <a:off x="179512" y="1775191"/>
            <a:ext cx="5616624" cy="4625609"/>
          </a:xfrm>
        </p:spPr>
        <p:txBody>
          <a:bodyPr/>
          <a:lstStyle/>
          <a:p>
            <a:pPr marL="118872" indent="0">
              <a:buNone/>
            </a:pPr>
            <a:r>
              <a:rPr lang="id-ID" dirty="0" smtClean="0"/>
              <a:t> Jamaluddin al Afgani (1839-1897), </a:t>
            </a:r>
          </a:p>
          <a:p>
            <a:pPr marL="118872" indent="0">
              <a:buNone/>
            </a:pPr>
            <a:r>
              <a:rPr lang="id-ID" dirty="0" smtClean="0"/>
              <a:t>mengajak umat Islam utk bangkit melawan penjajahan Barat  dg membentuk </a:t>
            </a:r>
            <a:r>
              <a:rPr lang="id-ID" i="1" dirty="0" smtClean="0"/>
              <a:t>Pan Islamisme</a:t>
            </a:r>
            <a:r>
              <a:rPr lang="id-ID" dirty="0" smtClean="0"/>
              <a:t>. </a:t>
            </a:r>
          </a:p>
          <a:p>
            <a:pPr marL="118872" indent="0">
              <a:buNone/>
            </a:pPr>
            <a:endParaRPr lang="id-ID" dirty="0" smtClean="0"/>
          </a:p>
          <a:p>
            <a:pPr marL="118872" indent="0">
              <a:buNone/>
            </a:pPr>
            <a:r>
              <a:rPr lang="id-ID" dirty="0" smtClean="0"/>
              <a:t> </a:t>
            </a:r>
            <a:endParaRPr lang="id-ID" dirty="0"/>
          </a:p>
        </p:txBody>
      </p:sp>
      <p:pic>
        <p:nvPicPr>
          <p:cNvPr id="13314" name="Picture 2" descr="http://blogsaep.files.wordpress.com/2010/01/jamaluddin-al-afghan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1484784"/>
            <a:ext cx="3024336" cy="5373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033285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55448"/>
            <a:ext cx="8507288" cy="1252728"/>
          </a:xfrm>
        </p:spPr>
        <p:txBody>
          <a:bodyPr/>
          <a:lstStyle/>
          <a:p>
            <a:r>
              <a:rPr lang="id-ID" b="0" dirty="0" smtClean="0"/>
              <a:t>Masa Kebangkitan islam</a:t>
            </a:r>
            <a:endParaRPr lang="id-ID" b="0" dirty="0"/>
          </a:p>
        </p:txBody>
      </p:sp>
      <p:sp>
        <p:nvSpPr>
          <p:cNvPr id="3" name="Content Placeholder 2"/>
          <p:cNvSpPr>
            <a:spLocks noGrp="1"/>
          </p:cNvSpPr>
          <p:nvPr>
            <p:ph idx="1"/>
          </p:nvPr>
        </p:nvSpPr>
        <p:spPr>
          <a:xfrm>
            <a:off x="107504" y="1556793"/>
            <a:ext cx="5760640" cy="5040559"/>
          </a:xfrm>
        </p:spPr>
        <p:txBody>
          <a:bodyPr>
            <a:normAutofit lnSpcReduction="10000"/>
          </a:bodyPr>
          <a:lstStyle/>
          <a:p>
            <a:pPr marL="118872" indent="0">
              <a:buNone/>
            </a:pPr>
            <a:r>
              <a:rPr lang="id-ID" dirty="0" smtClean="0"/>
              <a:t> </a:t>
            </a:r>
            <a:r>
              <a:rPr lang="id-ID" dirty="0"/>
              <a:t>Muhammad Abduh (1849-1905) &amp; Muhammad Rasyid Ridha (1865-1935</a:t>
            </a:r>
            <a:r>
              <a:rPr lang="id-ID" dirty="0" smtClean="0"/>
              <a:t>);</a:t>
            </a:r>
          </a:p>
          <a:p>
            <a:pPr marL="118872" indent="0">
              <a:buNone/>
            </a:pPr>
            <a:r>
              <a:rPr lang="id-ID" dirty="0" smtClean="0"/>
              <a:t>Membersihkan Islam dari pengaruh yg bukan Islam, melakukan pembaruan dlm sistem pendidikan Islam, mempertahankan ajaran Islam dari serangan agama lain, membebaskan negeri-negeri Islam dari penjajahan</a:t>
            </a:r>
            <a:endParaRPr lang="id-ID" dirty="0"/>
          </a:p>
          <a:p>
            <a:pPr marL="118872" indent="0">
              <a:buNone/>
            </a:pPr>
            <a:endParaRPr lang="id-ID" dirty="0"/>
          </a:p>
        </p:txBody>
      </p:sp>
      <p:pic>
        <p:nvPicPr>
          <p:cNvPr id="14338" name="Picture 2" descr="http://www.al-ahkam.net/home/sites/default/files/images/stories/muhamad_abduh0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412776"/>
            <a:ext cx="3274570" cy="2520280"/>
          </a:xfrm>
          <a:prstGeom prst="rect">
            <a:avLst/>
          </a:prstGeom>
          <a:noFill/>
          <a:extLst>
            <a:ext uri="{909E8E84-426E-40DD-AFC4-6F175D3DCCD1}">
              <a14:hiddenFill xmlns:a14="http://schemas.microsoft.com/office/drawing/2010/main">
                <a:solidFill>
                  <a:srgbClr val="FFFFFF"/>
                </a:solidFill>
              </a14:hiddenFill>
            </a:ext>
          </a:extLst>
        </p:spPr>
      </p:pic>
      <p:pic>
        <p:nvPicPr>
          <p:cNvPr id="14340" name="Picture 4" descr="http://3.bp.blogspot.com/-eVZmlsc-lUY/UK4O0zM2jXI/AAAAAAAAFFU/oWhNaPZhQsk/s640/Syekh-Rasyid-Ridha+-+romadhon_bya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3933056"/>
            <a:ext cx="3275856" cy="29268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534888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Masa Kebangkitan Islam</a:t>
            </a:r>
            <a:endParaRPr lang="id-ID" b="0" dirty="0"/>
          </a:p>
        </p:txBody>
      </p:sp>
      <p:sp>
        <p:nvSpPr>
          <p:cNvPr id="3" name="Content Placeholder 2"/>
          <p:cNvSpPr>
            <a:spLocks noGrp="1"/>
          </p:cNvSpPr>
          <p:nvPr>
            <p:ph idx="1"/>
          </p:nvPr>
        </p:nvSpPr>
        <p:spPr/>
        <p:txBody>
          <a:bodyPr/>
          <a:lstStyle/>
          <a:p>
            <a:pPr marL="118872" indent="0">
              <a:buNone/>
            </a:pPr>
            <a:r>
              <a:rPr lang="id-ID" dirty="0" smtClean="0"/>
              <a:t> Muhammad Abduh menjelaskan bahwa dlm bidang hukum, umat Islam  jangan terlalu terikat dengan mazhab. Umat Islam harus menjauhkan diri dari sikap fanatiknya thdp mazhab. </a:t>
            </a:r>
          </a:p>
          <a:p>
            <a:pPr marL="118872" indent="0">
              <a:buNone/>
            </a:pPr>
            <a:r>
              <a:rPr lang="id-ID" dirty="0" smtClean="0"/>
              <a:t>Ia mengembalikan fungsi akal pd tempatnya, digunakan utk memecahkan masalah yg dihadapi oleh manusia sesuai  zamannya.</a:t>
            </a:r>
            <a:endParaRPr lang="id-ID" dirty="0"/>
          </a:p>
        </p:txBody>
      </p:sp>
    </p:spTree>
    <p:extLst>
      <p:ext uri="{BB962C8B-B14F-4D97-AF65-F5344CB8AC3E}">
        <p14:creationId xmlns:p14="http://schemas.microsoft.com/office/powerpoint/2010/main" val="1975599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Syariah </a:t>
            </a:r>
            <a:endParaRPr lang="id-ID" dirty="0"/>
          </a:p>
        </p:txBody>
      </p:sp>
      <p:sp>
        <p:nvSpPr>
          <p:cNvPr id="3" name="Content Placeholder 2"/>
          <p:cNvSpPr>
            <a:spLocks noGrp="1"/>
          </p:cNvSpPr>
          <p:nvPr>
            <p:ph idx="1"/>
          </p:nvPr>
        </p:nvSpPr>
        <p:spPr>
          <a:xfrm>
            <a:off x="251520" y="1775191"/>
            <a:ext cx="5688632" cy="4625609"/>
          </a:xfrm>
        </p:spPr>
        <p:txBody>
          <a:bodyPr>
            <a:normAutofit lnSpcReduction="10000"/>
          </a:bodyPr>
          <a:lstStyle/>
          <a:p>
            <a:pPr marL="118872" indent="0">
              <a:buNone/>
            </a:pPr>
            <a:r>
              <a:rPr lang="id-ID" dirty="0" smtClean="0"/>
              <a:t>Pengertian: </a:t>
            </a:r>
          </a:p>
          <a:p>
            <a:pPr marL="118872" indent="0">
              <a:buNone/>
            </a:pPr>
            <a:r>
              <a:rPr lang="id-ID" dirty="0" smtClean="0"/>
              <a:t>jalan menuju sumber mata air, jalan hidup yang harus dilalui oleh setiap kaum muslimin. </a:t>
            </a:r>
          </a:p>
          <a:p>
            <a:pPr marL="118872" indent="0">
              <a:buNone/>
            </a:pPr>
            <a:r>
              <a:rPr lang="id-ID" dirty="0" smtClean="0"/>
              <a:t>Syariah memuat ketetapan-ketetapan Allah &amp; ketentuan Rasulullah Saw, baik berupa perintah maupun larangan, meliputi seluruh aspekk kehidupan manusia</a:t>
            </a:r>
            <a:endParaRPr lang="id-ID" dirty="0"/>
          </a:p>
        </p:txBody>
      </p:sp>
      <p:pic>
        <p:nvPicPr>
          <p:cNvPr id="2050" name="Picture 2" descr="http://statis.dakwatuna.com/wp-content/uploads/2009/08/tetesan-ai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1484785"/>
            <a:ext cx="3203848" cy="5373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362862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0" dirty="0" smtClean="0"/>
              <a:t>Hukum Islam dan Hukum Adat di Indonesia</a:t>
            </a:r>
            <a:endParaRPr lang="id-ID" b="0" dirty="0"/>
          </a:p>
        </p:txBody>
      </p:sp>
      <p:sp>
        <p:nvSpPr>
          <p:cNvPr id="3" name="Content Placeholder 2"/>
          <p:cNvSpPr>
            <a:spLocks noGrp="1"/>
          </p:cNvSpPr>
          <p:nvPr>
            <p:ph idx="1"/>
          </p:nvPr>
        </p:nvSpPr>
        <p:spPr/>
        <p:txBody>
          <a:bodyPr/>
          <a:lstStyle/>
          <a:p>
            <a:pPr marL="118872" indent="0">
              <a:buNone/>
            </a:pPr>
            <a:r>
              <a:rPr lang="id-ID" dirty="0" smtClean="0"/>
              <a:t> van den Berg seorang ahli hukum kolonial Belanda menjelaskan bahwa masyarakat di tanah jajahan khususnya Jawa telah menjalankan agamanya &amp; hukumnya. Ia menyarankan agar hakim-hakim Belanda menerapkan hukum Islam utk memutus perkara yg dihadapi rakyat pribumi. Ia mencetuskan teori </a:t>
            </a:r>
            <a:r>
              <a:rPr lang="id-ID" i="1" dirty="0" smtClean="0"/>
              <a:t>receptie in complexu</a:t>
            </a:r>
            <a:endParaRPr lang="id-ID" i="1" dirty="0"/>
          </a:p>
        </p:txBody>
      </p:sp>
    </p:spTree>
    <p:extLst>
      <p:ext uri="{BB962C8B-B14F-4D97-AF65-F5344CB8AC3E}">
        <p14:creationId xmlns:p14="http://schemas.microsoft.com/office/powerpoint/2010/main" val="416892140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Hukum Islam &amp; Hukum Adat</a:t>
            </a:r>
            <a:endParaRPr lang="id-ID" b="0" dirty="0"/>
          </a:p>
        </p:txBody>
      </p:sp>
      <p:sp>
        <p:nvSpPr>
          <p:cNvPr id="3" name="Content Placeholder 2"/>
          <p:cNvSpPr>
            <a:spLocks noGrp="1"/>
          </p:cNvSpPr>
          <p:nvPr>
            <p:ph idx="1"/>
          </p:nvPr>
        </p:nvSpPr>
        <p:spPr>
          <a:xfrm>
            <a:off x="107504" y="1775191"/>
            <a:ext cx="5616624" cy="4625609"/>
          </a:xfrm>
        </p:spPr>
        <p:txBody>
          <a:bodyPr>
            <a:normAutofit lnSpcReduction="10000"/>
          </a:bodyPr>
          <a:lstStyle/>
          <a:p>
            <a:pPr marL="118872" indent="0">
              <a:buNone/>
            </a:pPr>
            <a:r>
              <a:rPr lang="id-ID" dirty="0" smtClean="0"/>
              <a:t> Cristian Snouck Hurgronje (1857-1936),</a:t>
            </a:r>
          </a:p>
          <a:p>
            <a:pPr marL="118872" indent="0">
              <a:buNone/>
            </a:pPr>
            <a:r>
              <a:rPr lang="id-ID" dirty="0" smtClean="0"/>
              <a:t>Menentang teori </a:t>
            </a:r>
            <a:r>
              <a:rPr lang="id-ID" i="1" dirty="0" smtClean="0"/>
              <a:t>receptie in complexu. </a:t>
            </a:r>
            <a:r>
              <a:rPr lang="id-ID" dirty="0" smtClean="0"/>
              <a:t>Ia mengeluarkan buku yg berjudul </a:t>
            </a:r>
            <a:r>
              <a:rPr lang="id-ID" i="1" dirty="0" smtClean="0"/>
              <a:t>De Atjehers </a:t>
            </a:r>
            <a:r>
              <a:rPr lang="id-ID" dirty="0" smtClean="0"/>
              <a:t>dan </a:t>
            </a:r>
            <a:r>
              <a:rPr lang="id-ID" i="1" dirty="0" smtClean="0"/>
              <a:t>Het Gajoland, </a:t>
            </a:r>
            <a:r>
              <a:rPr lang="id-ID" dirty="0" smtClean="0"/>
              <a:t>menjelaskan bahwa hukum yang berlaku di masyarakat pribumi adalah hukum adat bukan hukum Islam </a:t>
            </a:r>
            <a:endParaRPr lang="id-ID" i="1" dirty="0"/>
          </a:p>
        </p:txBody>
      </p:sp>
      <p:pic>
        <p:nvPicPr>
          <p:cNvPr id="15362" name="Picture 2" descr="http://1.bp.blogspot.com/_MpiVTImF_4g/R6FSSKCJ-YI/AAAAAAAAAAM/kp6cPBL2VfU/s320/Portret_Snouck_Hurgronj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1556792"/>
            <a:ext cx="2952328"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259690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Hukum Islam &amp; Hukum Adat</a:t>
            </a:r>
            <a:endParaRPr lang="id-ID" b="0" dirty="0"/>
          </a:p>
        </p:txBody>
      </p:sp>
      <p:sp>
        <p:nvSpPr>
          <p:cNvPr id="3" name="Content Placeholder 2"/>
          <p:cNvSpPr>
            <a:spLocks noGrp="1"/>
          </p:cNvSpPr>
          <p:nvPr>
            <p:ph idx="1"/>
          </p:nvPr>
        </p:nvSpPr>
        <p:spPr>
          <a:xfrm>
            <a:off x="457200" y="1775191"/>
            <a:ext cx="7715200" cy="4625609"/>
          </a:xfrm>
        </p:spPr>
        <p:txBody>
          <a:bodyPr>
            <a:normAutofit lnSpcReduction="10000"/>
          </a:bodyPr>
          <a:lstStyle/>
          <a:p>
            <a:pPr marL="118872" indent="0">
              <a:buNone/>
            </a:pPr>
            <a:r>
              <a:rPr lang="id-ID" dirty="0" smtClean="0"/>
              <a:t> menurutnya Hukum Islam barulah dapat diterapkan pada masyarakat jika hukum Islam telah diterima oleh hukum Adatnya. Pendapatnya terkenal dg nama </a:t>
            </a:r>
            <a:r>
              <a:rPr lang="id-ID" i="1" dirty="0" smtClean="0"/>
              <a:t>receptie theorie. </a:t>
            </a:r>
            <a:r>
              <a:rPr lang="id-ID" dirty="0" smtClean="0"/>
              <a:t>Teori ini dikembangkan oleh van Vollen Hoven yg menyatakan bhwa bagi golongan bumiputtera berlaku hukum adatnya, jika hukum adat ditolak, maka hukum Islam akan digunakan oleh masyarakat pribumi</a:t>
            </a:r>
            <a:endParaRPr lang="id-ID" dirty="0"/>
          </a:p>
        </p:txBody>
      </p:sp>
    </p:spTree>
    <p:extLst>
      <p:ext uri="{BB962C8B-B14F-4D97-AF65-F5344CB8AC3E}">
        <p14:creationId xmlns:p14="http://schemas.microsoft.com/office/powerpoint/2010/main" val="94099515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Hukum Islam &amp; Hukum Adat</a:t>
            </a:r>
            <a:endParaRPr lang="id-ID" b="0" dirty="0"/>
          </a:p>
        </p:txBody>
      </p:sp>
      <p:sp>
        <p:nvSpPr>
          <p:cNvPr id="3" name="Content Placeholder 2"/>
          <p:cNvSpPr>
            <a:spLocks noGrp="1"/>
          </p:cNvSpPr>
          <p:nvPr>
            <p:ph idx="1"/>
          </p:nvPr>
        </p:nvSpPr>
        <p:spPr>
          <a:xfrm>
            <a:off x="179512" y="1775191"/>
            <a:ext cx="5832648" cy="4625609"/>
          </a:xfrm>
        </p:spPr>
        <p:txBody>
          <a:bodyPr>
            <a:normAutofit fontScale="92500" lnSpcReduction="20000"/>
          </a:bodyPr>
          <a:lstStyle/>
          <a:p>
            <a:pPr marL="118872" indent="0">
              <a:buNone/>
            </a:pPr>
            <a:r>
              <a:rPr lang="id-ID" dirty="0" smtClean="0"/>
              <a:t> Teori Receptie ini menurut Prof Hazairin disebut sebagai teori iblis, karena meletakkan kehendak Allah &amp; RasulNya dibawah kehendak manusia. </a:t>
            </a:r>
          </a:p>
          <a:p>
            <a:pPr marL="118872" indent="0">
              <a:buNone/>
            </a:pPr>
            <a:r>
              <a:rPr lang="id-ID" dirty="0" smtClean="0"/>
              <a:t>Hukum Islam dg demikian harus disesuaikan dg hukum adat barulah dpt diterapkan sbg hukum. Pemikiran Snouck Hurgronje ini merupakan cara utk meghapus hukum Islam dr Hindia belanda</a:t>
            </a:r>
            <a:endParaRPr lang="id-ID" dirty="0"/>
          </a:p>
        </p:txBody>
      </p:sp>
      <p:pic>
        <p:nvPicPr>
          <p:cNvPr id="16386" name="Picture 2" descr="http://upload.wikimedia.org/wikipedia/en/thumb/9/9f/Sketch_of_Hazairin.jpg/220px-Sketch_of_Hazair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1628800"/>
            <a:ext cx="2736304" cy="504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590083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Hukum Islam &amp; Hukum Adat</a:t>
            </a:r>
            <a:endParaRPr lang="id-ID" b="0" dirty="0"/>
          </a:p>
        </p:txBody>
      </p:sp>
      <p:sp>
        <p:nvSpPr>
          <p:cNvPr id="3" name="Content Placeholder 2"/>
          <p:cNvSpPr>
            <a:spLocks noGrp="1"/>
          </p:cNvSpPr>
          <p:nvPr>
            <p:ph idx="1"/>
          </p:nvPr>
        </p:nvSpPr>
        <p:spPr/>
        <p:txBody>
          <a:bodyPr/>
          <a:lstStyle/>
          <a:p>
            <a:pPr marL="118872" indent="0">
              <a:buNone/>
            </a:pPr>
            <a:r>
              <a:rPr lang="id-ID" dirty="0" smtClean="0"/>
              <a:t> Prof. Hazairin kemudian mencetuskan teori baru yg disebut sbg </a:t>
            </a:r>
            <a:r>
              <a:rPr lang="id-ID" i="1" dirty="0" smtClean="0"/>
              <a:t>receptie a contrario. </a:t>
            </a:r>
            <a:r>
              <a:rPr lang="id-ID" dirty="0" smtClean="0"/>
              <a:t>Teori ini menjelaskan bahwa hukum adat barulah dapat diterima sbg hukum bagi masyarakat jika hukum adat telah diterima oleh hukum Islam. Hukum adat yg bertentangan dg hukum Islam tdk dpt dijadikan aturan hukum</a:t>
            </a:r>
            <a:endParaRPr lang="id-ID" i="1" dirty="0"/>
          </a:p>
        </p:txBody>
      </p:sp>
    </p:spTree>
    <p:extLst>
      <p:ext uri="{BB962C8B-B14F-4D97-AF65-F5344CB8AC3E}">
        <p14:creationId xmlns:p14="http://schemas.microsoft.com/office/powerpoint/2010/main" val="216491342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Hukum Adat &amp; Hukum Islam</a:t>
            </a:r>
            <a:endParaRPr lang="id-ID" b="0" dirty="0"/>
          </a:p>
        </p:txBody>
      </p:sp>
      <p:sp>
        <p:nvSpPr>
          <p:cNvPr id="3" name="Content Placeholder 2"/>
          <p:cNvSpPr>
            <a:spLocks noGrp="1"/>
          </p:cNvSpPr>
          <p:nvPr>
            <p:ph idx="1"/>
          </p:nvPr>
        </p:nvSpPr>
        <p:spPr/>
        <p:txBody>
          <a:bodyPr/>
          <a:lstStyle/>
          <a:p>
            <a:pPr marL="118872" indent="0">
              <a:buNone/>
            </a:pPr>
            <a:r>
              <a:rPr lang="id-ID" dirty="0" smtClean="0"/>
              <a:t> Hukum adat di Minagkabau menerapkan asas </a:t>
            </a:r>
            <a:r>
              <a:rPr lang="id-ID" i="1" dirty="0" smtClean="0"/>
              <a:t>adat basandi syarak, syarak basandi kitabullah. </a:t>
            </a:r>
            <a:r>
              <a:rPr lang="id-ID" dirty="0" smtClean="0"/>
              <a:t>Dg demikian hukum adat Minang harus sesuai dg hukum Islam yang mengacu pada Kitabullah (Quran). </a:t>
            </a:r>
          </a:p>
          <a:p>
            <a:pPr marL="118872" indent="0">
              <a:buNone/>
            </a:pPr>
            <a:r>
              <a:rPr lang="id-ID" dirty="0" smtClean="0"/>
              <a:t>Dlm Hukum adat Minang pusako rendah diputus berdasar hukum Islam. Pusako tinggi diputus berdasar hukum Adatnya. </a:t>
            </a:r>
            <a:endParaRPr lang="id-ID" dirty="0"/>
          </a:p>
        </p:txBody>
      </p:sp>
    </p:spTree>
    <p:extLst>
      <p:ext uri="{BB962C8B-B14F-4D97-AF65-F5344CB8AC3E}">
        <p14:creationId xmlns:p14="http://schemas.microsoft.com/office/powerpoint/2010/main" val="67467625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0" dirty="0" smtClean="0"/>
              <a:t>Hukum Islam sbg Landasan Ideologi Pancasila</a:t>
            </a:r>
            <a:endParaRPr lang="id-ID" b="0" dirty="0"/>
          </a:p>
        </p:txBody>
      </p:sp>
      <p:sp>
        <p:nvSpPr>
          <p:cNvPr id="3" name="Content Placeholder 2"/>
          <p:cNvSpPr>
            <a:spLocks noGrp="1"/>
          </p:cNvSpPr>
          <p:nvPr>
            <p:ph idx="1"/>
          </p:nvPr>
        </p:nvSpPr>
        <p:spPr>
          <a:xfrm>
            <a:off x="179512" y="1775191"/>
            <a:ext cx="5904656" cy="4625609"/>
          </a:xfrm>
        </p:spPr>
        <p:txBody>
          <a:bodyPr>
            <a:normAutofit lnSpcReduction="10000"/>
          </a:bodyPr>
          <a:lstStyle/>
          <a:p>
            <a:pPr marL="118872" indent="0">
              <a:buNone/>
            </a:pPr>
            <a:r>
              <a:rPr lang="id-ID" dirty="0" smtClean="0"/>
              <a:t> Pancasila sila 1; Ketuhanan Yang Maha Esa sangat dipengaruhi oleh ajaran Islam khususnya fondasi Tauhid yg tertera dlm Quran. </a:t>
            </a:r>
          </a:p>
          <a:p>
            <a:pPr marL="118872" indent="0">
              <a:buNone/>
            </a:pPr>
            <a:r>
              <a:rPr lang="id-ID" dirty="0" smtClean="0"/>
              <a:t>Pembukaan UUD 1945 menyatakan bahwa kemerdekaan Indonesia diraih atas berkah rahmat Allah Yang Maha Kuasa. </a:t>
            </a:r>
            <a:endParaRPr lang="id-ID" dirty="0"/>
          </a:p>
        </p:txBody>
      </p:sp>
      <p:pic>
        <p:nvPicPr>
          <p:cNvPr id="17410" name="Picture 2" descr="http://t3.gstatic.com/images?q=tbn:ANd9GcR6cJSQnIno4FxWN0ELt79p45Opgs1pmO_1__Sy3QvAlSZfPLOwQ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1988840"/>
            <a:ext cx="2952328" cy="3672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996585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0" dirty="0" smtClean="0"/>
              <a:t>Hukum Islam sbg Landasan Ideologi Pancasila</a:t>
            </a:r>
            <a:endParaRPr lang="id-ID" b="0" dirty="0"/>
          </a:p>
        </p:txBody>
      </p:sp>
      <p:sp>
        <p:nvSpPr>
          <p:cNvPr id="3" name="Content Placeholder 2"/>
          <p:cNvSpPr>
            <a:spLocks noGrp="1"/>
          </p:cNvSpPr>
          <p:nvPr>
            <p:ph idx="1"/>
          </p:nvPr>
        </p:nvSpPr>
        <p:spPr/>
        <p:txBody>
          <a:bodyPr/>
          <a:lstStyle/>
          <a:p>
            <a:pPr marL="118872" indent="0">
              <a:buNone/>
            </a:pPr>
            <a:r>
              <a:rPr lang="id-ID" dirty="0" smtClean="0"/>
              <a:t> Nilai-nilai Keadilan serta Dasar Musyawarah dlm Islam telah dimasukkan dalam ideologi Pancasila. </a:t>
            </a:r>
          </a:p>
          <a:p>
            <a:pPr marL="118872" indent="0">
              <a:buNone/>
            </a:pPr>
            <a:r>
              <a:rPr lang="id-ID" dirty="0" smtClean="0"/>
              <a:t>Untuk itu sangat wajar jika hukum Islam diterima sbg bagian dari hidup Bangsa Indonesia. Pendirian Peradilan Agama merupakan bentuk dari penghargaan negara thdp masyarakat Muslim Indonesia. </a:t>
            </a:r>
            <a:endParaRPr lang="id-ID" dirty="0"/>
          </a:p>
        </p:txBody>
      </p:sp>
    </p:spTree>
    <p:extLst>
      <p:ext uri="{BB962C8B-B14F-4D97-AF65-F5344CB8AC3E}">
        <p14:creationId xmlns:p14="http://schemas.microsoft.com/office/powerpoint/2010/main" val="3719312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Syariah dan Fiqh</a:t>
            </a:r>
            <a:endParaRPr lang="id-ID" b="0" dirty="0"/>
          </a:p>
        </p:txBody>
      </p:sp>
      <p:sp>
        <p:nvSpPr>
          <p:cNvPr id="3" name="Content Placeholder 2"/>
          <p:cNvSpPr>
            <a:spLocks noGrp="1"/>
          </p:cNvSpPr>
          <p:nvPr>
            <p:ph idx="1"/>
          </p:nvPr>
        </p:nvSpPr>
        <p:spPr>
          <a:xfrm>
            <a:off x="179512" y="1775191"/>
            <a:ext cx="5688632" cy="4625609"/>
          </a:xfrm>
        </p:spPr>
        <p:txBody>
          <a:bodyPr>
            <a:normAutofit fontScale="92500" lnSpcReduction="20000"/>
          </a:bodyPr>
          <a:lstStyle/>
          <a:p>
            <a:pPr marL="118872" indent="0">
              <a:buNone/>
            </a:pPr>
            <a:r>
              <a:rPr lang="id-ID" dirty="0" smtClean="0"/>
              <a:t>Syariah terdapat di dalam al-Quran dan juga dalam ketentuan hadits Rasulullah Saw (Kitab-kitab Hadits)</a:t>
            </a:r>
          </a:p>
          <a:p>
            <a:pPr marL="118872" indent="0">
              <a:buNone/>
            </a:pPr>
            <a:endParaRPr lang="id-ID" dirty="0" smtClean="0"/>
          </a:p>
          <a:p>
            <a:pPr marL="118872" indent="0">
              <a:buNone/>
            </a:pPr>
            <a:r>
              <a:rPr lang="id-ID" dirty="0" smtClean="0"/>
              <a:t>Untuk menjelaskan Syariah diperlukan ilmu hukum Islam yang disebut Fiqh/Fiqih. Fiqh adalah metode atau cara untuk menjelaskan Syariah. Dalam bahasa Inggeris disebut </a:t>
            </a:r>
            <a:r>
              <a:rPr lang="id-ID" i="1" dirty="0" smtClean="0"/>
              <a:t>Islamic Jurisprudence</a:t>
            </a:r>
            <a:endParaRPr lang="id-ID" i="1" dirty="0"/>
          </a:p>
        </p:txBody>
      </p:sp>
      <p:pic>
        <p:nvPicPr>
          <p:cNvPr id="3074" name="Picture 2" descr="http://satuislam.files.wordpress.com/2013/02/al-quran2.jpg?w=5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6167" y="1628800"/>
            <a:ext cx="2981325" cy="48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0423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4603"/>
            <a:ext cx="8229600" cy="1252728"/>
          </a:xfrm>
        </p:spPr>
        <p:txBody>
          <a:bodyPr/>
          <a:lstStyle/>
          <a:p>
            <a:r>
              <a:rPr lang="id-ID" b="0" dirty="0" smtClean="0"/>
              <a:t>Perbedaan Syariah &amp; Fiqh</a:t>
            </a:r>
            <a:endParaRPr lang="id-ID" b="0" dirty="0"/>
          </a:p>
        </p:txBody>
      </p:sp>
      <p:sp>
        <p:nvSpPr>
          <p:cNvPr id="3" name="Content Placeholder 2"/>
          <p:cNvSpPr>
            <a:spLocks noGrp="1"/>
          </p:cNvSpPr>
          <p:nvPr>
            <p:ph idx="1"/>
          </p:nvPr>
        </p:nvSpPr>
        <p:spPr>
          <a:xfrm>
            <a:off x="179512" y="1775191"/>
            <a:ext cx="5832648" cy="4625609"/>
          </a:xfrm>
        </p:spPr>
        <p:txBody>
          <a:bodyPr/>
          <a:lstStyle/>
          <a:p>
            <a:pPr marL="118872" indent="0">
              <a:buNone/>
            </a:pPr>
            <a:r>
              <a:rPr lang="id-ID" dirty="0" smtClean="0"/>
              <a:t> 1. Syariah terdapat dlm Quran dan Hadits</a:t>
            </a:r>
          </a:p>
          <a:p>
            <a:pPr marL="118872" indent="0">
              <a:buNone/>
            </a:pPr>
            <a:r>
              <a:rPr lang="id-ID" dirty="0" smtClean="0"/>
              <a:t>2. Syariah bersifat fundamental &amp; fiqh bersifat   instrumental</a:t>
            </a:r>
          </a:p>
          <a:p>
            <a:pPr marL="118872" indent="0">
              <a:buNone/>
            </a:pPr>
            <a:r>
              <a:rPr lang="id-ID" dirty="0" smtClean="0"/>
              <a:t>3. Syariah merupakan karya Allah Swt &amp; RasulNya, sifatnya abadi. Fiqh adalah hasil karya pemikiran manusia bersifat  temporer;</a:t>
            </a:r>
          </a:p>
          <a:p>
            <a:pPr marL="118872" indent="0">
              <a:buNone/>
            </a:pPr>
            <a:endParaRPr lang="id-ID" dirty="0" smtClean="0"/>
          </a:p>
          <a:p>
            <a:pPr marL="118872" indent="0">
              <a:buNone/>
            </a:pPr>
            <a:endParaRPr lang="id-ID" dirty="0"/>
          </a:p>
        </p:txBody>
      </p:sp>
      <p:pic>
        <p:nvPicPr>
          <p:cNvPr id="18436" name="Picture 4" descr="http://4sumber.files.wordpress.com/2012/02/ulam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1556792"/>
            <a:ext cx="3131840"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9383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Perbedaan Syariah &amp; Fiqh</a:t>
            </a:r>
            <a:endParaRPr lang="id-ID" b="0" dirty="0"/>
          </a:p>
        </p:txBody>
      </p:sp>
      <p:sp>
        <p:nvSpPr>
          <p:cNvPr id="3" name="Content Placeholder 2"/>
          <p:cNvSpPr>
            <a:spLocks noGrp="1"/>
          </p:cNvSpPr>
          <p:nvPr>
            <p:ph idx="1"/>
          </p:nvPr>
        </p:nvSpPr>
        <p:spPr/>
        <p:txBody>
          <a:bodyPr/>
          <a:lstStyle/>
          <a:p>
            <a:pPr marL="118872" indent="0">
              <a:buNone/>
            </a:pPr>
            <a:r>
              <a:rPr lang="id-ID" dirty="0" smtClean="0"/>
              <a:t> 4. Syariah hanya satu, sedangkan fiqh dapat beragam pemikiran yg tampak pada munculnya mazhab pemikiran;</a:t>
            </a:r>
          </a:p>
          <a:p>
            <a:pPr marL="118872" indent="0">
              <a:buNone/>
            </a:pPr>
            <a:endParaRPr lang="id-ID" dirty="0" smtClean="0"/>
          </a:p>
          <a:p>
            <a:pPr marL="118872" indent="0">
              <a:buNone/>
            </a:pPr>
            <a:r>
              <a:rPr lang="id-ID" dirty="0" smtClean="0"/>
              <a:t>5. Syariah menunjukkan adanya kesatuan, sedangkan fiqh menunjukkan adanya keragaman pemikiran</a:t>
            </a:r>
            <a:endParaRPr lang="id-ID" dirty="0"/>
          </a:p>
        </p:txBody>
      </p:sp>
    </p:spTree>
    <p:extLst>
      <p:ext uri="{BB962C8B-B14F-4D97-AF65-F5344CB8AC3E}">
        <p14:creationId xmlns:p14="http://schemas.microsoft.com/office/powerpoint/2010/main" val="36485081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819</TotalTime>
  <Words>3390</Words>
  <Application>Microsoft Office PowerPoint</Application>
  <PresentationFormat>On-screen Show (4:3)</PresentationFormat>
  <Paragraphs>234</Paragraphs>
  <Slides>67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67</vt:i4>
      </vt:variant>
    </vt:vector>
  </HeadingPairs>
  <TitlesOfParts>
    <vt:vector size="74" baseType="lpstr">
      <vt:lpstr>Arial</vt:lpstr>
      <vt:lpstr>Corbel</vt:lpstr>
      <vt:lpstr>Times New Roman</vt:lpstr>
      <vt:lpstr>Wingdings</vt:lpstr>
      <vt:lpstr>Wingdings 2</vt:lpstr>
      <vt:lpstr>Wingdings 3</vt:lpstr>
      <vt:lpstr>Module</vt:lpstr>
      <vt:lpstr> Fokky Fuad Dr (UI), SH (UB), M.Hum (UB) </vt:lpstr>
      <vt:lpstr>Pengertian</vt:lpstr>
      <vt:lpstr>Pengertian</vt:lpstr>
      <vt:lpstr>Al ahkam al khamsah</vt:lpstr>
      <vt:lpstr>Al ahkam al khamsah</vt:lpstr>
      <vt:lpstr>Syariah </vt:lpstr>
      <vt:lpstr>Syariah dan Fiqh</vt:lpstr>
      <vt:lpstr>Perbedaan Syariah &amp; Fiqh</vt:lpstr>
      <vt:lpstr>Perbedaan Syariah &amp; Fiqh</vt:lpstr>
      <vt:lpstr>Ruang Lingkup Hukum Islam</vt:lpstr>
      <vt:lpstr>Ruang Lingkup Hukum Islam</vt:lpstr>
      <vt:lpstr>Ruang Lingkup Hukum Islam</vt:lpstr>
      <vt:lpstr>Ciri-ciri Hukum Islam</vt:lpstr>
      <vt:lpstr>Tujuan Hukum Islam</vt:lpstr>
      <vt:lpstr>Sumber-sumber Hukum Islam</vt:lpstr>
      <vt:lpstr>Al Quran</vt:lpstr>
      <vt:lpstr>Al Quran</vt:lpstr>
      <vt:lpstr>Al Quran</vt:lpstr>
      <vt:lpstr>Hadits Nabi (as-Sunnah)</vt:lpstr>
      <vt:lpstr>Hadits Nabi (as-Sunnah)</vt:lpstr>
      <vt:lpstr>Hadits Nabi (as-Sunnah)</vt:lpstr>
      <vt:lpstr>Hadits Nabi (as-Sunnah)</vt:lpstr>
      <vt:lpstr>Hadits Nabi (as-Sunnah)</vt:lpstr>
      <vt:lpstr>Hadits (as-Sunnah)</vt:lpstr>
      <vt:lpstr>Hadits Nabi (as-Sunnah)</vt:lpstr>
      <vt:lpstr>Hadits Nabi (as-Sunnah)</vt:lpstr>
      <vt:lpstr>Ijtihad atau al ra’yu</vt:lpstr>
      <vt:lpstr>Ijtihad </vt:lpstr>
      <vt:lpstr>Ijtihad</vt:lpstr>
      <vt:lpstr>Ijtihad</vt:lpstr>
      <vt:lpstr>Ijtihad</vt:lpstr>
      <vt:lpstr>Ijtihad</vt:lpstr>
      <vt:lpstr>Ijtihad</vt:lpstr>
      <vt:lpstr>Ijtihad</vt:lpstr>
      <vt:lpstr>Sejarah Perkembangan Hukum Islam</vt:lpstr>
      <vt:lpstr>Masa Rasulullah Saw</vt:lpstr>
      <vt:lpstr>Masa Khulafaur Rasyidin</vt:lpstr>
      <vt:lpstr>Masa Khulafaur Rasyidin</vt:lpstr>
      <vt:lpstr>Masa Khulafaur Rasyidin</vt:lpstr>
      <vt:lpstr>Masa Khulafaur Rasyidin</vt:lpstr>
      <vt:lpstr>Masa Khulafaur Rasyidin</vt:lpstr>
      <vt:lpstr>Masa Khulafaur Rasyidin</vt:lpstr>
      <vt:lpstr>Masa Khulafaur Rasyidin</vt:lpstr>
      <vt:lpstr>Masa Khulafaur Rasyidin</vt:lpstr>
      <vt:lpstr>Masa Khulafaur Rasidin</vt:lpstr>
      <vt:lpstr>Masa Khulafaur Rasyidin</vt:lpstr>
      <vt:lpstr>Masa Khulafaur Rasyidin</vt:lpstr>
      <vt:lpstr>Masa Khulafaur Rasyidin</vt:lpstr>
      <vt:lpstr>Masa Kekhalifahan</vt:lpstr>
      <vt:lpstr>Masa Kekhalifahan</vt:lpstr>
      <vt:lpstr>Masa Kekhaifahan</vt:lpstr>
      <vt:lpstr>Masa Kekhalifahan</vt:lpstr>
      <vt:lpstr>Masa Kekhalifahan</vt:lpstr>
      <vt:lpstr>Masa Kelesuan Pemikiran</vt:lpstr>
      <vt:lpstr>Masa Kelesuan Pemikiran</vt:lpstr>
      <vt:lpstr>Masa Kebangkitan Pemikiran</vt:lpstr>
      <vt:lpstr>Masa Kebangkitan Pemikiran</vt:lpstr>
      <vt:lpstr>Masa Kebangkitan islam</vt:lpstr>
      <vt:lpstr>Masa Kebangkitan Islam</vt:lpstr>
      <vt:lpstr>Hukum Islam dan Hukum Adat di Indonesia</vt:lpstr>
      <vt:lpstr>Hukum Islam &amp; Hukum Adat</vt:lpstr>
      <vt:lpstr>Hukum Islam &amp; Hukum Adat</vt:lpstr>
      <vt:lpstr>Hukum Islam &amp; Hukum Adat</vt:lpstr>
      <vt:lpstr>Hukum Islam &amp; Hukum Adat</vt:lpstr>
      <vt:lpstr>Hukum Adat &amp; Hukum Islam</vt:lpstr>
      <vt:lpstr>Hukum Islam sbg Landasan Ideologi Pancasila</vt:lpstr>
      <vt:lpstr>Hukum Islam sbg Landasan Ideologi Pancasila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Fokky Fuad Dr (UI), SH (UB), M.Hum (UB) Uniersitas Al A</dc:title>
  <dc:creator>FUJITSU</dc:creator>
  <cp:lastModifiedBy>jj</cp:lastModifiedBy>
  <cp:revision>59</cp:revision>
  <dcterms:created xsi:type="dcterms:W3CDTF">2013-08-12T06:52:56Z</dcterms:created>
  <dcterms:modified xsi:type="dcterms:W3CDTF">2016-03-09T13:28:58Z</dcterms:modified>
</cp:coreProperties>
</file>