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840B-F569-4710-BA26-17B3312EA5A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4410-1DBA-465E-80B2-BE9600AF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840B-F569-4710-BA26-17B3312EA5A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4410-1DBA-465E-80B2-BE9600AF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840B-F569-4710-BA26-17B3312EA5A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4410-1DBA-465E-80B2-BE9600AF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itle 717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175" name="Text Placeholder 71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176" name="Date Placeholder 7175"/>
          <p:cNvSpPr>
            <a:spLocks noGrp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  <p:sp>
        <p:nvSpPr>
          <p:cNvPr id="7177" name="Slide Number Placeholder 717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/>
            <a:fld id="{12FF1C42-D199-4081-1916-587298610EC3}" type="slidenum">
              <a:rPr lang="en-US" altLang="en-US" sz="1200" dirty="0"/>
              <a:pPr algn="r"/>
              <a:t>‹#›</a:t>
            </a:fld>
            <a:endParaRPr lang="en-US" altLang="en-US" sz="1200" dirty="0"/>
          </a:p>
        </p:txBody>
      </p:sp>
      <p:sp>
        <p:nvSpPr>
          <p:cNvPr id="7178" name="Footer Placeholder 7177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840B-F569-4710-BA26-17B3312EA5A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4410-1DBA-465E-80B2-BE9600AF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840B-F569-4710-BA26-17B3312EA5A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4410-1DBA-465E-80B2-BE9600AF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840B-F569-4710-BA26-17B3312EA5A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4410-1DBA-465E-80B2-BE9600AF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840B-F569-4710-BA26-17B3312EA5A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4410-1DBA-465E-80B2-BE9600AF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840B-F569-4710-BA26-17B3312EA5A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4410-1DBA-465E-80B2-BE9600AF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840B-F569-4710-BA26-17B3312EA5A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4410-1DBA-465E-80B2-BE9600AF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840B-F569-4710-BA26-17B3312EA5A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4410-1DBA-465E-80B2-BE9600AF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840B-F569-4710-BA26-17B3312EA5A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24410-1DBA-465E-80B2-BE9600AF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8840B-F569-4710-BA26-17B3312EA5AD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24410-1DBA-465E-80B2-BE9600AFD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6800"/>
          </a:xfrm>
        </p:spPr>
        <p:txBody>
          <a:bodyPr/>
          <a:lstStyle/>
          <a:p>
            <a:r>
              <a:rPr lang="en-US" altLang="en-US" b="1" dirty="0" err="1" smtClean="0"/>
              <a:t>Bagian-bagian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Perjanjian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err="1" smtClean="0"/>
              <a:t>Pertemuan</a:t>
            </a:r>
            <a:r>
              <a:rPr lang="en-US" altLang="en-US" b="1" smtClean="0"/>
              <a:t> </a:t>
            </a:r>
            <a:r>
              <a:rPr lang="en-US" altLang="en-US" b="1" smtClean="0"/>
              <a:t>ke-13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04449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Perikatan yg lahir dari UU karena perbuatan manusia</a:t>
            </a:r>
          </a:p>
        </p:txBody>
      </p:sp>
      <p:sp>
        <p:nvSpPr>
          <p:cNvPr id="104451" name="Text Placeholder 104450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Wingdings" charset="2"/>
              <a:buChar char="n"/>
            </a:pPr>
            <a:r>
              <a:rPr lang="en-US" altLang="en-US" dirty="0"/>
              <a:t>Perbuatan manusia yang diperbolehkan oleh Hukum</a:t>
            </a:r>
          </a:p>
          <a:p>
            <a:pPr>
              <a:buFont typeface="Wingdings" charset="2"/>
              <a:buChar char="n"/>
            </a:pPr>
            <a:r>
              <a:rPr lang="en-US" altLang="en-US" dirty="0"/>
              <a:t>Perbuatan Manusia yang Melawan Hukum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0547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/>
          <a:lstStyle/>
          <a:p>
            <a:pPr>
              <a:buFont typeface="Arial" charset="0"/>
              <a:buChar char="•"/>
            </a:pPr>
            <a:r>
              <a:rPr lang="en-US" altLang="en-US" dirty="0"/>
              <a:t>Perbuatan Manusia yg diperbolehkan o/ Hukum</a:t>
            </a:r>
          </a:p>
        </p:txBody>
      </p:sp>
      <p:sp>
        <p:nvSpPr>
          <p:cNvPr id="105475" name="Text Placeholder 105474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Wingdings" charset="2"/>
              <a:buChar char="n"/>
            </a:pPr>
            <a:r>
              <a:rPr lang="en-US" altLang="en-US" sz="2800" dirty="0"/>
              <a:t>Perwakilan sukarela (ZaakWaar-Neming)</a:t>
            </a:r>
          </a:p>
          <a:p>
            <a:pPr>
              <a:buFont typeface="Wingdings" charset="2"/>
              <a:buChar char="Ø"/>
            </a:pPr>
            <a:r>
              <a:rPr lang="en-US" altLang="en-US" sz="2800" dirty="0"/>
              <a:t>Adalah suatu perbuatan, dimana seseorang secara sukarela menyediakan dirinya dengan maksud mengurus kepentingan orang lain, dengan perhitungan dan resiko orang tersebut</a:t>
            </a:r>
          </a:p>
          <a:p>
            <a:pPr>
              <a:buFont typeface="Wingdings" charset="2"/>
              <a:buChar char="Ø"/>
            </a:pPr>
            <a:r>
              <a:rPr lang="en-US" altLang="en-US" sz="2800" dirty="0"/>
              <a:t>Perwakilan sukarela diatur dalam pasal 1354 – 1358 BW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06497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Syarat perwakilan sukarela</a:t>
            </a:r>
          </a:p>
        </p:txBody>
      </p:sp>
      <p:sp>
        <p:nvSpPr>
          <p:cNvPr id="106499" name="Text Placeholder 106498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Wingdings" charset="2"/>
              <a:buChar char="n"/>
            </a:pPr>
            <a:r>
              <a:rPr lang="en-US" altLang="en-US" sz="2800" dirty="0"/>
              <a:t>Yang diurus adalah kepentingan orang lain</a:t>
            </a:r>
          </a:p>
          <a:p>
            <a:pPr>
              <a:buFont typeface="Wingdings" charset="2"/>
              <a:buChar char="n"/>
            </a:pPr>
            <a:r>
              <a:rPr lang="en-US" altLang="en-US" sz="2800" dirty="0"/>
              <a:t>Harus mengurus kepentingan orang diwakilinya secara sukarela</a:t>
            </a:r>
          </a:p>
          <a:p>
            <a:pPr>
              <a:buFont typeface="Wingdings" charset="2"/>
              <a:buChar char="n"/>
            </a:pPr>
            <a:r>
              <a:rPr lang="en-US" altLang="en-US" sz="2800" dirty="0"/>
              <a:t>Harus mengetahui dan menghendaki dalam mengurus kepentingan orang lain</a:t>
            </a:r>
          </a:p>
          <a:p>
            <a:pPr>
              <a:buFont typeface="Wingdings" charset="2"/>
              <a:buChar char="n"/>
            </a:pPr>
            <a:r>
              <a:rPr lang="en-US" altLang="en-US" sz="2800" dirty="0"/>
              <a:t>Harus terdapat keadaan yg sedemikian rupa yg membenarkan inisiatifnya untuk bertindak sebagai wakil sukarela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0752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Hak dan kewajiban perwakilan sukarela</a:t>
            </a:r>
          </a:p>
        </p:txBody>
      </p:sp>
      <p:sp>
        <p:nvSpPr>
          <p:cNvPr id="107523" name="Text Placeholder 107522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Wingdings" charset="2"/>
              <a:buChar char="n"/>
            </a:pPr>
            <a:r>
              <a:rPr lang="en-US" altLang="en-US" sz="2800" dirty="0"/>
              <a:t>Bertindak sbg bpk rumah yg baik dan mengurus dengan layak kepentingan orang yg diwakili (ps 1356 jo.psl 1357)</a:t>
            </a:r>
          </a:p>
          <a:p>
            <a:pPr>
              <a:buFont typeface="Wingdings" charset="2"/>
              <a:buChar char="n"/>
            </a:pPr>
            <a:r>
              <a:rPr lang="en-US" altLang="en-US" sz="2800" dirty="0"/>
              <a:t>Secara diam-diam mengikatkan dirinya u/ meneruskan pekerjaannya, sehingga orang yg diwakili dpt mengurus kepentingannya (1354)</a:t>
            </a:r>
          </a:p>
          <a:p>
            <a:pPr>
              <a:buFont typeface="Wingdings" charset="2"/>
              <a:buChar char="n"/>
            </a:pPr>
            <a:r>
              <a:rPr lang="en-US" altLang="en-US" sz="2800" dirty="0"/>
              <a:t>Meneruskan pengurusannya jika orang yang diwakili meninggal dunia (1355)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08545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/>
          <a:lstStyle/>
          <a:p>
            <a:endParaRPr/>
          </a:p>
        </p:txBody>
      </p:sp>
      <p:sp>
        <p:nvSpPr>
          <p:cNvPr id="108547" name="Text Placeholder 108546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lnSpc>
                <a:spcPct val="90000"/>
              </a:lnSpc>
              <a:buFont typeface="Wingdings" charset="2"/>
              <a:buChar char="n"/>
            </a:pPr>
            <a:r>
              <a:rPr lang="en-US" altLang="en-US" dirty="0"/>
              <a:t>Memberikan laporan, dan perhitungan mengenai apa yg diterima</a:t>
            </a:r>
          </a:p>
          <a:p>
            <a:pPr>
              <a:lnSpc>
                <a:spcPct val="90000"/>
              </a:lnSpc>
              <a:buFont typeface="Wingdings" charset="2"/>
              <a:buChar char="n"/>
            </a:pPr>
            <a:r>
              <a:rPr lang="en-US" altLang="en-US" dirty="0"/>
              <a:t>Bertanggung jawab atas kerugian yg diderita oleh orang yg diwakili, karena pelaksanaan tugas kurang baik</a:t>
            </a:r>
          </a:p>
          <a:p>
            <a:pPr>
              <a:lnSpc>
                <a:spcPct val="90000"/>
              </a:lnSpc>
              <a:buFont typeface="Wingdings" charset="2"/>
              <a:buChar char="n"/>
            </a:pPr>
            <a:r>
              <a:rPr lang="en-US" altLang="en-US" dirty="0"/>
              <a:t>Berhak mendapat penggantian biaya-biaya</a:t>
            </a:r>
          </a:p>
          <a:p>
            <a:pPr>
              <a:lnSpc>
                <a:spcPct val="90000"/>
              </a:lnSpc>
              <a:buFont typeface="Wingdings" charset="2"/>
              <a:buChar char="n"/>
            </a:pPr>
            <a:r>
              <a:rPr lang="en-US" altLang="en-US" dirty="0"/>
              <a:t>Mempunyai hak retensi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09569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/>
          <a:lstStyle/>
          <a:p>
            <a:pPr>
              <a:buFont typeface="Arial" charset="0"/>
              <a:buChar char="•"/>
            </a:pPr>
            <a:r>
              <a:rPr lang="en-US" altLang="en-US" dirty="0"/>
              <a:t>Pembayaran Tak terutang</a:t>
            </a:r>
          </a:p>
        </p:txBody>
      </p:sp>
      <p:sp>
        <p:nvSpPr>
          <p:cNvPr id="109571" name="Text Placeholder 109570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351712" cy="4114800"/>
          </a:xfrm>
          <a:ln/>
        </p:spPr>
        <p:txBody>
          <a:bodyPr wrap="square" lIns="91440" tIns="45720" rIns="91440" bIns="45720" anchor="t" anchorCtr="0"/>
          <a:lstStyle/>
          <a:p>
            <a:pPr algn="just">
              <a:lnSpc>
                <a:spcPct val="90000"/>
              </a:lnSpc>
            </a:pPr>
            <a:r>
              <a:rPr lang="en-US" altLang="en-US" sz="2800" dirty="0"/>
              <a:t>Pasal 1359 menyatakan bahwa seseorang yg membayar tanpa adanya utang, berhak menuntut kembali apa yang telah dibayarkan. Dan yang menerima tanpa hak wajib mengembalikan</a:t>
            </a:r>
          </a:p>
          <a:p>
            <a:pPr algn="just">
              <a:lnSpc>
                <a:spcPct val="90000"/>
              </a:lnSpc>
            </a:pPr>
            <a:r>
              <a:rPr lang="en-US" altLang="en-US" sz="2800" dirty="0"/>
              <a:t>Pembayarn ini diartikan setipa pemenuhan prestasi. Jadi tidak hanya pembayarn uang saja melainkan penyerahan barang, memebrikan kenikmatan dan mengerjakan sesuatu pekerjaan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1059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/>
          <a:lstStyle/>
          <a:p>
            <a:pPr>
              <a:buFont typeface="Arial" charset="0"/>
              <a:buChar char="•"/>
            </a:pPr>
            <a:r>
              <a:rPr lang="en-US" altLang="en-US" dirty="0"/>
              <a:t>Perikatan Alam (Naturlijke Verbintenis)</a:t>
            </a:r>
          </a:p>
        </p:txBody>
      </p:sp>
      <p:sp>
        <p:nvSpPr>
          <p:cNvPr id="110595" name="Text Placeholder 110594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sz="2800" dirty="0"/>
              <a:t>Pasal 1359 menentukan bahwa perikatan alam yang secara sukarela dipenuhi, tidak dapat dituntut pengembaliannya</a:t>
            </a:r>
          </a:p>
          <a:p>
            <a:r>
              <a:rPr lang="en-US" altLang="en-US" sz="2800" dirty="0"/>
              <a:t>Istilah sukarela menunjukkan bahwa pemenuhan prestasi dilakukan debitur adalah karena kewajiban moral bukan karena kewajiban hukum</a:t>
            </a:r>
          </a:p>
          <a:p>
            <a:r>
              <a:rPr lang="en-US" altLang="en-US" sz="2800" dirty="0"/>
              <a:t>Misalnya Pembayaran bunga yang tidak diperjanjikan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96257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r>
              <a:rPr lang="en-US" altLang="en-US" dirty="0"/>
              <a:t>Bagian-bagian Perjanjian</a:t>
            </a:r>
          </a:p>
        </p:txBody>
      </p:sp>
      <p:sp>
        <p:nvSpPr>
          <p:cNvPr id="96259" name="Text Placeholder 96258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altLang="en-US" dirty="0"/>
              <a:t>Esensialia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Bagian ini mrpkan sifat yg harus ada dlm perjanjian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Sifat yg menetukan atau menyebabkan perjanjian itu tercipta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Misalnya persetujuannya ttg apa, objeknya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9728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97283" name="Text Placeholder 97282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Arial" charset="0"/>
              <a:buChar char="•"/>
            </a:pPr>
            <a:r>
              <a:rPr lang="en-US" altLang="en-US" dirty="0"/>
              <a:t>Naturalia</a:t>
            </a:r>
          </a:p>
          <a:p>
            <a:r>
              <a:rPr lang="en-US" altLang="en-US" dirty="0"/>
              <a:t>Bagian ini mrpkan (sifat) bawaan perjanjian sehingga secara diam-diam melekat pada perjanjian</a:t>
            </a:r>
          </a:p>
          <a:p>
            <a:r>
              <a:rPr lang="en-US" altLang="en-US" dirty="0"/>
              <a:t>Misalnya menjamin tidak ada cacat dalam benda yang dijual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98305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  <a:ln/>
        </p:spPr>
        <p:txBody>
          <a:bodyPr wrap="square" lIns="91440" tIns="45720" rIns="91440" bIns="45720" anchor="ctr"/>
          <a:lstStyle/>
          <a:p>
            <a:endParaRPr/>
          </a:p>
        </p:txBody>
      </p:sp>
      <p:sp>
        <p:nvSpPr>
          <p:cNvPr id="98307" name="Text Placeholder 9830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buFont typeface="Arial" charset="0"/>
              <a:buChar char="•"/>
            </a:pPr>
            <a:r>
              <a:rPr lang="en-US" altLang="en-US" dirty="0"/>
              <a:t>Aksidentialia</a:t>
            </a:r>
          </a:p>
          <a:p>
            <a:r>
              <a:rPr lang="en-US" altLang="en-US" dirty="0"/>
              <a:t>Bagian ini mrpkan sifat yang melekat pada perjanjian dalam hal secara tegas diperjanjikan oleh para pihak</a:t>
            </a:r>
          </a:p>
          <a:p>
            <a:r>
              <a:rPr lang="en-US" altLang="en-US" dirty="0"/>
              <a:t>Misal ketentuan  mengenai domisili para pihak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99329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Akibat Hukum Perjanjian Sah</a:t>
            </a:r>
          </a:p>
        </p:txBody>
      </p:sp>
      <p:sp>
        <p:nvSpPr>
          <p:cNvPr id="99331" name="Text Placeholder 99330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275512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Berlaku sebagai UU</a:t>
            </a:r>
          </a:p>
          <a:p>
            <a:r>
              <a:rPr lang="en-US" altLang="en-US" dirty="0"/>
              <a:t>Tidak dapat ditarik kembali secara sepihak</a:t>
            </a:r>
          </a:p>
          <a:p>
            <a:r>
              <a:rPr lang="en-US" altLang="en-US" dirty="0"/>
              <a:t>Pelaksanaan dengan itikad baik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0035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776287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sz="3200" dirty="0"/>
              <a:t>Pelaksanaan Perjanjian</a:t>
            </a:r>
          </a:p>
        </p:txBody>
      </p:sp>
      <p:sp>
        <p:nvSpPr>
          <p:cNvPr id="100355" name="Text Placeholder 100354"/>
          <p:cNvSpPr>
            <a:spLocks noGrp="1"/>
          </p:cNvSpPr>
          <p:nvPr>
            <p:ph type="body" idx="1"/>
          </p:nvPr>
        </p:nvSpPr>
        <p:spPr>
          <a:xfrm>
            <a:off x="1182688" y="1143000"/>
            <a:ext cx="7772400" cy="4989513"/>
          </a:xfrm>
          <a:ln/>
        </p:spPr>
        <p:txBody>
          <a:bodyPr wrap="square" lIns="91440" tIns="45720" rIns="91440" bIns="45720" anchor="t" anchorCtr="0"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Pembayaran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400" dirty="0"/>
              <a:t> Alat bayar yg digunakan pada umumnya adalah mata uang. Pembayaran harus dilakukan ditempat yg telah ditentukan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Penyerahan benda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400" dirty="0"/>
              <a:t> dalam setiap perjanjian yang mengandung tujuan memindahkan penguasaan dan atau hak milik perlu dilakukan penyerahan bendanya. Penyerahan ada 2 macam yaitu penyerahan hak milik dan penyerahan penguasaan benda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Pelayanan Jasa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400" dirty="0"/>
              <a:t> Adalah memberikan pelayanan dengan melakukan perbuatan tertentu. Misalnya servis, pengangkutan, perkerjaan buruh, dsb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01377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700087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sz="3200" dirty="0"/>
              <a:t>ACTIO PAULIANA</a:t>
            </a:r>
          </a:p>
        </p:txBody>
      </p:sp>
      <p:sp>
        <p:nvSpPr>
          <p:cNvPr id="101379" name="Text Placeholder 101378"/>
          <p:cNvSpPr>
            <a:spLocks noGrp="1"/>
          </p:cNvSpPr>
          <p:nvPr>
            <p:ph type="body" idx="1"/>
          </p:nvPr>
        </p:nvSpPr>
        <p:spPr>
          <a:xfrm>
            <a:off x="1182688" y="1066800"/>
            <a:ext cx="7772400" cy="5065713"/>
          </a:xfrm>
          <a:ln/>
        </p:spPr>
        <p:txBody>
          <a:bodyPr wrap="square" lIns="91440" tIns="45720" rIns="91440" bIns="45720" anchor="t" anchorCtr="0"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Berasal dari hukum Romawi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Actio paulina adalah perwujudan pasal 1341 BW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Adalah hak kreditur u/ membatalkan perjanjian yang diadakan debiturnya dgn pihak ketiga karena merugikannya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Syarat actio pauliana :</a:t>
            </a:r>
          </a:p>
          <a:p>
            <a:pPr>
              <a:lnSpc>
                <a:spcPct val="90000"/>
              </a:lnSpc>
              <a:buFont typeface="Wingdings" charset="2"/>
              <a:buChar char="n"/>
            </a:pPr>
            <a:r>
              <a:rPr lang="en-US" altLang="en-US" sz="2400" dirty="0"/>
              <a:t>Harus merupakan perbuatan hukum</a:t>
            </a:r>
          </a:p>
          <a:p>
            <a:pPr>
              <a:lnSpc>
                <a:spcPct val="90000"/>
              </a:lnSpc>
              <a:buFont typeface="Wingdings" charset="2"/>
              <a:buChar char="n"/>
            </a:pPr>
            <a:r>
              <a:rPr lang="en-US" altLang="en-US" sz="2400" dirty="0"/>
              <a:t>Bukan merupakan perbuatan hukum yang diwajibkan</a:t>
            </a:r>
          </a:p>
          <a:p>
            <a:pPr>
              <a:lnSpc>
                <a:spcPct val="90000"/>
              </a:lnSpc>
              <a:buFont typeface="Wingdings" charset="2"/>
              <a:buChar char="n"/>
            </a:pPr>
            <a:r>
              <a:rPr lang="en-US" altLang="en-US" sz="2400" dirty="0"/>
              <a:t>Hanya kreditur yg dirugikan berhak mengajukan pembatalan</a:t>
            </a:r>
          </a:p>
          <a:p>
            <a:pPr>
              <a:lnSpc>
                <a:spcPct val="90000"/>
              </a:lnSpc>
              <a:buFont typeface="Wingdings" charset="2"/>
              <a:buChar char="n"/>
            </a:pPr>
            <a:r>
              <a:rPr lang="en-US" altLang="en-US" sz="2400" dirty="0"/>
              <a:t>Debitur dan pihak ketiga harus mengetahui bahwa perbuatannya merugikan kreditur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0240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Perikatan yang lahir dari UU</a:t>
            </a:r>
          </a:p>
        </p:txBody>
      </p:sp>
      <p:sp>
        <p:nvSpPr>
          <p:cNvPr id="102403" name="Text Placeholder 102402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pPr>
              <a:lnSpc>
                <a:spcPct val="90000"/>
              </a:lnSpc>
            </a:pPr>
            <a:r>
              <a:rPr lang="en-US" altLang="en-US" dirty="0"/>
              <a:t>Perikatan ini diatur dalam ps 1352 – 1380 BW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Perikatan ini timbul karena telah ditentukan oleh UU sendiri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Perikatan ini dibagi menjadi 2 yaitu :</a:t>
            </a:r>
          </a:p>
          <a:p>
            <a:pPr>
              <a:lnSpc>
                <a:spcPct val="90000"/>
              </a:lnSpc>
              <a:buFont typeface="Wingdings" charset="2"/>
              <a:buChar char="Ø"/>
            </a:pPr>
            <a:r>
              <a:rPr lang="en-US" altLang="en-US" dirty="0"/>
              <a:t>Perikatan yang lahir dari UU </a:t>
            </a:r>
          </a:p>
          <a:p>
            <a:pPr>
              <a:lnSpc>
                <a:spcPct val="90000"/>
              </a:lnSpc>
              <a:buFont typeface="Wingdings" charset="2"/>
              <a:buChar char="Ø"/>
            </a:pPr>
            <a:r>
              <a:rPr lang="en-US" altLang="en-US" dirty="0"/>
              <a:t>Perikatan yang lahir dari UU karena perbuatan manusia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03425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8" cy="1462087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Perikatan yang lahir dari UU</a:t>
            </a:r>
          </a:p>
        </p:txBody>
      </p:sp>
      <p:sp>
        <p:nvSpPr>
          <p:cNvPr id="103427" name="Text Placeholder 103426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sz="2800" dirty="0"/>
              <a:t>Yaitu perikatan yang timbul karena hubungan kekeluargaan</a:t>
            </a:r>
          </a:p>
          <a:p>
            <a:r>
              <a:rPr lang="en-US" altLang="en-US" sz="2800" dirty="0"/>
              <a:t>Misalnya; suami istri berkewajiban mendidik atau memelihara anak-anak mereka, anak wajib memberikan nafkah kepada orang tua yg sudah tidak bekerja (alimentasi) (UU No.1 Tahun 1974), pemilik pekarangan yg berdampingan menurut pasal 625 berlaku beberapa hak dan kewajiban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Microsoft Office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Bagian-bagian Perjanjian Pertemuan ke-13 </vt:lpstr>
      <vt:lpstr>Bagian-bagian Perjanjian</vt:lpstr>
      <vt:lpstr>Slide 3</vt:lpstr>
      <vt:lpstr>Slide 4</vt:lpstr>
      <vt:lpstr>Akibat Hukum Perjanjian Sah</vt:lpstr>
      <vt:lpstr>Pelaksanaan Perjanjian</vt:lpstr>
      <vt:lpstr>ACTIO PAULIANA</vt:lpstr>
      <vt:lpstr>Perikatan yang lahir dari UU</vt:lpstr>
      <vt:lpstr>Perikatan yang lahir dari UU</vt:lpstr>
      <vt:lpstr>Perikatan yg lahir dari UU karena perbuatan manusia</vt:lpstr>
      <vt:lpstr>Perbuatan Manusia yg diperbolehkan o/ Hukum</vt:lpstr>
      <vt:lpstr>Syarat perwakilan sukarela</vt:lpstr>
      <vt:lpstr>Hak dan kewajiban perwakilan sukarela</vt:lpstr>
      <vt:lpstr>Slide 14</vt:lpstr>
      <vt:lpstr>Pembayaran Tak terutang</vt:lpstr>
      <vt:lpstr>Perikatan Alam (Naturlijke Verbintenis)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Bagian-bagian Perjanjian Pertemuan ke-11 </dc:title>
  <dc:creator>Administrator</dc:creator>
  <cp:lastModifiedBy>Hp</cp:lastModifiedBy>
  <cp:revision>2</cp:revision>
  <dcterms:created xsi:type="dcterms:W3CDTF">2014-10-26T08:44:41Z</dcterms:created>
  <dcterms:modified xsi:type="dcterms:W3CDTF">2014-10-27T06:45:35Z</dcterms:modified>
</cp:coreProperties>
</file>