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62B9-7F76-4C2B-AC7C-AFC41A85593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DFDB-5FDD-465F-9648-B92E5F6B4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62B9-7F76-4C2B-AC7C-AFC41A85593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DFDB-5FDD-465F-9648-B92E5F6B4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62B9-7F76-4C2B-AC7C-AFC41A85593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DFDB-5FDD-465F-9648-B92E5F6B4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itle 717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175" name="Text Placeholder 71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176" name="Date Placeholder 7175"/>
          <p:cNvSpPr>
            <a:spLocks noGrp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  <p:sp>
        <p:nvSpPr>
          <p:cNvPr id="7177" name="Slide Number Placeholder 717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fld id="{12FF1C42-D199-4081-1916-587298610EC3}" type="slidenum">
              <a:rPr lang="en-US" altLang="en-US" sz="1200" dirty="0"/>
              <a:pPr algn="r"/>
              <a:t>‹#›</a:t>
            </a:fld>
            <a:endParaRPr lang="en-US" altLang="en-US" sz="1200" dirty="0"/>
          </a:p>
        </p:txBody>
      </p:sp>
      <p:sp>
        <p:nvSpPr>
          <p:cNvPr id="7178" name="Footer Placeholder 717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62B9-7F76-4C2B-AC7C-AFC41A85593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DFDB-5FDD-465F-9648-B92E5F6B4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62B9-7F76-4C2B-AC7C-AFC41A85593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DFDB-5FDD-465F-9648-B92E5F6B4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62B9-7F76-4C2B-AC7C-AFC41A85593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DFDB-5FDD-465F-9648-B92E5F6B4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62B9-7F76-4C2B-AC7C-AFC41A85593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DFDB-5FDD-465F-9648-B92E5F6B4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62B9-7F76-4C2B-AC7C-AFC41A85593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DFDB-5FDD-465F-9648-B92E5F6B4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62B9-7F76-4C2B-AC7C-AFC41A85593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DFDB-5FDD-465F-9648-B92E5F6B4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62B9-7F76-4C2B-AC7C-AFC41A85593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DFDB-5FDD-465F-9648-B92E5F6B4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62B9-7F76-4C2B-AC7C-AFC41A85593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DFDB-5FDD-465F-9648-B92E5F6B4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262B9-7F76-4C2B-AC7C-AFC41A85593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EDFDB-5FDD-465F-9648-B92E5F6B4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2743200"/>
          </a:xfrm>
        </p:spPr>
        <p:txBody>
          <a:bodyPr/>
          <a:lstStyle/>
          <a:p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Perikatan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Pertemuan</a:t>
            </a:r>
            <a:r>
              <a:rPr lang="en-US" b="1" smtClean="0"/>
              <a:t> </a:t>
            </a:r>
            <a:r>
              <a:rPr lang="en-US" b="1" smtClean="0"/>
              <a:t>Ke-3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1505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21507" name="Text Placeholder 21506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algn="just">
              <a:buFont typeface="Wingdings" charset="2"/>
              <a:buChar char="q"/>
            </a:pPr>
            <a:r>
              <a:rPr lang="en-US" altLang="en-US" dirty="0"/>
              <a:t>Memberikan sesuatu, yaitu menyerahkan kekuasaan nyata atas benda dari debitur kepada kreditur, termasuk pemberian sejumlah uang, penyerahan hak milik atas benda bergerak dan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 smtClean="0"/>
              <a:t>bergerak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2529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22531" name="Text Placeholder 22530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algn="just">
              <a:buFont typeface="Wingdings" charset="2"/>
              <a:buChar char="q"/>
            </a:pPr>
            <a:r>
              <a:rPr lang="en-US" altLang="en-US" dirty="0"/>
              <a:t>Prestasi dengan “berbuat sesuatu”adalah perikatan untuk melakukan sesuatu misalnya membangun rumah </a:t>
            </a:r>
          </a:p>
          <a:p>
            <a:pPr algn="just">
              <a:buFont typeface="Wingdings" charset="2"/>
              <a:buChar char="q"/>
            </a:pPr>
            <a:r>
              <a:rPr lang="en-US" altLang="en-US" dirty="0"/>
              <a:t>Prestasi dengan “tidak melakukan sesuatu” misalnya x membuat perjanjian dengan y ketika menjual butiknya, untuk tidak menjalankan usaha butik dalam daerah yang sama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3553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Sifat Prestasi</a:t>
            </a:r>
          </a:p>
        </p:txBody>
      </p:sp>
      <p:sp>
        <p:nvSpPr>
          <p:cNvPr id="23555" name="Text Placeholder 23554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>
            <a:noAutofit/>
          </a:bodyPr>
          <a:lstStyle/>
          <a:p>
            <a:pPr algn="just"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dirty="0"/>
              <a:t>Harus sudah tertentu atau dapat ditentukan. Jika prestasi itu tidak tertentu atau tidak dapat ditentukan mengakibatkan perikatan batal (nietig)</a:t>
            </a:r>
          </a:p>
          <a:p>
            <a:pPr algn="just"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dirty="0"/>
              <a:t>Harus mungkin, artinya prestasi itu dapat dipenuhi oleh debitur secara wajar dengan segala usahanya. Jika tidak demikian perikatan menjadi batal</a:t>
            </a:r>
          </a:p>
          <a:p>
            <a:pPr algn="just"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dirty="0"/>
              <a:t>Harus diperbolehkan (halal), artinya tidak dilarang oleh UU, tidak bertentangan dengan kesusilaan dan ketertiban umum. Jika prestasi tidak halal, maka perikatan batal 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4577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24579" name="Text Placeholder 24578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algn="just"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/>
              <a:t>Harus ada manfaat bgai kreditur, artinya kreditur menggunakan, menikmati, dan mengambil hasilnya. Jika tidak demikian, perikatan dapat dibatalkan.</a:t>
            </a:r>
          </a:p>
          <a:p>
            <a:pPr algn="just"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/>
              <a:t>Terdiri dari satu perbuatan atau serentetan perbuatan. Jika prestasi itu berupa satu kali perbuatan dilakukan lebih dari satu kali dapat mengakibatkan pembatalan perikatan.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5601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25603" name="Text Placeholder 2560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algn="just">
              <a:buFont typeface="Arial" charset="0"/>
              <a:buChar char="•"/>
            </a:pPr>
            <a:r>
              <a:rPr lang="en-US" altLang="en-US" sz="2800" dirty="0"/>
              <a:t>Kekayaan </a:t>
            </a:r>
          </a:p>
          <a:p>
            <a:pPr algn="just">
              <a:buFont typeface="Wingdings" charset="2"/>
              <a:buChar char="v"/>
            </a:pPr>
            <a:r>
              <a:rPr lang="en-US" altLang="en-US" sz="2800" dirty="0"/>
              <a:t>Pasal 1131 BW menyatakan bahwa : “segala kebendaan si berutang, baik yang bergerak maupun yang tak bergerak, baik yang sudah </a:t>
            </a:r>
            <a:r>
              <a:rPr lang="en-US" altLang="en-US" sz="2800" dirty="0" err="1"/>
              <a:t>ada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maupun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yg akan ada dikemudian hari, menjadi tanggungan untuk segala perikatan perserorangan”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3313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Definisi Perikatan</a:t>
            </a:r>
          </a:p>
        </p:txBody>
      </p:sp>
      <p:sp>
        <p:nvSpPr>
          <p:cNvPr id="13315" name="Text Placeholder 13314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algn="just">
              <a:lnSpc>
                <a:spcPct val="90000"/>
              </a:lnSpc>
            </a:pPr>
            <a:r>
              <a:rPr lang="en-US" altLang="en-US" dirty="0"/>
              <a:t>Menurut Hofmann :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	</a:t>
            </a:r>
            <a:r>
              <a:rPr lang="en-US" altLang="en-US" dirty="0" err="1" smtClean="0"/>
              <a:t>Suatu</a:t>
            </a:r>
            <a:r>
              <a:rPr lang="en-US" altLang="en-US" dirty="0" smtClean="0"/>
              <a:t> </a:t>
            </a:r>
            <a:r>
              <a:rPr lang="en-US" altLang="en-US" dirty="0"/>
              <a:t>hubungan hukum antara sejumlah terbatas subyek-subyek hukum sehubungan dengan itu dengan seseorang atau beberapa orang daripadanya mengikatkan dirinya untuk bersikap menurut cara-cara tertentu terhadap pihak lain, yang berhak atas sikap yang </a:t>
            </a:r>
            <a:r>
              <a:rPr lang="en-US" altLang="en-US" dirty="0" err="1"/>
              <a:t>demikian</a:t>
            </a:r>
            <a:r>
              <a:rPr lang="en-US" altLang="en-US" dirty="0"/>
              <a:t> </a:t>
            </a:r>
            <a:r>
              <a:rPr lang="en-US" altLang="en-US" dirty="0" err="1" smtClean="0"/>
              <a:t>itu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Placeholder 14338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  <a:ln/>
        </p:spPr>
        <p:txBody>
          <a:bodyPr wrap="square" lIns="91440" tIns="45720" rIns="91440" bIns="45720" anchor="t" anchorCtr="0">
            <a:normAutofit/>
          </a:bodyPr>
          <a:lstStyle/>
          <a:p>
            <a:pPr algn="just"/>
            <a:r>
              <a:rPr lang="en-US" altLang="en-US" sz="3400" dirty="0"/>
              <a:t>Menurut Pitlo :</a:t>
            </a:r>
          </a:p>
          <a:p>
            <a:pPr algn="just">
              <a:buNone/>
            </a:pPr>
            <a:r>
              <a:rPr lang="en-US" altLang="en-US" sz="3400" dirty="0"/>
              <a:t> </a:t>
            </a:r>
            <a:r>
              <a:rPr lang="en-US" altLang="en-US" sz="3400" dirty="0" smtClean="0"/>
              <a:t>	</a:t>
            </a:r>
            <a:r>
              <a:rPr lang="en-US" altLang="en-US" sz="3400" dirty="0" err="1" smtClean="0"/>
              <a:t>Perikatan</a:t>
            </a:r>
            <a:r>
              <a:rPr lang="en-US" altLang="en-US" sz="3400" dirty="0" smtClean="0"/>
              <a:t> </a:t>
            </a:r>
            <a:r>
              <a:rPr lang="en-US" altLang="en-US" sz="3400" dirty="0"/>
              <a:t>adalah suatu hubungan hukum yang  bersifat harta kekayaan antara 2 orang atau lebih, atas dasar mana pihak yang satu berhak (kreditur) dan pihak lain berkewajiban (debitur) atas </a:t>
            </a:r>
            <a:r>
              <a:rPr lang="en-US" altLang="en-US" sz="3400" dirty="0" err="1"/>
              <a:t>sesuatu</a:t>
            </a:r>
            <a:r>
              <a:rPr lang="en-US" altLang="en-US" sz="3400" dirty="0"/>
              <a:t> </a:t>
            </a:r>
            <a:r>
              <a:rPr lang="en-US" altLang="en-US" sz="3400" dirty="0" err="1" smtClean="0"/>
              <a:t>prestasi</a:t>
            </a:r>
            <a:r>
              <a:rPr lang="en-US" altLang="en-US" sz="3400" dirty="0" smtClean="0"/>
              <a:t>.</a:t>
            </a:r>
            <a:endParaRPr lang="en-US" alt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Placeholder 1536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  <a:ln/>
        </p:spPr>
        <p:txBody>
          <a:bodyPr wrap="square" lIns="91440" tIns="45720" rIns="91440" bIns="45720" anchor="t" anchorCtr="0">
            <a:normAutofit/>
          </a:bodyPr>
          <a:lstStyle/>
          <a:p>
            <a:pPr algn="just">
              <a:buNone/>
            </a:pPr>
            <a:endParaRPr sz="3400"/>
          </a:p>
          <a:p>
            <a:pPr algn="just">
              <a:buNone/>
            </a:pPr>
            <a:r>
              <a:rPr lang="en-US" altLang="en-US" sz="3400" dirty="0"/>
              <a:t> </a:t>
            </a:r>
            <a:r>
              <a:rPr lang="en-US" altLang="en-US" sz="3400" dirty="0" smtClean="0"/>
              <a:t>	</a:t>
            </a:r>
            <a:r>
              <a:rPr lang="en-US" altLang="en-US" sz="3400" dirty="0" err="1" smtClean="0"/>
              <a:t>Perikatan</a:t>
            </a:r>
            <a:r>
              <a:rPr lang="en-US" altLang="en-US" sz="3400" dirty="0" smtClean="0"/>
              <a:t> </a:t>
            </a:r>
            <a:r>
              <a:rPr lang="en-US" altLang="en-US" sz="3400" dirty="0"/>
              <a:t>adalah suatu hubungan hukum antara 2 pihak, yang mana pihak yang satu berhak menuntut sesuatu dari pihak yang lainnya yang berkewajiban memenuhi </a:t>
            </a:r>
            <a:r>
              <a:rPr lang="en-US" altLang="en-US" sz="3400" dirty="0" err="1"/>
              <a:t>tuntutan</a:t>
            </a:r>
            <a:r>
              <a:rPr lang="en-US" altLang="en-US" sz="3400" dirty="0"/>
              <a:t> </a:t>
            </a:r>
            <a:r>
              <a:rPr lang="en-US" altLang="en-US" sz="3400" dirty="0" err="1" smtClean="0"/>
              <a:t>itu</a:t>
            </a:r>
            <a:r>
              <a:rPr lang="en-US" altLang="en-US" sz="3400" dirty="0" smtClean="0"/>
              <a:t>.</a:t>
            </a:r>
            <a:endParaRPr lang="en-US" alt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6385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Unsur-Unsur Perikatan</a:t>
            </a:r>
          </a:p>
        </p:txBody>
      </p:sp>
      <p:sp>
        <p:nvSpPr>
          <p:cNvPr id="16387" name="Text Placeholder 16386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algn="just">
              <a:buFont typeface="Arial" charset="0"/>
              <a:buChar char="•"/>
            </a:pPr>
            <a:r>
              <a:rPr lang="en-US" altLang="en-US" dirty="0"/>
              <a:t>Hubungan Hukum</a:t>
            </a:r>
          </a:p>
          <a:p>
            <a:pPr algn="just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	</a:t>
            </a:r>
            <a:r>
              <a:rPr lang="en-US" altLang="en-US" dirty="0" err="1" smtClean="0"/>
              <a:t>Hubungan</a:t>
            </a:r>
            <a:r>
              <a:rPr lang="en-US" altLang="en-US" dirty="0" smtClean="0"/>
              <a:t> </a:t>
            </a:r>
            <a:r>
              <a:rPr lang="en-US" altLang="en-US" dirty="0"/>
              <a:t>hukum ialah hubungan yang terhadapnya hukum meletakkan “hak” pada 1 pihak dan melekatkan “kewajiban” pada pihak lainnya.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7409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>
            <a:normAutofit/>
          </a:bodyPr>
          <a:lstStyle/>
          <a:p>
            <a:r>
              <a:rPr lang="en-US" altLang="en-US" sz="3600" dirty="0"/>
              <a:t>Perhatikanlah contoh sebagai berikut :</a:t>
            </a:r>
          </a:p>
        </p:txBody>
      </p:sp>
      <p:sp>
        <p:nvSpPr>
          <p:cNvPr id="17411" name="Text Placeholder 17410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algn="just"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/>
              <a:t>A menitipkan sepedanya dengan Cuma-Cuma kepada B, maka terjadilah perikatan antara A dan B yang menimbulkan hak pada A untuk menerima kembali sepeda tersebut dan kewajiban pada B untuk menyerahkan sepeda tersebut.</a:t>
            </a:r>
          </a:p>
          <a:p>
            <a:pPr algn="just"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/>
              <a:t>X menjual mobil kepada Y, apakah yang timbul dari perikatan antara X dan 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Placeholder 18434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48200"/>
          </a:xfrm>
          <a:ln/>
        </p:spPr>
        <p:txBody>
          <a:bodyPr wrap="square" lIns="91440" tIns="45720" rIns="91440" bIns="45720" anchor="t" anchorCtr="0">
            <a:noAutofit/>
          </a:bodyPr>
          <a:lstStyle/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altLang="en-US" sz="3300" dirty="0"/>
              <a:t>Para Pihak</a:t>
            </a:r>
          </a:p>
          <a:p>
            <a:pPr algn="just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3300" dirty="0"/>
              <a:t>Para pihak dalam suatu perikatan disebut dengan subjek perikatan</a:t>
            </a:r>
          </a:p>
          <a:p>
            <a:pPr algn="just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3300" dirty="0"/>
              <a:t>Harus terjadi antara 2 orang atau lebih</a:t>
            </a:r>
          </a:p>
          <a:p>
            <a:pPr algn="just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3300" i="1" dirty="0"/>
              <a:t>Pertama,</a:t>
            </a:r>
            <a:r>
              <a:rPr lang="en-US" altLang="en-US" sz="3300" dirty="0"/>
              <a:t>pihak yang berhak atas prestasi,atau pihak yang berpiutang disebut dengan KREDITUR</a:t>
            </a:r>
          </a:p>
          <a:p>
            <a:pPr algn="just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3300" i="1" dirty="0"/>
              <a:t>Kedua,</a:t>
            </a:r>
            <a:r>
              <a:rPr lang="en-US" altLang="en-US" sz="3300" dirty="0"/>
              <a:t>pihak yang berkewajiban memenuhi atas prestasi, atau pihak yang berutang disebut dengan DEBITUR</a:t>
            </a:r>
          </a:p>
          <a:p>
            <a:pPr algn="just">
              <a:lnSpc>
                <a:spcPct val="80000"/>
              </a:lnSpc>
              <a:buNone/>
            </a:pPr>
            <a:r>
              <a:rPr lang="en-US" altLang="en-US" sz="33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Placeholder 19458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algn="just">
              <a:buFont typeface="Wingdings" charset="2"/>
              <a:buChar char="v"/>
            </a:pPr>
            <a:r>
              <a:rPr lang="en-US" altLang="en-US" dirty="0"/>
              <a:t>Debitur memiliki 2 unsur yaitu “schuld” dan “haftung”</a:t>
            </a:r>
          </a:p>
          <a:p>
            <a:pPr algn="just">
              <a:buFont typeface="Wingdings" charset="2"/>
              <a:buChar char="v"/>
            </a:pPr>
            <a:r>
              <a:rPr lang="en-US" altLang="en-US" dirty="0"/>
              <a:t>Schuld adalah utang debitur kepada kreditur</a:t>
            </a:r>
          </a:p>
          <a:p>
            <a:pPr algn="just">
              <a:buFont typeface="Wingdings" charset="2"/>
              <a:buChar char="v"/>
            </a:pPr>
            <a:r>
              <a:rPr lang="en-US" altLang="en-US" dirty="0"/>
              <a:t>Haftung adalah harta kekayaan debitur yang dipertanggungjawabkan bagi pelunasan utang debitur tersebut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20481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  <a:ln/>
        </p:spPr>
        <p:txBody>
          <a:bodyPr wrap="square" lIns="91440" tIns="45720" rIns="91440" bIns="45720" anchor="t" anchorCtr="0"/>
          <a:lstStyle/>
          <a:p>
            <a:pPr algn="just">
              <a:buFont typeface="Arial" charset="0"/>
              <a:buChar char="•"/>
            </a:pPr>
            <a:r>
              <a:rPr lang="en-US" altLang="en-US" dirty="0"/>
              <a:t>Objek </a:t>
            </a:r>
          </a:p>
          <a:p>
            <a:pPr algn="just">
              <a:buFont typeface="Wingdings" charset="2"/>
              <a:buChar char="q"/>
            </a:pPr>
            <a:r>
              <a:rPr lang="en-US" altLang="en-US" dirty="0"/>
              <a:t>Yang menjadi objek perikatan adalah prestasi, yaitu hal pemenuhan perikatan</a:t>
            </a:r>
          </a:p>
          <a:p>
            <a:pPr algn="just">
              <a:buFont typeface="Wingdings" charset="2"/>
              <a:buChar char="q"/>
            </a:pPr>
            <a:r>
              <a:rPr lang="en-US" altLang="en-US" dirty="0"/>
              <a:t>Pasal 1234 KUHPerdata, menyatakan : “tiap-tiap perikatan adalah untuk memberikan sesuatu, untuk berbuat sesuatu, dan tidak berbuat sesuatu”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411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Hukum Perikatan Pertemuan Ke-3</vt:lpstr>
      <vt:lpstr>Definisi Perikatan</vt:lpstr>
      <vt:lpstr>Slide 3</vt:lpstr>
      <vt:lpstr>Slide 4</vt:lpstr>
      <vt:lpstr>Unsur-Unsur Perikatan</vt:lpstr>
      <vt:lpstr>Perhatikanlah contoh sebagai berikut :</vt:lpstr>
      <vt:lpstr>Slide 7</vt:lpstr>
      <vt:lpstr>Slide 8</vt:lpstr>
      <vt:lpstr>Slide 9</vt:lpstr>
      <vt:lpstr>Slide 10</vt:lpstr>
      <vt:lpstr>Slide 11</vt:lpstr>
      <vt:lpstr>Sifat Prestasi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Perikatan Pertemuan Ke-2</dc:title>
  <dc:creator>Hp</dc:creator>
  <cp:lastModifiedBy>Hp</cp:lastModifiedBy>
  <cp:revision>2</cp:revision>
  <dcterms:created xsi:type="dcterms:W3CDTF">2014-10-22T10:21:46Z</dcterms:created>
  <dcterms:modified xsi:type="dcterms:W3CDTF">2014-10-27T06:36:16Z</dcterms:modified>
</cp:coreProperties>
</file>