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9CCF5-2349-47C7-9CE6-CD0436A7535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3819-D79B-4CCA-9B5B-55AACBF8E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itchFamily="34" charset="0"/>
              </a:rPr>
              <a:t>Jenis-jenis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perikatan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err="1" smtClean="0">
                <a:latin typeface="Arial Black" pitchFamily="34" charset="0"/>
              </a:rPr>
              <a:t>pertemuan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ke</a:t>
            </a:r>
            <a:r>
              <a:rPr lang="en-US" smtClean="0">
                <a:latin typeface="Arial Black" pitchFamily="34" charset="0"/>
              </a:rPr>
              <a:t> </a:t>
            </a:r>
            <a:r>
              <a:rPr lang="en-US" smtClean="0">
                <a:latin typeface="Arial Black" pitchFamily="34" charset="0"/>
              </a:rPr>
              <a:t>6</a:t>
            </a:r>
            <a:br>
              <a:rPr lang="en-US" smtClean="0">
                <a:latin typeface="Arial Black" pitchFamily="34" charset="0"/>
              </a:rPr>
            </a:br>
            <a:r>
              <a:rPr lang="en-US" smtClean="0">
                <a:latin typeface="Arial Black" pitchFamily="34" charset="0"/>
              </a:rPr>
              <a:t/>
            </a:r>
            <a:br>
              <a:rPr lang="en-US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Placeholder 46082"/>
          <p:cNvSpPr>
            <a:spLocks noGrp="1"/>
          </p:cNvSpPr>
          <p:nvPr>
            <p:ph type="body" idx="1"/>
          </p:nvPr>
        </p:nvSpPr>
        <p:spPr>
          <a:xfrm>
            <a:off x="914400" y="990600"/>
            <a:ext cx="7693026" cy="5553075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dirty="0" err="1"/>
              <a:t>Perikatan</a:t>
            </a:r>
            <a:r>
              <a:rPr lang="en-US" altLang="en-US" dirty="0"/>
              <a:t> </a:t>
            </a:r>
            <a:r>
              <a:rPr lang="en-US" altLang="en-US" dirty="0" err="1" smtClean="0"/>
              <a:t>ayang</a:t>
            </a:r>
            <a:r>
              <a:rPr lang="en-US" altLang="en-US" dirty="0" smtClean="0"/>
              <a:t> </a:t>
            </a:r>
            <a:r>
              <a:rPr lang="en-US" altLang="en-US" dirty="0"/>
              <a:t>bertujuan melakukan </a:t>
            </a:r>
            <a:r>
              <a:rPr lang="en-US" altLang="en-US" dirty="0" err="1"/>
              <a:t>sesuatu</a:t>
            </a:r>
            <a:r>
              <a:rPr lang="en-US" altLang="en-US" dirty="0"/>
              <a:t> </a:t>
            </a:r>
            <a:r>
              <a:rPr lang="en-US" altLang="en-US" dirty="0" smtClean="0"/>
              <a:t>yang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/>
              <a:t>mungkin dilaksanakan, </a:t>
            </a:r>
            <a:r>
              <a:rPr lang="en-US" altLang="en-US" dirty="0" err="1"/>
              <a:t>bertentangan</a:t>
            </a:r>
            <a:r>
              <a:rPr lang="en-US" altLang="en-US" dirty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/>
              <a:t>kesusilaan dan dilarang UU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/>
              <a:t>batal</a:t>
            </a:r>
            <a:r>
              <a:rPr lang="en-US" altLang="en-US" dirty="0"/>
              <a:t> </a:t>
            </a:r>
            <a:r>
              <a:rPr lang="en-US" altLang="en-US" dirty="0" err="1" smtClean="0"/>
              <a:t>hukumnya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algn="just">
              <a:lnSpc>
                <a:spcPct val="90000"/>
              </a:lnSpc>
            </a:pP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/>
              <a:t>demikian </a:t>
            </a:r>
            <a:r>
              <a:rPr lang="en-US" altLang="en-US" dirty="0" err="1"/>
              <a:t>perikatan</a:t>
            </a:r>
            <a:r>
              <a:rPr lang="en-US" altLang="en-US" dirty="0"/>
              <a:t> </a:t>
            </a:r>
            <a:r>
              <a:rPr lang="en-US" altLang="en-US" dirty="0" smtClean="0"/>
              <a:t>yang </a:t>
            </a:r>
            <a:r>
              <a:rPr lang="en-US" altLang="en-US" dirty="0" err="1"/>
              <a:t>dikaitkan</a:t>
            </a:r>
            <a:r>
              <a:rPr lang="en-US" altLang="en-US" dirty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/>
              <a:t>syarat-syarat tertentu di atas jadi batal.</a:t>
            </a:r>
          </a:p>
          <a:p>
            <a:pPr algn="just">
              <a:lnSpc>
                <a:spcPct val="90000"/>
              </a:lnSpc>
            </a:pPr>
            <a:r>
              <a:rPr lang="en-US" altLang="en-US" dirty="0" err="1"/>
              <a:t>Syarat</a:t>
            </a:r>
            <a:r>
              <a:rPr lang="en-US" altLang="en-US" dirty="0"/>
              <a:t> </a:t>
            </a:r>
            <a:r>
              <a:rPr lang="en-US" altLang="en-US" dirty="0" smtClean="0"/>
              <a:t>yang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/>
              <a:t>mungkin terlaksana, </a:t>
            </a:r>
            <a:r>
              <a:rPr lang="en-US" altLang="en-US" dirty="0" err="1"/>
              <a:t>artinya</a:t>
            </a:r>
            <a:r>
              <a:rPr lang="en-US" altLang="en-US" dirty="0"/>
              <a:t> </a:t>
            </a:r>
            <a:r>
              <a:rPr lang="en-US" altLang="en-US" dirty="0" err="1" smtClean="0"/>
              <a:t>secara</a:t>
            </a:r>
            <a:r>
              <a:rPr lang="en-US" altLang="en-US" dirty="0" smtClean="0"/>
              <a:t> </a:t>
            </a:r>
            <a:r>
              <a:rPr lang="en-US" altLang="en-US" dirty="0"/>
              <a:t>obyektif syarat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/>
              <a:t>mungkin dipenuhi.</a:t>
            </a:r>
          </a:p>
        </p:txBody>
      </p:sp>
      <p:sp>
        <p:nvSpPr>
          <p:cNvPr id="46084" name="Rectangle 46083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2028-1294-587298610EC3}" type="slidenum">
              <a:rPr lang="en-US" altLang="en-US" sz="1000" dirty="0"/>
              <a:pPr algn="r"/>
              <a:t>10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Placeholder 47106"/>
          <p:cNvSpPr>
            <a:spLocks noGrp="1"/>
          </p:cNvSpPr>
          <p:nvPr>
            <p:ph type="body" idx="1"/>
          </p:nvPr>
        </p:nvSpPr>
        <p:spPr>
          <a:xfrm>
            <a:off x="838200" y="838200"/>
            <a:ext cx="7693026" cy="5248275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lvl="1" algn="just"/>
            <a:r>
              <a:rPr lang="en-US" altLang="en-US" sz="2600" dirty="0"/>
              <a:t>A akan memberikan hadiah senilai 1 juta rupiah kepada B, </a:t>
            </a:r>
            <a:r>
              <a:rPr lang="en-US" altLang="en-US" sz="2600" dirty="0" err="1" smtClean="0"/>
              <a:t>dengan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syarat B </a:t>
            </a:r>
            <a:r>
              <a:rPr lang="en-US" altLang="en-US" sz="2600" dirty="0" err="1" smtClean="0"/>
              <a:t>dapat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menempuh perjalanan Semarang – Jakarta </a:t>
            </a:r>
            <a:r>
              <a:rPr lang="en-US" altLang="en-US" sz="2600" dirty="0" err="1" smtClean="0"/>
              <a:t>dalam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waktu satu hari. </a:t>
            </a:r>
          </a:p>
          <a:p>
            <a:pPr algn="just"/>
            <a:r>
              <a:rPr lang="en-US" altLang="en-US" sz="2600" dirty="0"/>
              <a:t>Ukuran </a:t>
            </a:r>
            <a:r>
              <a:rPr lang="en-US" altLang="en-US" sz="2600" dirty="0" err="1"/>
              <a:t>bertentangan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dengan</a:t>
            </a:r>
            <a:r>
              <a:rPr lang="en-US" altLang="en-US" sz="2600" dirty="0" smtClean="0"/>
              <a:t> </a:t>
            </a:r>
            <a:r>
              <a:rPr lang="en-US" altLang="en-US" sz="2600" dirty="0" err="1"/>
              <a:t>kesusilaan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atau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UU?</a:t>
            </a:r>
          </a:p>
          <a:p>
            <a:pPr algn="just"/>
            <a:r>
              <a:rPr lang="en-US" altLang="en-US" sz="2600" dirty="0"/>
              <a:t>UU sendiri tidak mengatur lebih lanjut.</a:t>
            </a:r>
          </a:p>
          <a:p>
            <a:pPr algn="just"/>
            <a:r>
              <a:rPr lang="en-US" altLang="en-US" sz="2600" dirty="0" err="1"/>
              <a:t>Ukuran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yang </a:t>
            </a:r>
            <a:r>
              <a:rPr lang="en-US" altLang="en-US" sz="2600" dirty="0" err="1"/>
              <a:t>dipakai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biasanya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adalah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manusia </a:t>
            </a:r>
            <a:r>
              <a:rPr lang="en-US" altLang="en-US" sz="2600" dirty="0" err="1"/>
              <a:t>bebas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untuk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mengambil keputusan mengenai dirinya sendiri, tapi apabila ada </a:t>
            </a:r>
            <a:r>
              <a:rPr lang="en-US" altLang="en-US" sz="2600" dirty="0" err="1"/>
              <a:t>paksaan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atau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tekanan batin sehingga ia tidak </a:t>
            </a:r>
            <a:r>
              <a:rPr lang="en-US" altLang="en-US" sz="2600" dirty="0" err="1"/>
              <a:t>bebas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lagi</a:t>
            </a:r>
            <a:r>
              <a:rPr lang="en-US" altLang="en-US" sz="2600" dirty="0" smtClean="0"/>
              <a:t>, </a:t>
            </a:r>
            <a:r>
              <a:rPr lang="en-US" altLang="en-US" sz="2600" dirty="0"/>
              <a:t>maka ini dianggap </a:t>
            </a:r>
            <a:r>
              <a:rPr lang="en-US" altLang="en-US" sz="2600" dirty="0" err="1"/>
              <a:t>bertentangan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dengan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kesusilaan.</a:t>
            </a:r>
          </a:p>
        </p:txBody>
      </p:sp>
      <p:sp>
        <p:nvSpPr>
          <p:cNvPr id="47108" name="Rectangle 47107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2-1295-587298610EC3}" type="slidenum">
              <a:rPr lang="en-US" altLang="en-US" sz="1000" dirty="0"/>
              <a:pPr algn="r"/>
              <a:t>11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Placeholder 48130"/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7693026" cy="5172075"/>
          </a:xfrm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1" algn="just">
              <a:lnSpc>
                <a:spcPct val="90000"/>
              </a:lnSpc>
            </a:pPr>
            <a:r>
              <a:rPr lang="en-US" altLang="en-US" sz="2700" dirty="0"/>
              <a:t>A akan memberi B hadiah sebuah </a:t>
            </a:r>
            <a:r>
              <a:rPr lang="en-US" altLang="en-US" sz="2700" dirty="0" err="1"/>
              <a:t>mobil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dengan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syarat, B </a:t>
            </a:r>
            <a:r>
              <a:rPr lang="en-US" altLang="en-US" sz="2700" dirty="0" err="1" smtClean="0"/>
              <a:t>tidak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boleh</a:t>
            </a:r>
            <a:r>
              <a:rPr lang="en-US" altLang="en-US" sz="2700" dirty="0" smtClean="0"/>
              <a:t> </a:t>
            </a:r>
            <a:r>
              <a:rPr lang="en-US" altLang="en-US" sz="2700" dirty="0" err="1"/>
              <a:t>menikah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dengan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C. Di sini hibahnya akan batal.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700" dirty="0" err="1"/>
              <a:t>Demikian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juga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halnya ketika A akan menaikkan upah B, jika B mau </a:t>
            </a:r>
            <a:r>
              <a:rPr lang="en-US" altLang="en-US" sz="2700" dirty="0" err="1"/>
              <a:t>menikah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dengan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C. Ini </a:t>
            </a:r>
            <a:r>
              <a:rPr lang="en-US" altLang="en-US" sz="2700" dirty="0" err="1"/>
              <a:t>bertentangan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dengan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kesusilaan. </a:t>
            </a:r>
          </a:p>
          <a:p>
            <a:pPr algn="just">
              <a:lnSpc>
                <a:spcPct val="90000"/>
              </a:lnSpc>
            </a:pPr>
            <a:r>
              <a:rPr lang="en-US" altLang="en-US" sz="2700" dirty="0"/>
              <a:t>Syarat dibedakan menurut isinya: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700" dirty="0"/>
              <a:t>Syarat potestatif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700" dirty="0"/>
              <a:t>Syarat kebetulan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700" dirty="0"/>
              <a:t>Syarat campuran </a:t>
            </a:r>
          </a:p>
        </p:txBody>
      </p:sp>
      <p:sp>
        <p:nvSpPr>
          <p:cNvPr id="48132" name="Rectangle 48131"/>
          <p:cNvSpPr>
            <a:spLocks noGrp="1"/>
          </p:cNvSpPr>
          <p:nvPr/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altLang="en-US" sz="1000" dirty="0"/>
          </a:p>
        </p:txBody>
      </p:sp>
      <p:sp>
        <p:nvSpPr>
          <p:cNvPr id="48133" name="Rectangle 48132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4077-1296-587298610EC3}" type="slidenum">
              <a:rPr lang="en-US" altLang="en-US" sz="1000" dirty="0"/>
              <a:pPr algn="r"/>
              <a:t>12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Placeholder 49154"/>
          <p:cNvSpPr>
            <a:spLocks noGrp="1"/>
          </p:cNvSpPr>
          <p:nvPr>
            <p:ph type="body" idx="1"/>
          </p:nvPr>
        </p:nvSpPr>
        <p:spPr>
          <a:xfrm>
            <a:off x="762000" y="381000"/>
            <a:ext cx="7693026" cy="5476875"/>
          </a:xfrm>
          <a:ln/>
        </p:spPr>
        <p:txBody>
          <a:bodyPr wrap="square" lIns="91440" tIns="45720" rIns="91440" bIns="45720" anchor="t" anchorCtr="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600" dirty="0" err="1" smtClean="0"/>
              <a:t>Syarat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potestatif</a:t>
            </a:r>
            <a:r>
              <a:rPr lang="en-US" altLang="en-US" sz="2600" dirty="0" smtClean="0"/>
              <a:t>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600" dirty="0" err="1" smtClean="0"/>
              <a:t>Adalah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syarat</a:t>
            </a:r>
            <a:r>
              <a:rPr lang="en-US" altLang="en-US" sz="2600" dirty="0" smtClean="0"/>
              <a:t> yang </a:t>
            </a:r>
            <a:r>
              <a:rPr lang="en-US" altLang="en-US" sz="2600" dirty="0" err="1" smtClean="0"/>
              <a:t>pemenuhannya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tergantung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kekuasaan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salah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satu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pihak</a:t>
            </a:r>
            <a:r>
              <a:rPr lang="en-US" altLang="en-US" sz="2600" dirty="0" smtClean="0"/>
              <a:t> </a:t>
            </a:r>
          </a:p>
          <a:p>
            <a:pPr algn="just">
              <a:lnSpc>
                <a:spcPct val="90000"/>
              </a:lnSpc>
            </a:pPr>
            <a:r>
              <a:rPr lang="en-US" altLang="en-US" sz="2600" dirty="0" err="1" smtClean="0"/>
              <a:t>Syarat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kebetulan</a:t>
            </a:r>
            <a:r>
              <a:rPr lang="en-US" altLang="en-US" sz="2600" dirty="0" smtClean="0"/>
              <a:t>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600" dirty="0" err="1" smtClean="0"/>
              <a:t>Adalah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syarat</a:t>
            </a:r>
            <a:r>
              <a:rPr lang="en-US" altLang="en-US" sz="2600" dirty="0" smtClean="0"/>
              <a:t> yang </a:t>
            </a:r>
            <a:r>
              <a:rPr lang="en-US" altLang="en-US" sz="2600" dirty="0" err="1" smtClean="0"/>
              <a:t>pemenuhannya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tidak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tergantung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kekuasaan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kedua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belah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pihak</a:t>
            </a:r>
            <a:r>
              <a:rPr lang="en-US" altLang="en-US" sz="2600" dirty="0" smtClean="0"/>
              <a:t> </a:t>
            </a:r>
          </a:p>
          <a:p>
            <a:pPr algn="just">
              <a:lnSpc>
                <a:spcPct val="90000"/>
              </a:lnSpc>
            </a:pPr>
            <a:r>
              <a:rPr lang="en-US" altLang="en-US" sz="2600" dirty="0" err="1" smtClean="0"/>
              <a:t>Syarat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campuran</a:t>
            </a:r>
            <a:r>
              <a:rPr lang="en-US" altLang="en-US" sz="2600" dirty="0" smtClean="0"/>
              <a:t>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600" dirty="0" err="1" smtClean="0"/>
              <a:t>adalah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syarat</a:t>
            </a:r>
            <a:r>
              <a:rPr lang="en-US" altLang="en-US" sz="2600" dirty="0" smtClean="0"/>
              <a:t> yang </a:t>
            </a:r>
            <a:r>
              <a:rPr lang="en-US" altLang="en-US" sz="2600" dirty="0" err="1" smtClean="0"/>
              <a:t>pemenuhannya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tergantung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kemauan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salah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satu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pihak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juga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bergantung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kemauan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pihak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ketiga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bersama-sama</a:t>
            </a:r>
            <a:r>
              <a:rPr lang="en-US" altLang="en-US" sz="2600" dirty="0" smtClean="0"/>
              <a:t>.</a:t>
            </a:r>
          </a:p>
          <a:p>
            <a:pPr lvl="2" algn="just">
              <a:lnSpc>
                <a:spcPct val="90000"/>
              </a:lnSpc>
            </a:pPr>
            <a:r>
              <a:rPr lang="en-US" altLang="en-US" sz="2600" dirty="0" smtClean="0"/>
              <a:t>A </a:t>
            </a:r>
            <a:r>
              <a:rPr lang="en-US" altLang="en-US" sz="2600" dirty="0" err="1" smtClean="0"/>
              <a:t>akan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memberi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rumah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kepada</a:t>
            </a:r>
            <a:r>
              <a:rPr lang="en-US" altLang="en-US" sz="2600" dirty="0" smtClean="0"/>
              <a:t> B, </a:t>
            </a:r>
            <a:r>
              <a:rPr lang="en-US" altLang="en-US" sz="2600" dirty="0" err="1" smtClean="0"/>
              <a:t>jika</a:t>
            </a:r>
            <a:r>
              <a:rPr lang="en-US" altLang="en-US" sz="2600" dirty="0" smtClean="0"/>
              <a:t> B </a:t>
            </a:r>
            <a:r>
              <a:rPr lang="en-US" altLang="en-US" sz="2600" dirty="0" err="1" smtClean="0"/>
              <a:t>mau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menikah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dengan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keponakannya</a:t>
            </a:r>
            <a:r>
              <a:rPr lang="en-US" altLang="en-US" sz="2600" dirty="0" smtClean="0"/>
              <a:t>. </a:t>
            </a:r>
            <a:r>
              <a:rPr lang="en-US" altLang="en-US" sz="2600" dirty="0" err="1" smtClean="0"/>
              <a:t>Jadi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syarat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ini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tergantung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dari</a:t>
            </a:r>
            <a:r>
              <a:rPr lang="en-US" altLang="en-US" sz="2600" dirty="0" smtClean="0"/>
              <a:t> B </a:t>
            </a:r>
            <a:r>
              <a:rPr lang="en-US" altLang="en-US" sz="2600" dirty="0" err="1" smtClean="0"/>
              <a:t>dan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juga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keponakannya</a:t>
            </a:r>
            <a:r>
              <a:rPr lang="en-US" altLang="en-US" sz="2600" dirty="0" smtClean="0"/>
              <a:t>. </a:t>
            </a:r>
            <a:endParaRPr lang="en-US" altLang="en-US" sz="2600" dirty="0"/>
          </a:p>
        </p:txBody>
      </p:sp>
      <p:sp>
        <p:nvSpPr>
          <p:cNvPr id="49156" name="Rectangle 49155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1004-1297-587298610EC3}" type="slidenum">
              <a:rPr lang="en-US" altLang="en-US" sz="1000" dirty="0"/>
              <a:pPr algn="r"/>
              <a:t>13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Placeholder 50178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7693026" cy="4867275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algn="just"/>
            <a:r>
              <a:rPr lang="en-US" altLang="en-US" dirty="0"/>
              <a:t>Dalam perikatan yang bersyarat, debitur tdk </a:t>
            </a:r>
            <a:r>
              <a:rPr lang="en-US" altLang="en-US" dirty="0" err="1"/>
              <a:t>berkewajiban</a:t>
            </a:r>
            <a:r>
              <a:rPr lang="en-US" altLang="en-US" dirty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/>
              <a:t>berprestasi sbelum syarat itu dipenuhi.</a:t>
            </a:r>
          </a:p>
          <a:p>
            <a:pPr algn="just"/>
            <a:r>
              <a:rPr lang="en-US" altLang="en-US" dirty="0"/>
              <a:t>Jika </a:t>
            </a:r>
            <a:r>
              <a:rPr lang="en-US" altLang="en-US" dirty="0" err="1"/>
              <a:t>debitur</a:t>
            </a:r>
            <a:r>
              <a:rPr lang="en-US" altLang="en-US" dirty="0"/>
              <a:t> </a:t>
            </a:r>
            <a:r>
              <a:rPr lang="en-US" altLang="en-US" dirty="0" err="1" smtClean="0"/>
              <a:t>telah</a:t>
            </a:r>
            <a:r>
              <a:rPr lang="en-US" altLang="en-US" dirty="0" smtClean="0"/>
              <a:t> </a:t>
            </a:r>
            <a:r>
              <a:rPr lang="en-US" altLang="en-US" dirty="0"/>
              <a:t>berprestasi sbelum syarat itu dipenuhi, maka debitur dpt minta </a:t>
            </a:r>
            <a:r>
              <a:rPr lang="en-US" altLang="en-US" dirty="0" err="1"/>
              <a:t>kembali</a:t>
            </a:r>
            <a:r>
              <a:rPr lang="en-US" altLang="en-US" dirty="0"/>
              <a:t> </a:t>
            </a:r>
            <a:r>
              <a:rPr lang="en-US" altLang="en-US" dirty="0" err="1" smtClean="0"/>
              <a:t>prestasinya</a:t>
            </a:r>
            <a:r>
              <a:rPr lang="en-US" altLang="en-US" dirty="0" smtClean="0"/>
              <a:t> </a:t>
            </a:r>
            <a:r>
              <a:rPr lang="en-US" altLang="en-US" dirty="0"/>
              <a:t>sampai syarat itu dipenuhi. Jadi merupakan </a:t>
            </a:r>
            <a:r>
              <a:rPr lang="en-US" altLang="en-US" dirty="0" err="1"/>
              <a:t>pembayaran</a:t>
            </a:r>
            <a:r>
              <a:rPr lang="en-US" altLang="en-US" dirty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/>
              <a:t>terutang. </a:t>
            </a:r>
          </a:p>
        </p:txBody>
      </p:sp>
      <p:sp>
        <p:nvSpPr>
          <p:cNvPr id="50180" name="Rectangle 50179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2028-1298-587298610EC3}" type="slidenum">
              <a:rPr lang="en-US" altLang="en-US" sz="1000" dirty="0"/>
              <a:pPr algn="r"/>
              <a:t>14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5120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sz="3200" dirty="0"/>
              <a:t>2.Perikatan dengan ketetapan waktu</a:t>
            </a:r>
          </a:p>
        </p:txBody>
      </p:sp>
      <p:sp>
        <p:nvSpPr>
          <p:cNvPr id="51203" name="Text Placeholder 51202"/>
          <p:cNvSpPr>
            <a:spLocks noGrp="1"/>
          </p:cNvSpPr>
          <p:nvPr>
            <p:ph type="body" idx="1"/>
          </p:nvPr>
        </p:nvSpPr>
        <p:spPr>
          <a:xfrm>
            <a:off x="838200" y="1905000"/>
            <a:ext cx="7693026" cy="4181475"/>
          </a:xfrm>
          <a:ln/>
        </p:spPr>
        <p:txBody>
          <a:bodyPr wrap="square" lIns="91440" tIns="45720" rIns="91440" bIns="45720" anchor="t" anchorCtr="0"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dirty="0" err="1"/>
              <a:t>Perikatan</a:t>
            </a:r>
            <a:r>
              <a:rPr lang="en-US" altLang="en-US" dirty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/>
              <a:t>ketetapan waktu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/>
              <a:t>perikatan</a:t>
            </a:r>
            <a:r>
              <a:rPr lang="en-US" altLang="en-US" dirty="0"/>
              <a:t> </a:t>
            </a:r>
            <a:r>
              <a:rPr lang="en-US" altLang="en-US" dirty="0" smtClean="0"/>
              <a:t>yang </a:t>
            </a:r>
            <a:r>
              <a:rPr lang="en-US" altLang="en-US" dirty="0" err="1" smtClean="0"/>
              <a:t>pemenuhan</a:t>
            </a:r>
            <a:r>
              <a:rPr lang="en-US" altLang="en-US" dirty="0" smtClean="0"/>
              <a:t> </a:t>
            </a:r>
            <a:r>
              <a:rPr lang="en-US" altLang="en-US" dirty="0"/>
              <a:t>prestasinya </a:t>
            </a:r>
            <a:r>
              <a:rPr lang="en-US" altLang="en-US" dirty="0" err="1"/>
              <a:t>dikaitkan</a:t>
            </a:r>
            <a:r>
              <a:rPr lang="en-US" altLang="en-US" dirty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smtClean="0"/>
              <a:t>yang </a:t>
            </a:r>
            <a:r>
              <a:rPr lang="en-US" altLang="en-US" dirty="0" err="1"/>
              <a:t>tertentu</a:t>
            </a:r>
            <a:r>
              <a:rPr lang="en-US" altLang="en-US" dirty="0"/>
              <a:t>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/>
              <a:t>peristiwa </a:t>
            </a:r>
            <a:r>
              <a:rPr lang="en-US" altLang="en-US" dirty="0" err="1"/>
              <a:t>tertentu</a:t>
            </a:r>
            <a:r>
              <a:rPr lang="en-US" altLang="en-US" dirty="0"/>
              <a:t> </a:t>
            </a:r>
            <a:r>
              <a:rPr lang="en-US" altLang="en-US" dirty="0" smtClean="0"/>
              <a:t>yang </a:t>
            </a:r>
            <a:r>
              <a:rPr lang="en-US" altLang="en-US" dirty="0"/>
              <a:t>pasti terjadi.</a:t>
            </a:r>
          </a:p>
          <a:p>
            <a:pPr algn="just">
              <a:lnSpc>
                <a:spcPct val="90000"/>
              </a:lnSpc>
            </a:pPr>
            <a:r>
              <a:rPr lang="en-US" altLang="en-US" dirty="0"/>
              <a:t>Ketetapan waktu dibedakn atas dua: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/>
              <a:t>Ketetapan waktu yang menangguhkan (P.1268-1271) </a:t>
            </a:r>
          </a:p>
          <a:p>
            <a:pPr lvl="2" algn="just">
              <a:lnSpc>
                <a:spcPct val="90000"/>
              </a:lnSpc>
            </a:pPr>
            <a:r>
              <a:rPr lang="en-US" altLang="en-US" dirty="0"/>
              <a:t>Ketetapan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smtClean="0"/>
              <a:t>yang </a:t>
            </a:r>
            <a:r>
              <a:rPr lang="en-US" altLang="en-US" dirty="0" err="1"/>
              <a:t>menangguhkan</a:t>
            </a:r>
            <a:r>
              <a:rPr lang="en-US" altLang="en-US" dirty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/>
              <a:t>menangguhkan perikatannya tapi menangguhkan pelaksanaanya. </a:t>
            </a:r>
          </a:p>
        </p:txBody>
      </p:sp>
      <p:sp>
        <p:nvSpPr>
          <p:cNvPr id="51204" name="Rectangle 51203"/>
          <p:cNvSpPr>
            <a:spLocks noGrp="1"/>
          </p:cNvSpPr>
          <p:nvPr/>
        </p:nvSpPr>
        <p:spPr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12FF1C42-D199-3052-1299-587298610EC3}" type="datetime1">
              <a:rPr lang="en-US" altLang="en-US" sz="1000" dirty="0"/>
              <a:pPr/>
              <a:t>10/27/2014</a:t>
            </a:fld>
            <a:endParaRPr lang="en-US" altLang="en-US" sz="1000" dirty="0"/>
          </a:p>
        </p:txBody>
      </p:sp>
      <p:sp>
        <p:nvSpPr>
          <p:cNvPr id="51205" name="Rectangle 51204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3-1299-587298610EC3}" type="slidenum">
              <a:rPr lang="en-US" altLang="en-US" sz="1000" dirty="0"/>
              <a:pPr algn="r"/>
              <a:t>15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Placeholder 52226"/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7693026" cy="4714875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lvl="1" algn="just">
              <a:lnSpc>
                <a:spcPct val="90000"/>
              </a:lnSpc>
            </a:pPr>
            <a:r>
              <a:rPr lang="en-US" altLang="en-US" dirty="0"/>
              <a:t>Ketetapn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smtClean="0"/>
              <a:t>yang </a:t>
            </a:r>
            <a:r>
              <a:rPr lang="en-US" altLang="en-US" dirty="0" err="1"/>
              <a:t>memutuskan</a:t>
            </a:r>
            <a:r>
              <a:rPr lang="en-US" altLang="en-US" dirty="0"/>
              <a:t>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membatalkan</a:t>
            </a:r>
            <a:endParaRPr lang="en-US" altLang="en-US" dirty="0"/>
          </a:p>
          <a:p>
            <a:pPr lvl="2" algn="just">
              <a:lnSpc>
                <a:spcPct val="90000"/>
              </a:lnSpc>
            </a:pPr>
            <a:r>
              <a:rPr lang="en-US" altLang="en-US" sz="2800" dirty="0"/>
              <a:t>Perjanjian </a:t>
            </a:r>
            <a:r>
              <a:rPr lang="en-US" altLang="en-US" sz="2800" dirty="0" err="1"/>
              <a:t>kerja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waktu satu tahun, atau </a:t>
            </a:r>
            <a:r>
              <a:rPr lang="en-US" altLang="en-US" sz="2800" dirty="0" err="1"/>
              <a:t>sampai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meninggalnya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buruh </a:t>
            </a:r>
          </a:p>
          <a:p>
            <a:pPr algn="just">
              <a:lnSpc>
                <a:spcPct val="90000"/>
              </a:lnSpc>
            </a:pPr>
            <a:r>
              <a:rPr lang="en-US" altLang="en-US" sz="2800" dirty="0" err="1"/>
              <a:t>Perikatan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sekaligus </a:t>
            </a:r>
            <a:r>
              <a:rPr lang="en-US" altLang="en-US" sz="2800" dirty="0" err="1"/>
              <a:t>ditentukan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mulainya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berakhirnya</a:t>
            </a:r>
            <a:r>
              <a:rPr lang="en-US" altLang="en-US" sz="2800" dirty="0" smtClean="0"/>
              <a:t>, </a:t>
            </a:r>
            <a:r>
              <a:rPr lang="en-US" altLang="en-US" sz="2800" dirty="0"/>
              <a:t>yaitu sewa menyewa dimulai  </a:t>
            </a:r>
            <a:r>
              <a:rPr lang="en-US" altLang="en-US" sz="2800" dirty="0" err="1"/>
              <a:t>desember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yang </a:t>
            </a:r>
            <a:r>
              <a:rPr lang="en-US" altLang="en-US" sz="2800" dirty="0"/>
              <a:t>akan datang sampai satu tahn lamany. </a:t>
            </a:r>
            <a:r>
              <a:rPr lang="en-US" altLang="en-US" sz="2800" dirty="0" err="1"/>
              <a:t>Jika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ditentukan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mulainya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kapan, </a:t>
            </a:r>
            <a:r>
              <a:rPr lang="en-US" altLang="en-US" sz="2800" dirty="0" err="1"/>
              <a:t>maka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perikatan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sgera berlaku dan </a:t>
            </a:r>
            <a:r>
              <a:rPr lang="en-US" altLang="en-US" sz="2800" dirty="0" err="1"/>
              <a:t>kreditur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segera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minta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pemenuhannya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  <p:sp>
        <p:nvSpPr>
          <p:cNvPr id="52228" name="Rectangle 52227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4076-1300-587298610EC3}" type="slidenum">
              <a:rPr lang="en-US" altLang="en-US" sz="1000" dirty="0"/>
              <a:pPr algn="r"/>
              <a:t>16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Placeholder 53250"/>
          <p:cNvSpPr>
            <a:spLocks noGrp="1"/>
          </p:cNvSpPr>
          <p:nvPr>
            <p:ph type="body" idx="1"/>
          </p:nvPr>
        </p:nvSpPr>
        <p:spPr>
          <a:xfrm>
            <a:off x="914400" y="838200"/>
            <a:ext cx="7772400" cy="5759450"/>
          </a:xfrm>
          <a:ln/>
        </p:spPr>
        <p:txBody>
          <a:bodyPr wrap="square" lIns="91440" tIns="45720" rIns="91440" bIns="45720" anchor="t" anchorCtr="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700" dirty="0"/>
              <a:t>Perbedaan </a:t>
            </a:r>
            <a:r>
              <a:rPr lang="en-US" altLang="en-US" sz="2700" dirty="0" err="1"/>
              <a:t>perikatan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dengan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ketetapan </a:t>
            </a:r>
            <a:r>
              <a:rPr lang="en-US" altLang="en-US" sz="2700" dirty="0" err="1"/>
              <a:t>waktu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dengan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perikatan </a:t>
            </a:r>
            <a:r>
              <a:rPr lang="en-US" altLang="en-US" sz="2700" dirty="0" err="1"/>
              <a:t>bersyarat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adalah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adanya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kepastian waktu itu akan datang.</a:t>
            </a:r>
          </a:p>
          <a:p>
            <a:pPr algn="just">
              <a:lnSpc>
                <a:spcPct val="90000"/>
              </a:lnSpc>
            </a:pPr>
            <a:r>
              <a:rPr lang="en-US" altLang="en-US" sz="2700" dirty="0"/>
              <a:t>Ketetapan waktu dapat tetap.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700" dirty="0"/>
              <a:t>penyerahan barang dilakukan tanggal 20 April </a:t>
            </a:r>
            <a:r>
              <a:rPr lang="en-US" altLang="en-US" sz="2700" dirty="0" smtClean="0"/>
              <a:t>yang </a:t>
            </a:r>
            <a:r>
              <a:rPr lang="en-US" altLang="en-US" sz="2700" dirty="0"/>
              <a:t>akan akan datang atau 4 </a:t>
            </a:r>
            <a:r>
              <a:rPr lang="en-US" altLang="en-US" sz="2700" dirty="0" err="1"/>
              <a:t>hari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lagi</a:t>
            </a:r>
            <a:r>
              <a:rPr lang="en-US" altLang="en-US" sz="2700" dirty="0" smtClean="0"/>
              <a:t>. </a:t>
            </a:r>
            <a:endParaRPr lang="en-US" altLang="en-US" sz="2700" dirty="0"/>
          </a:p>
          <a:p>
            <a:pPr algn="just">
              <a:lnSpc>
                <a:spcPct val="90000"/>
              </a:lnSpc>
            </a:pPr>
            <a:r>
              <a:rPr lang="en-US" altLang="en-US" sz="2700" dirty="0"/>
              <a:t>Ketetapan waktu dapat tidak tetap.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700" dirty="0"/>
              <a:t>A akan memberikan </a:t>
            </a:r>
            <a:r>
              <a:rPr lang="en-US" altLang="en-US" sz="2700" dirty="0" err="1"/>
              <a:t>rumah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kepada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B kalo A mati. Kematian A </a:t>
            </a:r>
            <a:r>
              <a:rPr lang="en-US" altLang="en-US" sz="2700" dirty="0" err="1" smtClean="0"/>
              <a:t>adalah</a:t>
            </a:r>
            <a:r>
              <a:rPr lang="en-US" altLang="en-US" sz="2700" dirty="0" smtClean="0"/>
              <a:t> </a:t>
            </a:r>
            <a:r>
              <a:rPr lang="en-US" altLang="en-US" sz="2700" dirty="0"/>
              <a:t>pasti, tapi kapan itu </a:t>
            </a:r>
            <a:r>
              <a:rPr lang="en-US" altLang="en-US" sz="2700" dirty="0" err="1"/>
              <a:t>terjadi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adalah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tidak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dapat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ditetapkan</a:t>
            </a:r>
            <a:r>
              <a:rPr lang="en-US" altLang="en-US" sz="2700" dirty="0"/>
              <a:t>. </a:t>
            </a:r>
          </a:p>
          <a:p>
            <a:pPr algn="just">
              <a:lnSpc>
                <a:spcPct val="90000"/>
              </a:lnSpc>
            </a:pPr>
            <a:r>
              <a:rPr lang="en-US" altLang="en-US" sz="2700" dirty="0"/>
              <a:t>Soal: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700" dirty="0"/>
              <a:t>A dan B berjanji akan memberikan rumahnya </a:t>
            </a:r>
            <a:r>
              <a:rPr lang="en-US" altLang="en-US" sz="2700" dirty="0" err="1"/>
              <a:t>masing-masing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kepada</a:t>
            </a:r>
            <a:r>
              <a:rPr lang="en-US" altLang="en-US" sz="2700" dirty="0" smtClean="0"/>
              <a:t> yang </a:t>
            </a:r>
            <a:r>
              <a:rPr lang="en-US" altLang="en-US" sz="2700" dirty="0"/>
              <a:t>lain </a:t>
            </a:r>
            <a:r>
              <a:rPr lang="en-US" altLang="en-US" sz="2700" dirty="0" err="1" smtClean="0"/>
              <a:t>berdasarkan</a:t>
            </a:r>
            <a:r>
              <a:rPr lang="en-US" altLang="en-US" sz="2700" dirty="0" smtClean="0"/>
              <a:t> </a:t>
            </a:r>
            <a:r>
              <a:rPr lang="en-US" altLang="en-US" sz="2700" dirty="0" err="1"/>
              <a:t>siapa</a:t>
            </a:r>
            <a:r>
              <a:rPr lang="en-US" altLang="en-US" sz="2700" dirty="0"/>
              <a:t> </a:t>
            </a:r>
            <a:r>
              <a:rPr lang="en-US" altLang="en-US" sz="2700" dirty="0" smtClean="0"/>
              <a:t>yang </a:t>
            </a:r>
            <a:r>
              <a:rPr lang="en-US" altLang="en-US" sz="2700" dirty="0" err="1"/>
              <a:t>meninggal</a:t>
            </a:r>
            <a:r>
              <a:rPr lang="en-US" altLang="en-US" sz="2700" dirty="0"/>
              <a:t> </a:t>
            </a:r>
            <a:r>
              <a:rPr lang="en-US" altLang="en-US" sz="2700" dirty="0" err="1" smtClean="0"/>
              <a:t>duluan</a:t>
            </a:r>
            <a:r>
              <a:rPr lang="en-US" altLang="en-US" sz="2700" dirty="0" smtClean="0"/>
              <a:t>.</a:t>
            </a:r>
            <a:endParaRPr lang="en-US" altLang="en-US" sz="2700" dirty="0"/>
          </a:p>
        </p:txBody>
      </p:sp>
      <p:sp>
        <p:nvSpPr>
          <p:cNvPr id="53252" name="Rectangle 53251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1004-1301-587298610EC3}" type="slidenum">
              <a:rPr lang="en-US" altLang="en-US" sz="1000" dirty="0"/>
              <a:pPr algn="r"/>
              <a:t>17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Placeholder 54274"/>
          <p:cNvSpPr>
            <a:spLocks noGrp="1"/>
          </p:cNvSpPr>
          <p:nvPr>
            <p:ph type="body" idx="1"/>
          </p:nvPr>
        </p:nvSpPr>
        <p:spPr>
          <a:xfrm>
            <a:off x="838200" y="1524000"/>
            <a:ext cx="7693026" cy="4562475"/>
          </a:xfrm>
          <a:ln/>
        </p:spPr>
        <p:txBody>
          <a:bodyPr wrap="square" lIns="91440" tIns="45720" rIns="91440" bIns="45720" anchor="t" anchorCtr="0">
            <a:normAutofit fontScale="92500"/>
          </a:bodyPr>
          <a:lstStyle/>
          <a:p>
            <a:pPr algn="just"/>
            <a:r>
              <a:rPr lang="en-US" altLang="en-US" dirty="0"/>
              <a:t>Akibat hukum dari perikatan ini bermacam-macam. UU menentukan bahwa ketetapan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/>
              <a:t>keuntungan dari debitur, kecuali ditentukan lain (P.1270).</a:t>
            </a:r>
          </a:p>
          <a:p>
            <a:pPr lvl="1" algn="just"/>
            <a:r>
              <a:rPr lang="en-US" altLang="en-US" dirty="0"/>
              <a:t>Pada umumnya, </a:t>
            </a:r>
            <a:r>
              <a:rPr lang="en-US" altLang="en-US" dirty="0" err="1"/>
              <a:t>pembayaran</a:t>
            </a:r>
            <a:r>
              <a:rPr lang="en-US" altLang="en-US" dirty="0"/>
              <a:t> </a:t>
            </a:r>
            <a:r>
              <a:rPr lang="en-US" altLang="en-US" dirty="0" err="1" smtClean="0"/>
              <a:t>sebelum</a:t>
            </a:r>
            <a:r>
              <a:rPr lang="en-US" altLang="en-US" dirty="0" smtClean="0"/>
              <a:t> </a:t>
            </a:r>
            <a:r>
              <a:rPr lang="en-US" altLang="en-US" dirty="0"/>
              <a:t>waktunya dari </a:t>
            </a:r>
            <a:r>
              <a:rPr lang="en-US" altLang="en-US" dirty="0" err="1"/>
              <a:t>debitur</a:t>
            </a:r>
            <a:r>
              <a:rPr lang="en-US" altLang="en-US" dirty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/>
              <a:t>dituntut</a:t>
            </a:r>
            <a:r>
              <a:rPr lang="en-US" altLang="en-US" dirty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/>
              <a:t>kreditur</a:t>
            </a:r>
            <a:r>
              <a:rPr lang="en-US" altLang="en-US" dirty="0"/>
              <a:t> </a:t>
            </a:r>
            <a:r>
              <a:rPr lang="en-US" altLang="en-US" dirty="0" err="1" smtClean="0"/>
              <a:t>juga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/>
              <a:t>akan </a:t>
            </a:r>
            <a:r>
              <a:rPr lang="en-US" altLang="en-US" dirty="0" err="1"/>
              <a:t>ditolak</a:t>
            </a:r>
            <a:r>
              <a:rPr lang="en-US" altLang="en-US" dirty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/>
              <a:t>kreditur. </a:t>
            </a:r>
          </a:p>
          <a:p>
            <a:pPr lvl="1" algn="just"/>
            <a:r>
              <a:rPr lang="en-US" altLang="en-US" dirty="0"/>
              <a:t>Tapi apabila ketentuan waktu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/>
              <a:t>keuntungan kreditur, maka pembayaran sbelum waktunya akan merugikan kreditur. </a:t>
            </a:r>
          </a:p>
        </p:txBody>
      </p:sp>
      <p:sp>
        <p:nvSpPr>
          <p:cNvPr id="54276" name="Rectangle 54275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2028-1302-587298610EC3}" type="slidenum">
              <a:rPr lang="en-US" altLang="en-US" sz="1000" dirty="0"/>
              <a:pPr algn="r"/>
              <a:t>18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Placeholder 55298"/>
          <p:cNvSpPr>
            <a:spLocks noGrp="1"/>
          </p:cNvSpPr>
          <p:nvPr>
            <p:ph type="body" idx="1"/>
          </p:nvPr>
        </p:nvSpPr>
        <p:spPr>
          <a:xfrm>
            <a:off x="762000" y="914400"/>
            <a:ext cx="7772400" cy="5181600"/>
          </a:xfrm>
          <a:ln/>
        </p:spPr>
        <p:txBody>
          <a:bodyPr wrap="square" lIns="91440" tIns="45720" rIns="91440" bIns="45720" anchor="t" anchorCtr="0">
            <a:noAutofit/>
          </a:bodyPr>
          <a:lstStyle/>
          <a:p>
            <a:pPr lvl="1" algn="just">
              <a:lnSpc>
                <a:spcPct val="90000"/>
              </a:lnSpc>
            </a:pPr>
            <a:r>
              <a:rPr lang="en-US" altLang="en-US" dirty="0"/>
              <a:t>Hutang piutang dgn bunga.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/>
              <a:t>Debitur </a:t>
            </a:r>
            <a:r>
              <a:rPr lang="en-US" altLang="en-US" dirty="0" err="1"/>
              <a:t>behak</a:t>
            </a:r>
            <a:r>
              <a:rPr lang="en-US" altLang="en-US" dirty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/>
              <a:t>digugat</a:t>
            </a:r>
            <a:r>
              <a:rPr lang="en-US" altLang="en-US" dirty="0"/>
              <a:t> </a:t>
            </a:r>
            <a:r>
              <a:rPr lang="en-US" altLang="en-US" dirty="0" err="1" smtClean="0"/>
              <a:t>sebelum</a:t>
            </a:r>
            <a:r>
              <a:rPr lang="en-US" altLang="en-US" dirty="0" smtClean="0"/>
              <a:t> </a:t>
            </a:r>
            <a:r>
              <a:rPr lang="en-US" altLang="en-US" dirty="0"/>
              <a:t>waktunya dan </a:t>
            </a:r>
            <a:r>
              <a:rPr lang="en-US" altLang="en-US" dirty="0" err="1"/>
              <a:t>kreditur</a:t>
            </a:r>
            <a:r>
              <a:rPr lang="en-US" altLang="en-US" dirty="0"/>
              <a:t> </a:t>
            </a:r>
            <a:r>
              <a:rPr lang="en-US" altLang="en-US" dirty="0" err="1" smtClean="0"/>
              <a:t>juga</a:t>
            </a:r>
            <a:r>
              <a:rPr lang="en-US" altLang="en-US" dirty="0" smtClean="0"/>
              <a:t> </a:t>
            </a:r>
            <a:r>
              <a:rPr lang="en-US" altLang="en-US" dirty="0" err="1"/>
              <a:t>berhak</a:t>
            </a:r>
            <a:r>
              <a:rPr lang="en-US" altLang="en-US" dirty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/>
              <a:t>dibayar </a:t>
            </a:r>
            <a:r>
              <a:rPr lang="en-US" altLang="en-US" dirty="0" err="1"/>
              <a:t>sbelum</a:t>
            </a:r>
            <a:r>
              <a:rPr lang="en-US" altLang="en-US" dirty="0"/>
              <a:t> </a:t>
            </a:r>
            <a:r>
              <a:rPr lang="en-US" altLang="en-US" dirty="0" err="1" smtClean="0"/>
              <a:t>waktunya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algn="just">
              <a:lnSpc>
                <a:spcPct val="90000"/>
              </a:lnSpc>
            </a:pPr>
            <a:r>
              <a:rPr lang="en-US" altLang="en-US" sz="2800" dirty="0"/>
              <a:t>Dalam perikatan dengan ketetapan waktu, pembayaran sbelum </a:t>
            </a:r>
            <a:r>
              <a:rPr lang="en-US" altLang="en-US" sz="2800" dirty="0" err="1"/>
              <a:t>waktunya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diminta </a:t>
            </a:r>
            <a:r>
              <a:rPr lang="en-US" altLang="en-US" sz="2800" dirty="0" err="1"/>
              <a:t>kembali</a:t>
            </a:r>
            <a:r>
              <a:rPr lang="en-US" altLang="en-US" sz="2800" dirty="0" smtClean="0"/>
              <a:t>. Dan </a:t>
            </a:r>
            <a:r>
              <a:rPr lang="en-US" altLang="en-US" sz="2800" dirty="0" err="1" smtClean="0"/>
              <a:t>ini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berbeda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dengn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perikatan bersyarat.</a:t>
            </a:r>
          </a:p>
          <a:p>
            <a:pPr algn="just">
              <a:lnSpc>
                <a:spcPct val="90000"/>
              </a:lnSpc>
            </a:pPr>
            <a:r>
              <a:rPr lang="en-US" altLang="en-US" sz="2800" dirty="0"/>
              <a:t>Ketetapan waktu menangguhkan disebut terme de droit. Harus </a:t>
            </a:r>
            <a:r>
              <a:rPr lang="en-US" altLang="en-US" sz="2800" dirty="0" err="1"/>
              <a:t>dibedakan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terme de grace dlm pasal 1266. yg pertama menagguhkan pelaksanaan prestasi, </a:t>
            </a:r>
            <a:r>
              <a:rPr lang="en-US" altLang="en-US" sz="2800" dirty="0" smtClean="0"/>
              <a:t>yang </a:t>
            </a:r>
            <a:r>
              <a:rPr lang="en-US" altLang="en-US" sz="2800" dirty="0"/>
              <a:t>kedua debitur minta penangguhan pemenuhan </a:t>
            </a:r>
            <a:r>
              <a:rPr lang="en-US" altLang="en-US" sz="2800" dirty="0" err="1"/>
              <a:t>prestasi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karna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telah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ditagih oleh kreditur. </a:t>
            </a:r>
          </a:p>
        </p:txBody>
      </p:sp>
      <p:sp>
        <p:nvSpPr>
          <p:cNvPr id="55300" name="Rectangle 55299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2-1303-587298610EC3}" type="slidenum">
              <a:rPr lang="en-US" altLang="en-US" sz="1000" dirty="0"/>
              <a:pPr algn="r"/>
              <a:t>19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7889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Jenis – Jenis Perikatan</a:t>
            </a:r>
          </a:p>
        </p:txBody>
      </p:sp>
      <p:sp>
        <p:nvSpPr>
          <p:cNvPr id="37891" name="Text Placeholder 37890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buFont typeface="Wingdings" charset="2"/>
              <a:buChar char="l"/>
            </a:pPr>
            <a:r>
              <a:rPr lang="en-US" altLang="en-US" sz="2400" dirty="0"/>
              <a:t>Perikatan Menurut isi prestasinya :</a:t>
            </a:r>
          </a:p>
          <a:p>
            <a:pPr algn="just">
              <a:buFont typeface="Wingdings" charset="2"/>
              <a:buChar char="l"/>
            </a:pPr>
            <a:r>
              <a:rPr lang="en-US" altLang="en-US" sz="2400" dirty="0"/>
              <a:t>Perikatan Positif dan Negatif</a:t>
            </a:r>
          </a:p>
          <a:p>
            <a:pPr algn="just">
              <a:buFont typeface="Wingdings" charset="2"/>
              <a:buChar char="l"/>
            </a:pPr>
            <a:r>
              <a:rPr lang="en-US" altLang="en-US" sz="2400" dirty="0"/>
              <a:t>Perikatan sepintas lalu dan berkelanjutan</a:t>
            </a:r>
          </a:p>
          <a:p>
            <a:pPr algn="just">
              <a:buFont typeface="Wingdings" charset="2"/>
              <a:buChar char="l"/>
            </a:pPr>
            <a:r>
              <a:rPr lang="en-US" altLang="en-US" sz="2400" dirty="0"/>
              <a:t>Perikatan alternatif</a:t>
            </a:r>
          </a:p>
          <a:p>
            <a:pPr algn="just">
              <a:buFont typeface="Wingdings" charset="2"/>
              <a:buChar char="l"/>
            </a:pPr>
            <a:r>
              <a:rPr lang="en-US" altLang="en-US" sz="2400" dirty="0"/>
              <a:t>Perikatan fakultatif</a:t>
            </a:r>
          </a:p>
          <a:p>
            <a:pPr algn="just">
              <a:buFont typeface="Wingdings" charset="2"/>
              <a:buChar char="l"/>
            </a:pPr>
            <a:r>
              <a:rPr lang="en-US" altLang="en-US" sz="2400" dirty="0"/>
              <a:t>Perikatan generik dan spesifik</a:t>
            </a:r>
          </a:p>
          <a:p>
            <a:pPr algn="just">
              <a:buFont typeface="Wingdings" charset="2"/>
              <a:buChar char="l"/>
            </a:pPr>
            <a:r>
              <a:rPr lang="en-US" altLang="en-US" sz="2400" dirty="0"/>
              <a:t>Perikatan yang dapat dibagi dan yang tidak dapat dibagi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5632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ctr">
            <a:normAutofit fontScale="90000"/>
          </a:bodyPr>
          <a:lstStyle/>
          <a:p>
            <a:r>
              <a:rPr lang="en-US" altLang="en-US" dirty="0"/>
              <a:t>Kehilangan hak untuk memanfaatkan ketetapan waktu.</a:t>
            </a:r>
          </a:p>
        </p:txBody>
      </p:sp>
      <p:sp>
        <p:nvSpPr>
          <p:cNvPr id="56323" name="Text Placeholder 5632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305800" cy="4149725"/>
          </a:xfrm>
          <a:ln/>
        </p:spPr>
        <p:txBody>
          <a:bodyPr wrap="square" lIns="91440" tIns="45720" rIns="91440" bIns="45720" anchor="t" anchorCtr="0">
            <a:noAutofit/>
          </a:bodyPr>
          <a:lstStyle/>
          <a:p>
            <a:pPr algn="just"/>
            <a:r>
              <a:rPr lang="en-US" altLang="en-US" sz="2700" dirty="0" err="1" smtClean="0"/>
              <a:t>Debitur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tidak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lg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dpt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menarik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manfaat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dari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suatu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ketetapan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waktu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jika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ia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telah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dinyatakan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pailit</a:t>
            </a:r>
            <a:r>
              <a:rPr lang="en-US" altLang="en-US" sz="2700" dirty="0" smtClean="0"/>
              <a:t> (</a:t>
            </a:r>
            <a:r>
              <a:rPr lang="en-US" altLang="en-US" sz="2700" dirty="0" err="1" smtClean="0"/>
              <a:t>dinyatakan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tidak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mampu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lagi</a:t>
            </a:r>
            <a:r>
              <a:rPr lang="en-US" altLang="en-US" sz="2700" dirty="0" smtClean="0"/>
              <a:t>) </a:t>
            </a:r>
            <a:r>
              <a:rPr lang="en-US" altLang="en-US" sz="2700" dirty="0" err="1" smtClean="0"/>
              <a:t>atau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karna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kesalahan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debitur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jaminan</a:t>
            </a:r>
            <a:r>
              <a:rPr lang="en-US" altLang="en-US" sz="2700" dirty="0" smtClean="0"/>
              <a:t> yang </a:t>
            </a:r>
            <a:r>
              <a:rPr lang="en-US" altLang="en-US" sz="2700" dirty="0" err="1" smtClean="0"/>
              <a:t>diberikan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kepada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kreditur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telah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berkurang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atau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merosot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nilainya</a:t>
            </a:r>
            <a:r>
              <a:rPr lang="en-US" altLang="en-US" sz="2700" dirty="0" smtClean="0"/>
              <a:t>.</a:t>
            </a:r>
          </a:p>
          <a:p>
            <a:pPr lvl="1" algn="just"/>
            <a:r>
              <a:rPr lang="en-US" altLang="en-US" sz="2700" dirty="0" err="1" smtClean="0"/>
              <a:t>Artinya</a:t>
            </a:r>
            <a:r>
              <a:rPr lang="en-US" altLang="en-US" sz="2700" dirty="0" smtClean="0"/>
              <a:t>, </a:t>
            </a:r>
            <a:r>
              <a:rPr lang="en-US" altLang="en-US" sz="2700" dirty="0" err="1" smtClean="0"/>
              <a:t>meskipun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batas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ketetapan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waktu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yag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ditentukan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itu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belum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tiba</a:t>
            </a:r>
            <a:r>
              <a:rPr lang="en-US" altLang="en-US" sz="2700" dirty="0" smtClean="0"/>
              <a:t>, </a:t>
            </a:r>
            <a:r>
              <a:rPr lang="en-US" altLang="en-US" sz="2700" dirty="0" err="1" smtClean="0"/>
              <a:t>namun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kreditur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sudah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dapat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menagih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karena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debitur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dinyatakan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pailit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atau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karena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kesalahan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debitur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jaminan</a:t>
            </a:r>
            <a:r>
              <a:rPr lang="en-US" altLang="en-US" sz="2700" dirty="0" smtClean="0"/>
              <a:t> yang </a:t>
            </a:r>
            <a:r>
              <a:rPr lang="en-US" altLang="en-US" sz="2700" dirty="0" err="1" smtClean="0"/>
              <a:t>diberikan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kepada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kreditur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telah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berkurang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atau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merosot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nilainya</a:t>
            </a:r>
            <a:r>
              <a:rPr lang="en-US" altLang="en-US" sz="2700" dirty="0" smtClean="0"/>
              <a:t>. </a:t>
            </a:r>
            <a:endParaRPr lang="en-US" altLang="en-US" sz="2700" dirty="0"/>
          </a:p>
        </p:txBody>
      </p:sp>
      <p:sp>
        <p:nvSpPr>
          <p:cNvPr id="56324" name="Rectangle 56323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4076-1304-587298610EC3}" type="slidenum">
              <a:rPr lang="en-US" altLang="en-US" sz="1000" dirty="0"/>
              <a:pPr algn="r"/>
              <a:t>20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8913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endParaRPr/>
          </a:p>
        </p:txBody>
      </p:sp>
      <p:sp>
        <p:nvSpPr>
          <p:cNvPr id="38915" name="Text Placeholder 38914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>
            <a:normAutofit fontScale="92500" lnSpcReduction="10000"/>
          </a:bodyPr>
          <a:lstStyle/>
          <a:p>
            <a:pPr algn="just">
              <a:lnSpc>
                <a:spcPct val="90000"/>
              </a:lnSpc>
              <a:buFont typeface="Arial" charset="0"/>
              <a:buChar char="l"/>
            </a:pPr>
            <a:r>
              <a:rPr lang="en-US" altLang="en-US" dirty="0"/>
              <a:t>Perikatan Menurut subjeknya</a:t>
            </a:r>
          </a:p>
          <a:p>
            <a:pPr algn="just">
              <a:lnSpc>
                <a:spcPct val="90000"/>
              </a:lnSpc>
              <a:buFont typeface="Arial" charset="0"/>
              <a:buChar char="l"/>
            </a:pPr>
            <a:r>
              <a:rPr lang="en-US" altLang="en-US" dirty="0"/>
              <a:t>Perikatan tanggung renteng</a:t>
            </a:r>
          </a:p>
          <a:p>
            <a:pPr algn="just">
              <a:lnSpc>
                <a:spcPct val="90000"/>
              </a:lnSpc>
              <a:buFont typeface="Arial" charset="0"/>
              <a:buChar char="l"/>
            </a:pPr>
            <a:r>
              <a:rPr lang="en-US" altLang="en-US" dirty="0"/>
              <a:t>Perikatan pokok (principle)</a:t>
            </a:r>
          </a:p>
          <a:p>
            <a:pPr algn="just">
              <a:lnSpc>
                <a:spcPct val="90000"/>
              </a:lnSpc>
              <a:buFont typeface="Arial" charset="0"/>
              <a:buChar char="l"/>
            </a:pPr>
            <a:r>
              <a:rPr lang="en-US" altLang="en-US" dirty="0"/>
              <a:t>Perikatan Tambahan (accesoire)</a:t>
            </a:r>
          </a:p>
          <a:p>
            <a:pPr algn="just">
              <a:lnSpc>
                <a:spcPct val="90000"/>
              </a:lnSpc>
              <a:buFont typeface="Arial" charset="0"/>
              <a:buChar char="l"/>
            </a:pPr>
            <a:r>
              <a:rPr lang="en-US" altLang="en-US" dirty="0"/>
              <a:t>Perikatan menurut mulai dan berakhirnya perikatan</a:t>
            </a:r>
          </a:p>
          <a:p>
            <a:pPr algn="just">
              <a:lnSpc>
                <a:spcPct val="90000"/>
              </a:lnSpc>
              <a:buFont typeface="Arial" charset="0"/>
              <a:buChar char="l"/>
            </a:pPr>
            <a:r>
              <a:rPr lang="en-US" altLang="en-US" dirty="0"/>
              <a:t>Perikatan bersyarat</a:t>
            </a:r>
          </a:p>
          <a:p>
            <a:pPr algn="just">
              <a:lnSpc>
                <a:spcPct val="90000"/>
              </a:lnSpc>
              <a:buFont typeface="Arial" charset="0"/>
              <a:buChar char="l"/>
            </a:pPr>
            <a:r>
              <a:rPr lang="en-US" altLang="en-US" dirty="0"/>
              <a:t>Perikatan dengan ketentuan waktu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9937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endParaRPr/>
          </a:p>
        </p:txBody>
      </p:sp>
      <p:sp>
        <p:nvSpPr>
          <p:cNvPr id="39939" name="Text Placeholder 39938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dirty="0"/>
              <a:t>Perikatan Positif adalah perikatan yang prestasinya berupa perbuatan nyata, misalnya memberi atau berbuat sesuatu </a:t>
            </a:r>
          </a:p>
          <a:p>
            <a:pPr algn="just">
              <a:lnSpc>
                <a:spcPct val="90000"/>
              </a:lnSpc>
            </a:pPr>
            <a:r>
              <a:rPr lang="en-US" altLang="en-US" dirty="0"/>
              <a:t>Perikatan Negatif adalah perikatan yang prestasinya tidak berbuat sesuatu</a:t>
            </a:r>
          </a:p>
          <a:p>
            <a:pPr algn="just">
              <a:lnSpc>
                <a:spcPct val="90000"/>
              </a:lnSpc>
            </a:pPr>
            <a:r>
              <a:rPr lang="en-US" altLang="en-US" dirty="0"/>
              <a:t>Perikatan sepintas lalu adalah pemenuhan prestasi cukup dengan satu perbuatan saja. Misalnya perikatan untuk menyerahkan barang yang dijual dan membayarnya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4096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endParaRPr/>
          </a:p>
        </p:txBody>
      </p:sp>
      <p:sp>
        <p:nvSpPr>
          <p:cNvPr id="40963" name="Text Placeholder 40962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>
            <a:normAutofit fontScale="92500" lnSpcReduction="10000"/>
          </a:bodyPr>
          <a:lstStyle/>
          <a:p>
            <a:pPr algn="just"/>
            <a:r>
              <a:rPr lang="en-US" altLang="en-US" dirty="0"/>
              <a:t>Perikatan berkelanjutan adalah perikatan dimana prestasinya bersifat terus menerus dalam jangka waktu tertentu,misalnya perikatan yang timbul dari sewa menyewa atau persetujuan kerja</a:t>
            </a:r>
          </a:p>
          <a:p>
            <a:pPr algn="just"/>
            <a:r>
              <a:rPr lang="en-US" altLang="en-US" dirty="0"/>
              <a:t>Perikatan alternatif adalah perikatan dimana debitur berkewajiban melaksanakan satu dari dua atau lebih prestasi yang dipilih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1985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b" anchorCtr="0"/>
          <a:lstStyle/>
          <a:p>
            <a:endParaRPr/>
          </a:p>
        </p:txBody>
      </p:sp>
      <p:sp>
        <p:nvSpPr>
          <p:cNvPr id="41987" name="Text Placeholder 41986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dirty="0"/>
              <a:t>Perikatan Fakultatif adalah suatu perikatan yang obyeknya hanya berupa satu prestasi, dimana debitur dapat menggantikan dengan prestasi yang lainnya</a:t>
            </a:r>
          </a:p>
          <a:p>
            <a:pPr algn="just">
              <a:lnSpc>
                <a:spcPct val="90000"/>
              </a:lnSpc>
            </a:pPr>
            <a:r>
              <a:rPr lang="en-US" altLang="en-US" dirty="0"/>
              <a:t>Perikatan generik adalah perikatan, dimana obyeknya ditentukan menurut jenis dan jumlahnya</a:t>
            </a:r>
          </a:p>
          <a:p>
            <a:pPr algn="just">
              <a:lnSpc>
                <a:spcPct val="90000"/>
              </a:lnSpc>
            </a:pPr>
            <a:r>
              <a:rPr lang="en-US" altLang="en-US" dirty="0"/>
              <a:t>Perikatan specifik adalah perikatan yang obyeknya ditentukan secara terperinci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3009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Perikatan bersyarat </a:t>
            </a:r>
          </a:p>
        </p:txBody>
      </p:sp>
      <p:sp>
        <p:nvSpPr>
          <p:cNvPr id="43011" name="Text Placeholder 43010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6" cy="3724275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algn="just"/>
            <a:r>
              <a:rPr lang="en-US" altLang="en-US" sz="2800" dirty="0"/>
              <a:t>Perikatan bersyarat </a:t>
            </a:r>
          </a:p>
          <a:p>
            <a:pPr lvl="1" algn="just"/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perikatan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pemenuhan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prestasinya</a:t>
            </a:r>
            <a:r>
              <a:rPr lang="en-US" altLang="en-US" dirty="0" smtClean="0"/>
              <a:t> </a:t>
            </a:r>
            <a:r>
              <a:rPr lang="en-US" altLang="en-US" dirty="0" err="1"/>
              <a:t>dikaitkan</a:t>
            </a:r>
            <a:r>
              <a:rPr lang="en-US" altLang="en-US" dirty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/>
              <a:t>syarat tertentu.</a:t>
            </a:r>
          </a:p>
          <a:p>
            <a:pPr lvl="1" algn="just"/>
            <a:r>
              <a:rPr lang="en-US" altLang="en-US" dirty="0"/>
              <a:t>Apa yg </a:t>
            </a:r>
            <a:r>
              <a:rPr lang="en-US" altLang="en-US" dirty="0" err="1"/>
              <a:t>dimaksud</a:t>
            </a:r>
            <a:r>
              <a:rPr lang="en-US" altLang="en-US" dirty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/>
              <a:t>syarat?</a:t>
            </a:r>
          </a:p>
          <a:p>
            <a:pPr lvl="2" algn="just"/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peristiwa</a:t>
            </a:r>
            <a:r>
              <a:rPr lang="en-US" altLang="en-US" sz="2800" dirty="0" smtClean="0"/>
              <a:t> yang </a:t>
            </a:r>
            <a:r>
              <a:rPr lang="en-US" altLang="en-US" sz="2800" dirty="0"/>
              <a:t>akan datang dan blm pasti terjadi (P.1253)</a:t>
            </a:r>
          </a:p>
        </p:txBody>
      </p:sp>
      <p:sp>
        <p:nvSpPr>
          <p:cNvPr id="43012" name="Rectangle 43011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3052-1291-587298610EC3}" type="slidenum">
              <a:rPr lang="en-US" altLang="en-US" sz="1000" dirty="0"/>
              <a:pPr algn="r"/>
              <a:t>7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Placeholder 44034"/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7693026" cy="5562600"/>
          </a:xfrm>
          <a:ln/>
        </p:spPr>
        <p:txBody>
          <a:bodyPr wrap="square" lIns="91440" tIns="45720" rIns="91440" bIns="45720" anchor="t" anchorCtr="0"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800" dirty="0"/>
              <a:t>Syarat dibedakan atas 2 macam: </a:t>
            </a:r>
          </a:p>
          <a:p>
            <a:pPr lvl="1" algn="just">
              <a:lnSpc>
                <a:spcPct val="90000"/>
              </a:lnSpc>
            </a:pPr>
            <a:r>
              <a:rPr lang="en-US" altLang="en-US" dirty="0"/>
              <a:t>Syarat yang menangguhkan </a:t>
            </a:r>
          </a:p>
          <a:p>
            <a:pPr lvl="2" algn="just">
              <a:lnSpc>
                <a:spcPct val="90000"/>
              </a:lnSpc>
            </a:pPr>
            <a:r>
              <a:rPr lang="en-US" altLang="en-US" sz="2800" dirty="0"/>
              <a:t>Artinya apabila </a:t>
            </a:r>
            <a:r>
              <a:rPr lang="en-US" altLang="en-US" sz="2800" dirty="0" err="1"/>
              <a:t>syarat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tersebut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dipenuhi, </a:t>
            </a:r>
            <a:r>
              <a:rPr lang="en-US" altLang="en-US" sz="2800" dirty="0" err="1"/>
              <a:t>maka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perikatannya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menjadi berlaku </a:t>
            </a:r>
          </a:p>
          <a:p>
            <a:pPr lvl="3" algn="just">
              <a:lnSpc>
                <a:spcPct val="90000"/>
              </a:lnSpc>
            </a:pPr>
            <a:r>
              <a:rPr lang="en-US" altLang="en-US" sz="2800" dirty="0"/>
              <a:t>A akan menjual rumahnya kpd B, kalo A jadi </a:t>
            </a:r>
            <a:r>
              <a:rPr lang="en-US" altLang="en-US" sz="2800" dirty="0" err="1"/>
              <a:t>dipindah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oleh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perusahaanny </a:t>
            </a:r>
            <a:r>
              <a:rPr lang="en-US" altLang="en-US" sz="2800" dirty="0" err="1"/>
              <a:t>ke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Jakarta. Yang </a:t>
            </a:r>
            <a:r>
              <a:rPr lang="en-US" altLang="en-US" sz="2800" dirty="0"/>
              <a:t>menentukan apakah A jadi </a:t>
            </a:r>
            <a:r>
              <a:rPr lang="en-US" altLang="en-US" sz="2800" dirty="0" err="1"/>
              <a:t>dipindah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oleh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perusahaannya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tergantung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perusahaannya</a:t>
            </a:r>
            <a:r>
              <a:rPr lang="en-US" altLang="en-US" sz="2800" dirty="0" smtClean="0"/>
              <a:t>. </a:t>
            </a:r>
            <a:r>
              <a:rPr lang="en-US" altLang="en-US" sz="2800" dirty="0"/>
              <a:t>Jadi blum pasti terjadi.</a:t>
            </a:r>
          </a:p>
          <a:p>
            <a:pPr lvl="3" algn="just">
              <a:lnSpc>
                <a:spcPct val="90000"/>
              </a:lnSpc>
            </a:pPr>
            <a:r>
              <a:rPr lang="en-US" altLang="en-US" sz="2800" dirty="0"/>
              <a:t>Kalo A betul dipindah ke Jakarta, </a:t>
            </a:r>
            <a:r>
              <a:rPr lang="en-US" altLang="en-US" sz="2800" dirty="0" err="1"/>
              <a:t>maka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perikatannya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berlaku, yakni A </a:t>
            </a:r>
            <a:r>
              <a:rPr lang="en-US" altLang="en-US" sz="2800" dirty="0" err="1" smtClean="0"/>
              <a:t>harus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menjual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rumahnya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kepada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B </a:t>
            </a:r>
          </a:p>
        </p:txBody>
      </p:sp>
      <p:sp>
        <p:nvSpPr>
          <p:cNvPr id="44036" name="Rectangle 44035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4076-1292-587298610EC3}" type="slidenum">
              <a:rPr lang="en-US" altLang="en-US" sz="1000" dirty="0"/>
              <a:pPr algn="r"/>
              <a:t>8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Placeholder 45058"/>
          <p:cNvSpPr>
            <a:spLocks noGrp="1"/>
          </p:cNvSpPr>
          <p:nvPr>
            <p:ph type="body" idx="1"/>
          </p:nvPr>
        </p:nvSpPr>
        <p:spPr>
          <a:xfrm>
            <a:off x="533400" y="1066800"/>
            <a:ext cx="7997826" cy="5105400"/>
          </a:xfrm>
          <a:ln/>
        </p:spPr>
        <p:txBody>
          <a:bodyPr wrap="square" lIns="91440" tIns="45720" rIns="91440" bIns="45720" anchor="t" anchorCtr="0">
            <a:normAutofit/>
          </a:bodyPr>
          <a:lstStyle/>
          <a:p>
            <a:pPr lvl="1" algn="just"/>
            <a:r>
              <a:rPr lang="en-US" altLang="en-US" sz="2600" dirty="0" err="1"/>
              <a:t>Syarat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yang </a:t>
            </a:r>
            <a:r>
              <a:rPr lang="en-US" altLang="en-US" sz="2600" dirty="0" err="1" smtClean="0"/>
              <a:t>memutuskan</a:t>
            </a:r>
            <a:r>
              <a:rPr lang="en-US" altLang="en-US" sz="2600" dirty="0" smtClean="0"/>
              <a:t> </a:t>
            </a:r>
            <a:r>
              <a:rPr lang="en-US" altLang="en-US" sz="2600" dirty="0" err="1"/>
              <a:t>atau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membatalkan</a:t>
            </a:r>
            <a:r>
              <a:rPr lang="en-US" altLang="en-US" sz="2600" dirty="0" smtClean="0"/>
              <a:t> </a:t>
            </a:r>
            <a:endParaRPr lang="en-US" altLang="en-US" sz="2600" dirty="0"/>
          </a:p>
          <a:p>
            <a:pPr lvl="2" algn="just"/>
            <a:r>
              <a:rPr lang="en-US" altLang="en-US" sz="2600" dirty="0"/>
              <a:t>Artinya apabila syarat tersebut dipenuhi, maka perikatannya menjadi putus atau batal. </a:t>
            </a:r>
          </a:p>
          <a:p>
            <a:pPr lvl="3" algn="just"/>
            <a:r>
              <a:rPr lang="en-US" altLang="en-US" sz="2600" dirty="0"/>
              <a:t>A akan menyewakan </a:t>
            </a:r>
            <a:r>
              <a:rPr lang="en-US" altLang="en-US" sz="2600" dirty="0" err="1"/>
              <a:t>rumahny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kepada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B </a:t>
            </a:r>
            <a:r>
              <a:rPr lang="en-US" altLang="en-US" sz="2600" dirty="0" err="1"/>
              <a:t>asal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tidak</a:t>
            </a:r>
            <a:r>
              <a:rPr lang="en-US" altLang="en-US" sz="2600" dirty="0" smtClean="0"/>
              <a:t> </a:t>
            </a:r>
            <a:r>
              <a:rPr lang="en-US" altLang="en-US" sz="2600" dirty="0" err="1"/>
              <a:t>dipakai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untuk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gudang. Jika B menggunakan </a:t>
            </a:r>
            <a:r>
              <a:rPr lang="en-US" altLang="en-US" sz="2600" dirty="0" err="1"/>
              <a:t>rumah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tersebut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untuk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gudang, maka syarat </a:t>
            </a:r>
            <a:r>
              <a:rPr lang="en-US" altLang="en-US" sz="2600" dirty="0" err="1"/>
              <a:t>itu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telah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terpenuhi dan perikatan menjadi </a:t>
            </a:r>
            <a:r>
              <a:rPr lang="en-US" altLang="en-US" sz="2600" dirty="0" err="1"/>
              <a:t>putus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atau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batal dan </a:t>
            </a:r>
            <a:r>
              <a:rPr lang="en-US" altLang="en-US" sz="2600" dirty="0" err="1"/>
              <a:t>pemulihan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dalam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keadaan semula </a:t>
            </a:r>
            <a:r>
              <a:rPr lang="en-US" altLang="en-US" sz="2600" dirty="0" err="1"/>
              <a:t>seperti</a:t>
            </a:r>
            <a:r>
              <a:rPr lang="en-US" altLang="en-US" sz="2600" dirty="0"/>
              <a:t> </a:t>
            </a:r>
            <a:r>
              <a:rPr lang="en-US" altLang="en-US" sz="2600" dirty="0" err="1" smtClean="0"/>
              <a:t>tidak</a:t>
            </a:r>
            <a:r>
              <a:rPr lang="en-US" altLang="en-US" sz="2600" dirty="0" smtClean="0"/>
              <a:t> </a:t>
            </a:r>
            <a:r>
              <a:rPr lang="en-US" altLang="en-US" sz="2600" dirty="0"/>
              <a:t>pernah terjadi perikatan. </a:t>
            </a:r>
          </a:p>
        </p:txBody>
      </p:sp>
      <p:sp>
        <p:nvSpPr>
          <p:cNvPr id="45060" name="Rectangle 45059"/>
          <p:cNvSpPr>
            <a:spLocks noGrp="1"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fld id="{12FF1C42-D199-1004-1293-587298610EC3}" type="slidenum">
              <a:rPr lang="en-US" altLang="en-US" sz="1000" dirty="0"/>
              <a:pPr algn="r"/>
              <a:t>9</a:t>
            </a:fld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1064</Words>
  <Application>Microsoft Office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Jenis-jenis perikatan pertemuan ke 6   </vt:lpstr>
      <vt:lpstr>Jenis – Jenis Perikatan</vt:lpstr>
      <vt:lpstr>Slide 3</vt:lpstr>
      <vt:lpstr>Slide 4</vt:lpstr>
      <vt:lpstr>Slide 5</vt:lpstr>
      <vt:lpstr>Slide 6</vt:lpstr>
      <vt:lpstr>Perikatan bersyarat </vt:lpstr>
      <vt:lpstr>Slide 8</vt:lpstr>
      <vt:lpstr>Slide 9</vt:lpstr>
      <vt:lpstr>Slide 10</vt:lpstr>
      <vt:lpstr>Slide 11</vt:lpstr>
      <vt:lpstr>Slide 12</vt:lpstr>
      <vt:lpstr>Slide 13</vt:lpstr>
      <vt:lpstr>Slide 14</vt:lpstr>
      <vt:lpstr>2.Perikatan dengan ketetapan waktu</vt:lpstr>
      <vt:lpstr>Slide 16</vt:lpstr>
      <vt:lpstr>Slide 17</vt:lpstr>
      <vt:lpstr>Slide 18</vt:lpstr>
      <vt:lpstr>Slide 19</vt:lpstr>
      <vt:lpstr>Kehilangan hak untuk memanfaatkan ketetapan waktu.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Jenis-jenis perikatan pertemuan ke 4 </dc:title>
  <dc:creator>Administrator</dc:creator>
  <cp:lastModifiedBy>Hp</cp:lastModifiedBy>
  <cp:revision>3</cp:revision>
  <dcterms:created xsi:type="dcterms:W3CDTF">2014-10-26T08:35:39Z</dcterms:created>
  <dcterms:modified xsi:type="dcterms:W3CDTF">2014-10-27T06:36:55Z</dcterms:modified>
</cp:coreProperties>
</file>