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007-E454-48D3-B8E0-0A35D435765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CD66-0375-4251-90C7-EDE578D14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007-E454-48D3-B8E0-0A35D435765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CD66-0375-4251-90C7-EDE578D14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007-E454-48D3-B8E0-0A35D435765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CD66-0375-4251-90C7-EDE578D14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007-E454-48D3-B8E0-0A35D435765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CD66-0375-4251-90C7-EDE578D14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007-E454-48D3-B8E0-0A35D435765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CD66-0375-4251-90C7-EDE578D14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007-E454-48D3-B8E0-0A35D435765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CD66-0375-4251-90C7-EDE578D14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007-E454-48D3-B8E0-0A35D435765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CD66-0375-4251-90C7-EDE578D14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007-E454-48D3-B8E0-0A35D435765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CD66-0375-4251-90C7-EDE578D14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007-E454-48D3-B8E0-0A35D435765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CD66-0375-4251-90C7-EDE578D14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007-E454-48D3-B8E0-0A35D435765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CD66-0375-4251-90C7-EDE578D14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1007-E454-48D3-B8E0-0A35D435765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CD66-0375-4251-90C7-EDE578D14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41007-E454-48D3-B8E0-0A35D4357650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ACD66-0375-4251-90C7-EDE578D145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Pertemuan ke-1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v-SE" smtClean="0"/>
              <a:t>Pengantar : Perjanjian dan Perikatan</a:t>
            </a: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dirty="0" smtClean="0"/>
              <a:t>DEFINISI PERJANJIAN :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Persetujuan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perbuatan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mana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/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mengikatkan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lain/</a:t>
            </a:r>
            <a:r>
              <a:rPr lang="en-US" sz="2400" dirty="0" err="1" smtClean="0"/>
              <a:t>lebih</a:t>
            </a:r>
            <a:r>
              <a:rPr lang="en-US" sz="2400" dirty="0" smtClean="0"/>
              <a:t>. (</a:t>
            </a:r>
            <a:r>
              <a:rPr lang="en-US" sz="2400" dirty="0" err="1" smtClean="0"/>
              <a:t>pasal</a:t>
            </a:r>
            <a:r>
              <a:rPr lang="en-US" sz="2400" dirty="0" smtClean="0"/>
              <a:t> 1313 BW)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2. MACAM-MACAM PERJANJIAN 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a. </a:t>
            </a:r>
            <a:r>
              <a:rPr lang="en-US" sz="2400" dirty="0" err="1" smtClean="0"/>
              <a:t>Perjanjian</a:t>
            </a:r>
            <a:r>
              <a:rPr lang="en-US" sz="2400" dirty="0" smtClean="0"/>
              <a:t> </a:t>
            </a:r>
            <a:r>
              <a:rPr lang="en-US" sz="2400" dirty="0" err="1" smtClean="0"/>
              <a:t>Konsensual</a:t>
            </a:r>
            <a:r>
              <a:rPr lang="en-US" sz="2400" dirty="0" smtClean="0"/>
              <a:t> :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 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perjanjian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tercipta</a:t>
            </a:r>
            <a:r>
              <a:rPr lang="en-US" sz="2400" dirty="0" smtClean="0"/>
              <a:t> </a:t>
            </a:r>
            <a:r>
              <a:rPr lang="en-US" sz="2400" dirty="0" err="1" smtClean="0"/>
              <a:t>kalau</a:t>
            </a:r>
            <a:r>
              <a:rPr lang="en-US" sz="2400" dirty="0" smtClean="0"/>
              <a:t> </a:t>
            </a:r>
            <a:r>
              <a:rPr lang="en-US" sz="2400" dirty="0" err="1" smtClean="0"/>
              <a:t>tercapai</a:t>
            </a:r>
            <a:r>
              <a:rPr lang="en-US" sz="2400" dirty="0" smtClean="0"/>
              <a:t> 	  	 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kata</a:t>
            </a:r>
            <a:r>
              <a:rPr lang="en-US" sz="2400" dirty="0" smtClean="0"/>
              <a:t> </a:t>
            </a:r>
            <a:r>
              <a:rPr lang="en-US" sz="2400" dirty="0" err="1" smtClean="0"/>
              <a:t>sepakat</a:t>
            </a:r>
            <a:r>
              <a:rPr lang="en-US" sz="2400" dirty="0" smtClean="0"/>
              <a:t>.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b. </a:t>
            </a:r>
            <a:r>
              <a:rPr lang="en-US" sz="2400" dirty="0" err="1" smtClean="0"/>
              <a:t>Perjanjian</a:t>
            </a:r>
            <a:r>
              <a:rPr lang="en-US" sz="2400" dirty="0" smtClean="0"/>
              <a:t> </a:t>
            </a:r>
            <a:r>
              <a:rPr lang="en-US" sz="2400" dirty="0" err="1" smtClean="0"/>
              <a:t>Riil</a:t>
            </a:r>
            <a:r>
              <a:rPr lang="en-US" sz="2400" dirty="0" smtClean="0"/>
              <a:t> :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perjanjian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tercipta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disamping</a:t>
            </a:r>
            <a:r>
              <a:rPr lang="en-US" sz="2400" dirty="0" smtClean="0"/>
              <a:t> </a:t>
            </a:r>
            <a:r>
              <a:rPr lang="en-US" sz="2400" dirty="0" err="1" smtClean="0"/>
              <a:t>kata</a:t>
            </a:r>
            <a:r>
              <a:rPr lang="en-US" sz="2400" dirty="0" smtClean="0"/>
              <a:t> 	</a:t>
            </a:r>
            <a:r>
              <a:rPr lang="en-US" sz="2400" dirty="0" err="1" smtClean="0"/>
              <a:t>sepakat</a:t>
            </a:r>
            <a:r>
              <a:rPr lang="en-US" sz="2400" dirty="0" smtClean="0"/>
              <a:t>, </a:t>
            </a:r>
            <a:r>
              <a:rPr lang="en-US" sz="2400" dirty="0" err="1" smtClean="0"/>
              <a:t>juga</a:t>
            </a:r>
            <a:r>
              <a:rPr lang="en-US" sz="2400" dirty="0" smtClean="0"/>
              <a:t> 	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prestasi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diperjanjikan</a:t>
            </a:r>
            <a:r>
              <a:rPr lang="en-US" sz="2400" dirty="0" smtClean="0"/>
              <a:t>.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c. </a:t>
            </a:r>
            <a:r>
              <a:rPr lang="en-US" sz="2400" dirty="0" err="1" smtClean="0"/>
              <a:t>Perjanjian</a:t>
            </a:r>
            <a:r>
              <a:rPr lang="en-US" sz="2400" dirty="0" smtClean="0"/>
              <a:t> </a:t>
            </a:r>
            <a:r>
              <a:rPr lang="en-US" sz="2400" dirty="0" err="1" smtClean="0"/>
              <a:t>Prinsipil</a:t>
            </a:r>
            <a:r>
              <a:rPr lang="en-US" sz="2400" dirty="0" smtClean="0"/>
              <a:t> :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perjanjian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d. Perjanjian Accesoir :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 yaitu perjanjian yang bergantung pada perjanjian pokok. Misalnya perjanjian pinjam meminjam dengan jaminan. Dalam hal ini maka pinjam meminjam merupakan perjanjian pokok sedangkan jaminan merupakan perjanjian accesoir.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e. Perjanjian Obligatoir 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 yaitu perjanjian yang menimbulkan suatu kewajiban untuk melaksanakan prestasi.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f. Perjanjian Liboratoir 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yaitu perjanjian yang menghapuskan suatu kewajiban untuk melaksanakan prestasi.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3. UNSUR PERJANJIAN :</a:t>
            </a:r>
          </a:p>
          <a:p>
            <a:pPr eaLnBrk="1" hangingPunct="1">
              <a:buFontTx/>
              <a:buNone/>
            </a:pPr>
            <a:r>
              <a:rPr lang="en-US" smtClean="0"/>
              <a:t>	terdiri dari :</a:t>
            </a:r>
          </a:p>
          <a:p>
            <a:pPr algn="just" eaLnBrk="1" hangingPunct="1">
              <a:buFontTx/>
              <a:buNone/>
            </a:pPr>
            <a:r>
              <a:rPr lang="en-US" smtClean="0"/>
              <a:t>	a. 	unsur aktif : yaitu unsur-unsur yang 	memberikan hak, misalnya hak untuk 	menuntut pembayaran prestasi.</a:t>
            </a:r>
          </a:p>
          <a:p>
            <a:pPr algn="just" eaLnBrk="1" hangingPunct="1">
              <a:buFontTx/>
              <a:buNone/>
            </a:pPr>
            <a:r>
              <a:rPr lang="en-US" smtClean="0"/>
              <a:t>	b. 	Unsur pasif : yaitu unsur yang 	memberikan suatu kewajiban, misalnya 	kewajiban debitur untuk melaksanakan 	prestasi</a:t>
            </a:r>
          </a:p>
          <a:p>
            <a:pPr algn="just"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BENTUK DAN ISI PERJANJIAN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562600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200" dirty="0" err="1" smtClean="0"/>
              <a:t>Bentuk</a:t>
            </a:r>
            <a:r>
              <a:rPr lang="en-US" sz="2200" dirty="0" smtClean="0"/>
              <a:t> </a:t>
            </a:r>
            <a:r>
              <a:rPr lang="en-US" sz="2200" dirty="0" err="1" smtClean="0"/>
              <a:t>perjanjian</a:t>
            </a:r>
            <a:r>
              <a:rPr lang="en-US" sz="2200" dirty="0" smtClean="0"/>
              <a:t> </a:t>
            </a:r>
            <a:r>
              <a:rPr lang="en-US" sz="2200" dirty="0" err="1" smtClean="0"/>
              <a:t>terdiri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: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200" dirty="0" err="1" smtClean="0"/>
              <a:t>Lisan</a:t>
            </a:r>
            <a:r>
              <a:rPr lang="en-US" sz="2200" dirty="0" smtClean="0"/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200" dirty="0" err="1" smtClean="0"/>
              <a:t>Tulisan</a:t>
            </a:r>
            <a:r>
              <a:rPr lang="en-US" sz="2200" dirty="0" smtClean="0"/>
              <a:t>, </a:t>
            </a:r>
            <a:r>
              <a:rPr lang="en-US" sz="2200" dirty="0" err="1" smtClean="0"/>
              <a:t>misalnya</a:t>
            </a:r>
            <a:r>
              <a:rPr lang="en-US" sz="2200" dirty="0" smtClean="0"/>
              <a:t> </a:t>
            </a:r>
            <a:r>
              <a:rPr lang="en-US" sz="2200" dirty="0" err="1" smtClean="0"/>
              <a:t>perjanjian</a:t>
            </a:r>
            <a:r>
              <a:rPr lang="en-US" sz="2200" dirty="0" smtClean="0"/>
              <a:t> </a:t>
            </a:r>
            <a:r>
              <a:rPr lang="en-US" sz="2200" dirty="0" err="1" smtClean="0"/>
              <a:t>perdamaian</a:t>
            </a:r>
            <a:r>
              <a:rPr lang="en-US" sz="2200" dirty="0" smtClean="0"/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200" dirty="0" smtClean="0"/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Tentang</a:t>
            </a:r>
            <a:r>
              <a:rPr lang="en-US" sz="2200" dirty="0" smtClean="0"/>
              <a:t> </a:t>
            </a:r>
            <a:r>
              <a:rPr lang="en-US" sz="2200" dirty="0" err="1" smtClean="0"/>
              <a:t>isi</a:t>
            </a:r>
            <a:r>
              <a:rPr lang="en-US" sz="2200" dirty="0" smtClean="0"/>
              <a:t> </a:t>
            </a:r>
            <a:r>
              <a:rPr lang="en-US" sz="2200" dirty="0" err="1" smtClean="0"/>
              <a:t>perjanjian</a:t>
            </a:r>
            <a:r>
              <a:rPr lang="en-US" sz="2200" dirty="0" smtClean="0"/>
              <a:t>, </a:t>
            </a:r>
            <a:r>
              <a:rPr lang="en-US" sz="2200" dirty="0" err="1" smtClean="0"/>
              <a:t>maka</a:t>
            </a:r>
            <a:r>
              <a:rPr lang="en-US" sz="2200" dirty="0" smtClean="0"/>
              <a:t> </a:t>
            </a:r>
            <a:r>
              <a:rPr lang="en-US" sz="2200" dirty="0" err="1" smtClean="0"/>
              <a:t>undang-undang</a:t>
            </a:r>
            <a:r>
              <a:rPr lang="en-US" sz="2200" dirty="0" smtClean="0"/>
              <a:t> </a:t>
            </a:r>
            <a:r>
              <a:rPr lang="en-US" sz="2200" dirty="0" err="1" smtClean="0"/>
              <a:t>memberi</a:t>
            </a:r>
            <a:r>
              <a:rPr lang="en-US" sz="2200" dirty="0" smtClean="0"/>
              <a:t> </a:t>
            </a:r>
            <a:r>
              <a:rPr lang="en-US" sz="2200" dirty="0" err="1" smtClean="0"/>
              <a:t>kebebasan</a:t>
            </a:r>
            <a:r>
              <a:rPr lang="en-US" sz="2200" dirty="0" smtClean="0"/>
              <a:t> </a:t>
            </a:r>
            <a:r>
              <a:rPr lang="en-US" sz="2200" dirty="0" err="1" smtClean="0"/>
              <a:t>kepada</a:t>
            </a:r>
            <a:r>
              <a:rPr lang="en-US" sz="2200" dirty="0" smtClean="0"/>
              <a:t> </a:t>
            </a:r>
            <a:r>
              <a:rPr lang="en-US" sz="2200" dirty="0" err="1" smtClean="0"/>
              <a:t>para</a:t>
            </a:r>
            <a:r>
              <a:rPr lang="en-US" sz="2200" dirty="0" smtClean="0"/>
              <a:t> </a:t>
            </a:r>
            <a:r>
              <a:rPr lang="en-US" sz="2200" dirty="0" err="1" smtClean="0"/>
              <a:t>pihak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menentukan</a:t>
            </a:r>
            <a:r>
              <a:rPr lang="en-US" sz="2200" dirty="0" smtClean="0"/>
              <a:t> </a:t>
            </a:r>
            <a:r>
              <a:rPr lang="en-US" sz="2200" dirty="0" err="1" smtClean="0"/>
              <a:t>isi</a:t>
            </a:r>
            <a:r>
              <a:rPr lang="en-US" sz="2200" dirty="0" smtClean="0"/>
              <a:t> </a:t>
            </a:r>
            <a:r>
              <a:rPr lang="en-US" sz="2200" dirty="0" err="1" smtClean="0"/>
              <a:t>perjanjian</a:t>
            </a:r>
            <a:r>
              <a:rPr lang="en-US" sz="2200" dirty="0" smtClean="0"/>
              <a:t>. </a:t>
            </a:r>
            <a:r>
              <a:rPr lang="en-US" sz="2200" dirty="0" err="1" smtClean="0"/>
              <a:t>Ada</a:t>
            </a:r>
            <a:r>
              <a:rPr lang="en-US" sz="2200" dirty="0" smtClean="0"/>
              <a:t> 3 </a:t>
            </a:r>
            <a:r>
              <a:rPr lang="en-US" sz="2200" dirty="0" err="1" smtClean="0"/>
              <a:t>hal</a:t>
            </a:r>
            <a:r>
              <a:rPr lang="en-US" sz="2200" dirty="0" smtClean="0"/>
              <a:t> yang 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 smtClean="0"/>
              <a:t>dimasukkan</a:t>
            </a:r>
            <a:r>
              <a:rPr lang="en-US" sz="2200" dirty="0" smtClean="0"/>
              <a:t> </a:t>
            </a:r>
            <a:r>
              <a:rPr lang="en-US" sz="2200" dirty="0" err="1" smtClean="0"/>
              <a:t>kedalam</a:t>
            </a:r>
            <a:r>
              <a:rPr lang="en-US" sz="2200" dirty="0" smtClean="0"/>
              <a:t> </a:t>
            </a:r>
            <a:r>
              <a:rPr lang="en-US" sz="2200" dirty="0" err="1" smtClean="0"/>
              <a:t>perjanjian</a:t>
            </a:r>
            <a:r>
              <a:rPr lang="en-US" sz="2200" dirty="0" smtClean="0"/>
              <a:t> </a:t>
            </a:r>
            <a:r>
              <a:rPr lang="en-US" sz="2200" dirty="0" err="1" smtClean="0"/>
              <a:t>yaitu</a:t>
            </a:r>
            <a:r>
              <a:rPr lang="en-US" sz="2200" dirty="0" smtClean="0"/>
              <a:t> :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en-US" sz="2200" dirty="0" smtClean="0"/>
              <a:t>	1. </a:t>
            </a:r>
            <a:r>
              <a:rPr lang="en-US" sz="2200" dirty="0" err="1" smtClean="0"/>
              <a:t>Essensialia</a:t>
            </a:r>
            <a:r>
              <a:rPr lang="en-US" sz="2200" dirty="0" smtClean="0"/>
              <a:t> :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en-US" sz="2200" dirty="0" smtClean="0"/>
              <a:t>		 </a:t>
            </a:r>
            <a:r>
              <a:rPr lang="en-US" sz="2200" dirty="0" err="1" smtClean="0"/>
              <a:t>yaitu</a:t>
            </a:r>
            <a:r>
              <a:rPr lang="en-US" sz="2200" dirty="0" smtClean="0"/>
              <a:t> </a:t>
            </a:r>
            <a:r>
              <a:rPr lang="en-US" sz="2200" dirty="0" err="1" smtClean="0"/>
              <a:t>isi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 smtClean="0"/>
              <a:t>dimasukkan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 	</a:t>
            </a:r>
            <a:r>
              <a:rPr lang="en-US" sz="2200" dirty="0" err="1" smtClean="0"/>
              <a:t>perjanjian</a:t>
            </a:r>
            <a:r>
              <a:rPr lang="en-US" sz="2200" dirty="0" smtClean="0"/>
              <a:t> 	(</a:t>
            </a:r>
            <a:r>
              <a:rPr lang="en-US" sz="2200" dirty="0" err="1" smtClean="0"/>
              <a:t>hal-hal</a:t>
            </a:r>
            <a:r>
              <a:rPr lang="en-US" sz="2200" dirty="0" smtClean="0"/>
              <a:t> yang 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 smtClean="0"/>
              <a:t>ada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	</a:t>
            </a:r>
            <a:r>
              <a:rPr lang="en-US" sz="2200" dirty="0" err="1" smtClean="0"/>
              <a:t>perjanjian</a:t>
            </a:r>
            <a:r>
              <a:rPr lang="en-US" sz="2200" dirty="0" smtClean="0"/>
              <a:t>), </a:t>
            </a:r>
            <a:r>
              <a:rPr lang="en-US" sz="2200" dirty="0" err="1" smtClean="0"/>
              <a:t>misalnya</a:t>
            </a:r>
            <a:r>
              <a:rPr lang="en-US" sz="2200" dirty="0" smtClean="0"/>
              <a:t> 	</a:t>
            </a:r>
            <a:r>
              <a:rPr lang="en-US" sz="2200" dirty="0" err="1" smtClean="0"/>
              <a:t>syarat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perjanjian</a:t>
            </a:r>
            <a:r>
              <a:rPr lang="en-US" sz="2200" dirty="0" smtClean="0"/>
              <a:t>.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en-US" sz="2200" dirty="0" smtClean="0"/>
              <a:t> 	2. </a:t>
            </a:r>
            <a:r>
              <a:rPr lang="en-US" sz="2200" dirty="0" err="1" smtClean="0"/>
              <a:t>Naturalia</a:t>
            </a:r>
            <a:r>
              <a:rPr lang="en-US" sz="2200" dirty="0" smtClean="0"/>
              <a:t> :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en-US" sz="2200" dirty="0" smtClean="0"/>
              <a:t>		</a:t>
            </a:r>
            <a:r>
              <a:rPr lang="en-US" sz="2200" dirty="0" err="1" smtClean="0"/>
              <a:t>yaitu</a:t>
            </a:r>
            <a:r>
              <a:rPr lang="en-US" sz="2200" dirty="0" smtClean="0"/>
              <a:t> </a:t>
            </a:r>
            <a:r>
              <a:rPr lang="en-US" sz="2200" dirty="0" err="1" smtClean="0"/>
              <a:t>ketentuan-ketentuan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lazimnya</a:t>
            </a:r>
            <a:r>
              <a:rPr lang="en-US" sz="2200" dirty="0" smtClean="0"/>
              <a:t> </a:t>
            </a:r>
            <a:r>
              <a:rPr lang="en-US" sz="2200" dirty="0" err="1" smtClean="0"/>
              <a:t>termasuk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	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perjanjian</a:t>
            </a:r>
            <a:r>
              <a:rPr lang="en-US" sz="2200" dirty="0" smtClean="0"/>
              <a:t>.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en-US" sz="2200" dirty="0" smtClean="0"/>
              <a:t>	3. </a:t>
            </a:r>
            <a:r>
              <a:rPr lang="en-US" sz="2200" dirty="0" err="1" smtClean="0"/>
              <a:t>Accidentalia</a:t>
            </a:r>
            <a:r>
              <a:rPr lang="en-US" sz="2200" dirty="0" smtClean="0"/>
              <a:t> :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en-US" sz="2200" dirty="0" smtClean="0"/>
              <a:t>		</a:t>
            </a:r>
            <a:r>
              <a:rPr lang="en-US" sz="2200" dirty="0" err="1" smtClean="0"/>
              <a:t>yaitu</a:t>
            </a:r>
            <a:r>
              <a:rPr lang="en-US" sz="2200" dirty="0" smtClean="0"/>
              <a:t> </a:t>
            </a:r>
            <a:r>
              <a:rPr lang="en-US" sz="2200" dirty="0" err="1" smtClean="0"/>
              <a:t>hal-hal</a:t>
            </a:r>
            <a:r>
              <a:rPr lang="en-US" sz="2200" dirty="0" smtClean="0"/>
              <a:t> </a:t>
            </a:r>
            <a:r>
              <a:rPr lang="en-US" sz="2200" dirty="0" err="1" smtClean="0"/>
              <a:t>yg</a:t>
            </a:r>
            <a:r>
              <a:rPr lang="en-US" sz="2200" dirty="0" smtClean="0"/>
              <a:t> </a:t>
            </a:r>
            <a:r>
              <a:rPr lang="en-US" sz="2200" dirty="0" err="1" smtClean="0"/>
              <a:t>dimasukkan</a:t>
            </a:r>
            <a:r>
              <a:rPr lang="en-US" sz="2200" dirty="0" smtClean="0"/>
              <a:t> </a:t>
            </a:r>
            <a:r>
              <a:rPr lang="en-US" sz="2200" dirty="0" err="1" smtClean="0"/>
              <a:t>dlm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perjanjian</a:t>
            </a:r>
            <a:r>
              <a:rPr lang="en-US" sz="2200" dirty="0" smtClean="0"/>
              <a:t> </a:t>
            </a:r>
            <a:r>
              <a:rPr lang="en-US" sz="2200" dirty="0" err="1" smtClean="0"/>
              <a:t>yg</a:t>
            </a:r>
            <a:r>
              <a:rPr lang="en-US" sz="2200" dirty="0" smtClean="0"/>
              <a:t> </a:t>
            </a:r>
            <a:r>
              <a:rPr lang="en-US" sz="2200" dirty="0" err="1" smtClean="0"/>
              <a:t>dipandang</a:t>
            </a:r>
            <a:r>
              <a:rPr lang="en-US" sz="2200" dirty="0" smtClean="0"/>
              <a:t> 	</a:t>
            </a:r>
            <a:r>
              <a:rPr lang="en-US" sz="2200" dirty="0" err="1" smtClean="0"/>
              <a:t>perlu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para</a:t>
            </a:r>
            <a:r>
              <a:rPr lang="en-US" sz="2200" dirty="0" smtClean="0"/>
              <a:t> </a:t>
            </a:r>
            <a:r>
              <a:rPr lang="en-US" sz="2200" dirty="0" err="1" smtClean="0"/>
              <a:t>pihak</a:t>
            </a:r>
            <a:r>
              <a:rPr lang="en-US" sz="2200" dirty="0" smtClean="0"/>
              <a:t>. Hal-</a:t>
            </a:r>
            <a:r>
              <a:rPr lang="en-US" sz="2200" dirty="0" err="1" smtClean="0"/>
              <a:t>hal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sebenarnya</a:t>
            </a:r>
            <a:r>
              <a:rPr lang="en-US" sz="2200" dirty="0" smtClean="0"/>
              <a:t> </a:t>
            </a:r>
            <a:r>
              <a:rPr lang="en-US" sz="2200" dirty="0" err="1" smtClean="0"/>
              <a:t>tdk</a:t>
            </a:r>
            <a:r>
              <a:rPr lang="en-US" sz="2200" dirty="0" smtClean="0"/>
              <a:t> </a:t>
            </a:r>
            <a:r>
              <a:rPr lang="en-US" sz="2200" dirty="0" err="1" smtClean="0"/>
              <a:t>perlu</a:t>
            </a:r>
            <a:r>
              <a:rPr lang="en-US" sz="2200" dirty="0" smtClean="0"/>
              <a:t> 	</a:t>
            </a:r>
            <a:r>
              <a:rPr lang="en-US" sz="2200" dirty="0" err="1" smtClean="0"/>
              <a:t>dimasukkan</a:t>
            </a:r>
            <a:r>
              <a:rPr lang="en-US" sz="2200" dirty="0" smtClean="0"/>
              <a:t> </a:t>
            </a:r>
            <a:r>
              <a:rPr lang="en-US" sz="2200" dirty="0" err="1" smtClean="0"/>
              <a:t>dlm</a:t>
            </a:r>
            <a:r>
              <a:rPr lang="en-US" sz="2200" dirty="0" smtClean="0"/>
              <a:t> </a:t>
            </a:r>
            <a:r>
              <a:rPr lang="en-US" sz="2200" dirty="0" err="1" smtClean="0"/>
              <a:t>perjanjian</a:t>
            </a:r>
            <a:r>
              <a:rPr lang="en-US" sz="2200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mtClean="0"/>
              <a:t>PERJANJIAN CAMPURAN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Asas kebebasan berkontrak juga memungkinkan para pihak untuk membuat perjanjian yang sifatnya campuran (memuat lebih dari satu perjanjian).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misalnya perjanjian sewa beli (leasing). Dalam perjanjian leasing tercantum 2 unsur perjanjian yang berlainan yaitu unsur sewa dan unsur beli yang tercakup dalam suatu perjanjian.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jika terjadi perselisihan peraturan yang akan dipakai/diberlakukan yaitu 3 macam teori hukum: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1. Teori sui generis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	teori ini mengatakan bahwa penyelesaian persoalan 	yang bersangkutan harus berdasarkan peraturan 	tentang perjanjian dalam bab V-XVIII BW dan 	penerapannya secara analogis.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2. Teori Absorbsi 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  Teori ini mengatakan bahwa dalam persoalan ini harus dicari unsur-unsur mana yang menonjol. Dalam hal sewa beli dilihat apakah unsur sewanya atau unsur belinya yang menonjol. Penyelesaiannya harus dicari berdasarkan peraturan yang menguasai unsur yang menonjol.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3. Teori Kombinasi 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 Teori ini mengatakan bahwa untuk mencari penyelesaiannya harus diterapkan peraturan-peraturan yang menguasai perjanjian-perjanjian yang mencakup perjanjian campuran. Jadi dalam perjanjian sewa beli harus diterapkan peraturan sewanya maupun peraturan belinya.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PERBEDAAN PERIKATAN  &amp; PERJANJIAN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algn="just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PERIKATAN</a:t>
            </a:r>
          </a:p>
          <a:p>
            <a:pPr marL="533400" indent="-533400" algn="just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 smtClean="0"/>
              <a:t>Bentuknya bisa tertulis atau lisan</a:t>
            </a:r>
          </a:p>
          <a:p>
            <a:pPr marL="533400" indent="-533400" algn="just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 smtClean="0"/>
              <a:t>Konsep bersifat abstrak</a:t>
            </a:r>
          </a:p>
          <a:p>
            <a:pPr marL="533400" indent="-533400" algn="just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 smtClean="0"/>
              <a:t>Adanya 2 pihak yang mana satu pihak menuntut hak (menerima prestasi) dan satu pihak yang lain memenuhi kewajiban (melaksanakan prestasi)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PERJANJIAN :</a:t>
            </a:r>
          </a:p>
          <a:p>
            <a:pPr marL="457200" indent="-457200" algn="just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 smtClean="0"/>
              <a:t>Bentuknya harus tertulis.</a:t>
            </a:r>
          </a:p>
          <a:p>
            <a:pPr marL="457200" indent="-457200" algn="just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 smtClean="0"/>
              <a:t>Konsep bersifat konkrit</a:t>
            </a:r>
          </a:p>
          <a:p>
            <a:pPr marL="457200" indent="-457200" algn="just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 smtClean="0"/>
              <a:t>Adanya 2 pihak yang mengikatkan diri dalam perjanjian dan bersepakat. Perjanjian merupakan sumber dari perikatan</a:t>
            </a:r>
          </a:p>
          <a:p>
            <a:pPr marL="457200" indent="-457200"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Pertemuan ke-1</vt:lpstr>
      <vt:lpstr>Slide 2</vt:lpstr>
      <vt:lpstr>Slide 3</vt:lpstr>
      <vt:lpstr>Slide 4</vt:lpstr>
      <vt:lpstr>BENTUK DAN ISI PERJANJIAN</vt:lpstr>
      <vt:lpstr>PERJANJIAN CAMPURAN</vt:lpstr>
      <vt:lpstr>Slide 7</vt:lpstr>
      <vt:lpstr>PERBEDAAN PERIKATAN  &amp; PERJANJIAN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ke-1</dc:title>
  <dc:creator>Hp</dc:creator>
  <cp:lastModifiedBy>Hp</cp:lastModifiedBy>
  <cp:revision>1</cp:revision>
  <dcterms:created xsi:type="dcterms:W3CDTF">2014-10-22T10:20:49Z</dcterms:created>
  <dcterms:modified xsi:type="dcterms:W3CDTF">2014-10-22T10:21:26Z</dcterms:modified>
</cp:coreProperties>
</file>