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Title 7173"/>
          <p:cNvSpPr>
            <a:spLocks noGrp="1"/>
          </p:cNvSpPr>
          <p:nvPr>
            <p:ph type="title"/>
          </p:nvPr>
        </p:nvSpPr>
        <p:spPr>
          <a:xfrm>
            <a:off x="457200" y="228600"/>
            <a:ext cx="8229600" cy="1143000"/>
          </a:xfrm>
          <a:prstGeom prst="rect">
            <a:avLst/>
          </a:prstGeom>
          <a:noFill/>
          <a:ln>
            <a:noFill/>
          </a:ln>
        </p:spPr>
        <p:txBody>
          <a:bodyPr anchor="ctr"/>
          <a:lstStyle/>
          <a:p>
            <a:pPr lvl="0"/>
            <a:r>
              <a:rPr lang="en-US" altLang="en-US" dirty="0"/>
              <a:t>Click to edit Master title style</a:t>
            </a:r>
          </a:p>
        </p:txBody>
      </p:sp>
      <p:sp>
        <p:nvSpPr>
          <p:cNvPr id="7175" name="Text Placeholder 7174"/>
          <p:cNvSpPr>
            <a:spLocks noGrp="1"/>
          </p:cNvSpPr>
          <p:nvPr>
            <p:ph type="body" idx="1"/>
          </p:nvPr>
        </p:nvSpPr>
        <p:spPr>
          <a:xfrm>
            <a:off x="457200" y="1600200"/>
            <a:ext cx="8229600" cy="4495800"/>
          </a:xfrm>
          <a:prstGeom prst="rect">
            <a:avLst/>
          </a:prstGeom>
          <a:noFill/>
          <a:ln>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176" name="Date Placeholder 7175"/>
          <p:cNvSpPr>
            <a:spLocks noGrp="1"/>
          </p:cNvSpPr>
          <p:nvPr>
            <p:ph type="dt" sz="quarter" idx="2"/>
          </p:nvPr>
        </p:nvSpPr>
        <p:spPr>
          <a:xfrm>
            <a:off x="457200" y="6248400"/>
            <a:ext cx="2133600" cy="457200"/>
          </a:xfrm>
          <a:prstGeom prst="rect">
            <a:avLst/>
          </a:prstGeom>
          <a:noFill/>
          <a:ln>
            <a:noFill/>
          </a:ln>
        </p:spPr>
        <p:txBody>
          <a:bodyPr anchor="b" anchorCtr="0"/>
          <a:lstStyle/>
          <a:p>
            <a:endParaRPr/>
          </a:p>
        </p:txBody>
      </p:sp>
      <p:sp>
        <p:nvSpPr>
          <p:cNvPr id="7177" name="Slide Number Placeholder 7176"/>
          <p:cNvSpPr>
            <a:spLocks noGrp="1"/>
          </p:cNvSpPr>
          <p:nvPr>
            <p:ph type="sldNum" sz="quarter" idx="4"/>
          </p:nvPr>
        </p:nvSpPr>
        <p:spPr>
          <a:xfrm>
            <a:off x="6553200" y="6248400"/>
            <a:ext cx="2133600" cy="457200"/>
          </a:xfrm>
          <a:prstGeom prst="rect">
            <a:avLst/>
          </a:prstGeom>
          <a:noFill/>
          <a:ln>
            <a:noFill/>
          </a:ln>
        </p:spPr>
        <p:txBody>
          <a:bodyPr anchor="b" anchorCtr="0"/>
          <a:lstStyle/>
          <a:p>
            <a:pPr algn="r"/>
            <a:fld id="{12FF1C42-D199-4081-1916-587298610EC3}" type="slidenum">
              <a:rPr lang="en-US" altLang="en-US" sz="1200" dirty="0"/>
              <a:pPr algn="r"/>
              <a:t>‹#›</a:t>
            </a:fld>
            <a:endParaRPr lang="en-US" altLang="en-US" sz="1200" dirty="0"/>
          </a:p>
        </p:txBody>
      </p:sp>
      <p:sp>
        <p:nvSpPr>
          <p:cNvPr id="7178" name="Footer Placeholder 7177"/>
          <p:cNvSpPr>
            <a:spLocks noGrp="1"/>
          </p:cNvSpPr>
          <p:nvPr>
            <p:ph type="ftr" sz="quarter" idx="3"/>
          </p:nvPr>
        </p:nvSpPr>
        <p:spPr>
          <a:xfrm>
            <a:off x="3124200" y="6248400"/>
            <a:ext cx="2895600" cy="457200"/>
          </a:xfrm>
          <a:prstGeom prst="rect">
            <a:avLst/>
          </a:prstGeom>
          <a:noFill/>
          <a:ln>
            <a:noFill/>
          </a:ln>
        </p:spPr>
        <p:txBody>
          <a:bodyPr anchor="b" anchorCtr="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A97BC-7E5A-4045-8755-2203F99E5C7F}"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34A9D-2D82-47DA-8BAC-4DBF0BB304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A97BC-7E5A-4045-8755-2203F99E5C7F}" type="datetimeFigureOut">
              <a:rPr lang="en-US" smtClean="0"/>
              <a:pPr/>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34A9D-2D82-47DA-8BAC-4DBF0BB304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1905000"/>
          </a:xfrm>
        </p:spPr>
        <p:txBody>
          <a:bodyPr>
            <a:normAutofit fontScale="90000"/>
          </a:bodyPr>
          <a:lstStyle/>
          <a:p>
            <a:r>
              <a:rPr lang="en-US" altLang="en-US" b="1" dirty="0" err="1" smtClean="0"/>
              <a:t>Perbedaan</a:t>
            </a:r>
            <a:r>
              <a:rPr lang="en-US" altLang="en-US" b="1" dirty="0" smtClean="0"/>
              <a:t> </a:t>
            </a:r>
            <a:r>
              <a:rPr lang="en-US" altLang="en-US" b="1" dirty="0" err="1" smtClean="0"/>
              <a:t>perikatan</a:t>
            </a:r>
            <a:r>
              <a:rPr lang="en-US" altLang="en-US" b="1" dirty="0" smtClean="0"/>
              <a:t> </a:t>
            </a:r>
            <a:r>
              <a:rPr lang="en-US" altLang="en-US" b="1" dirty="0" err="1" smtClean="0"/>
              <a:t>bersyarat</a:t>
            </a:r>
            <a:r>
              <a:rPr lang="en-US" altLang="en-US" b="1" dirty="0" smtClean="0"/>
              <a:t> </a:t>
            </a:r>
            <a:r>
              <a:rPr lang="en-US" altLang="en-US" b="1" dirty="0" err="1" smtClean="0"/>
              <a:t>dan</a:t>
            </a:r>
            <a:r>
              <a:rPr lang="en-US" altLang="en-US" b="1" dirty="0" smtClean="0"/>
              <a:t> </a:t>
            </a:r>
            <a:r>
              <a:rPr lang="en-US" altLang="en-US" b="1" dirty="0" err="1" smtClean="0"/>
              <a:t>perikatan</a:t>
            </a:r>
            <a:r>
              <a:rPr lang="en-US" altLang="en-US" b="1" dirty="0" smtClean="0"/>
              <a:t> </a:t>
            </a:r>
            <a:r>
              <a:rPr lang="en-US" altLang="en-US" b="1" dirty="0" err="1" smtClean="0"/>
              <a:t>dengan</a:t>
            </a:r>
            <a:r>
              <a:rPr lang="en-US" altLang="en-US" b="1" dirty="0" smtClean="0"/>
              <a:t> </a:t>
            </a:r>
            <a:r>
              <a:rPr lang="en-US" altLang="en-US" b="1" dirty="0" err="1" smtClean="0"/>
              <a:t>ketetapan</a:t>
            </a:r>
            <a:r>
              <a:rPr lang="en-US" altLang="en-US" b="1" dirty="0" smtClean="0"/>
              <a:t> </a:t>
            </a:r>
            <a:r>
              <a:rPr lang="en-US" altLang="en-US" b="1" dirty="0" err="1" smtClean="0"/>
              <a:t>waktu</a:t>
            </a:r>
            <a:r>
              <a:rPr lang="en-US" altLang="en-US" b="1" dirty="0" smtClean="0"/>
              <a:t> </a:t>
            </a:r>
            <a:br>
              <a:rPr lang="en-US" altLang="en-US" b="1" dirty="0" smtClean="0"/>
            </a:br>
            <a:r>
              <a:rPr lang="en-US" altLang="en-US" b="1" dirty="0" err="1" smtClean="0"/>
              <a:t>pertemuan</a:t>
            </a:r>
            <a:r>
              <a:rPr lang="en-US" altLang="en-US" b="1" dirty="0" smtClean="0"/>
              <a:t> </a:t>
            </a:r>
            <a:r>
              <a:rPr lang="en-US" altLang="en-US" b="1" dirty="0" err="1" smtClean="0"/>
              <a:t>ke</a:t>
            </a:r>
            <a:r>
              <a:rPr lang="en-US" altLang="en-US" b="1" smtClean="0"/>
              <a:t>- </a:t>
            </a:r>
            <a:r>
              <a:rPr lang="en-US" altLang="en-US" b="1" smtClean="0"/>
              <a:t>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65537"/>
          <p:cNvSpPr>
            <a:spLocks noGrp="1"/>
          </p:cNvSpPr>
          <p:nvPr>
            <p:ph type="title"/>
          </p:nvPr>
        </p:nvSpPr>
        <p:spPr>
          <a:xfrm>
            <a:off x="762000" y="762000"/>
            <a:ext cx="7924800" cy="1143000"/>
          </a:xfrm>
          <a:ln/>
        </p:spPr>
        <p:txBody>
          <a:bodyPr wrap="square" lIns="91440" tIns="45720" rIns="91440" bIns="45720" anchor="ctr"/>
          <a:lstStyle/>
          <a:p>
            <a:endParaRPr/>
          </a:p>
        </p:txBody>
      </p:sp>
      <p:sp>
        <p:nvSpPr>
          <p:cNvPr id="65539" name="Text Placeholder 65538"/>
          <p:cNvSpPr>
            <a:spLocks noGrp="1"/>
          </p:cNvSpPr>
          <p:nvPr>
            <p:ph type="body" idx="1"/>
          </p:nvPr>
        </p:nvSpPr>
        <p:spPr>
          <a:xfrm>
            <a:off x="838200" y="2362200"/>
            <a:ext cx="7693026" cy="3724275"/>
          </a:xfrm>
          <a:ln/>
        </p:spPr>
        <p:txBody>
          <a:bodyPr wrap="square" lIns="91440" tIns="45720" rIns="91440" bIns="45720" anchor="t" anchorCtr="0">
            <a:normAutofit lnSpcReduction="10000"/>
          </a:bodyPr>
          <a:lstStyle/>
          <a:p>
            <a:pPr algn="just"/>
            <a:r>
              <a:rPr lang="en-US" altLang="en-US" dirty="0" err="1" smtClean="0"/>
              <a:t>Dalam</a:t>
            </a:r>
            <a:r>
              <a:rPr lang="en-US" altLang="en-US" dirty="0" smtClean="0"/>
              <a:t> </a:t>
            </a:r>
            <a:r>
              <a:rPr lang="en-US" altLang="en-US" dirty="0"/>
              <a:t>hubungan ekstern ini, debitur tanggung </a:t>
            </a:r>
            <a:r>
              <a:rPr lang="en-US" altLang="en-US" dirty="0" err="1"/>
              <a:t>renteng</a:t>
            </a:r>
            <a:r>
              <a:rPr lang="en-US" altLang="en-US" dirty="0"/>
              <a:t> </a:t>
            </a:r>
            <a:r>
              <a:rPr lang="en-US" altLang="en-US" dirty="0" err="1" smtClean="0"/>
              <a:t>tidak</a:t>
            </a:r>
            <a:r>
              <a:rPr lang="en-US" altLang="en-US" dirty="0" smtClean="0"/>
              <a:t> </a:t>
            </a:r>
            <a:r>
              <a:rPr lang="en-US" altLang="en-US" dirty="0"/>
              <a:t>mempunyai hak utama </a:t>
            </a:r>
          </a:p>
          <a:p>
            <a:pPr lvl="1" algn="just"/>
            <a:r>
              <a:rPr lang="en-US" altLang="en-US" dirty="0" err="1" smtClean="0"/>
              <a:t>untuk</a:t>
            </a:r>
            <a:r>
              <a:rPr lang="en-US" altLang="en-US" dirty="0" smtClean="0"/>
              <a:t> </a:t>
            </a:r>
            <a:r>
              <a:rPr lang="en-US" altLang="en-US" dirty="0"/>
              <a:t>diganti. Artinya, kalo </a:t>
            </a:r>
            <a:r>
              <a:rPr lang="en-US" altLang="en-US" dirty="0" err="1"/>
              <a:t>ditagih</a:t>
            </a:r>
            <a:r>
              <a:rPr lang="en-US" altLang="en-US" dirty="0"/>
              <a:t> </a:t>
            </a:r>
            <a:r>
              <a:rPr lang="en-US" altLang="en-US" dirty="0" err="1" smtClean="0"/>
              <a:t>tidak</a:t>
            </a:r>
            <a:r>
              <a:rPr lang="en-US" altLang="en-US" dirty="0" smtClean="0"/>
              <a:t> </a:t>
            </a:r>
            <a:r>
              <a:rPr lang="en-US" altLang="en-US" dirty="0" err="1" smtClean="0"/>
              <a:t>boleh</a:t>
            </a:r>
            <a:r>
              <a:rPr lang="en-US" altLang="en-US" dirty="0" smtClean="0"/>
              <a:t> </a:t>
            </a:r>
            <a:r>
              <a:rPr lang="en-US" altLang="en-US" dirty="0"/>
              <a:t>minta </a:t>
            </a:r>
            <a:r>
              <a:rPr lang="en-US" altLang="en-US" dirty="0" err="1"/>
              <a:t>debitur</a:t>
            </a:r>
            <a:r>
              <a:rPr lang="en-US" altLang="en-US" dirty="0"/>
              <a:t> </a:t>
            </a:r>
            <a:r>
              <a:rPr lang="en-US" altLang="en-US" dirty="0" err="1" smtClean="0"/>
              <a:t>lainnya</a:t>
            </a:r>
            <a:r>
              <a:rPr lang="en-US" altLang="en-US" dirty="0" smtClean="0"/>
              <a:t> </a:t>
            </a:r>
            <a:r>
              <a:rPr lang="en-US" altLang="en-US" dirty="0" err="1" smtClean="0"/>
              <a:t>saja</a:t>
            </a:r>
            <a:r>
              <a:rPr lang="en-US" altLang="en-US" dirty="0" smtClean="0"/>
              <a:t> </a:t>
            </a:r>
            <a:r>
              <a:rPr lang="en-US" altLang="en-US" dirty="0" err="1" smtClean="0"/>
              <a:t>ditagih</a:t>
            </a:r>
            <a:r>
              <a:rPr lang="en-US" altLang="en-US" dirty="0" smtClean="0"/>
              <a:t>. </a:t>
            </a:r>
            <a:endParaRPr lang="en-US" altLang="en-US" dirty="0"/>
          </a:p>
          <a:p>
            <a:pPr lvl="1" algn="just"/>
            <a:r>
              <a:rPr lang="en-US" altLang="en-US" dirty="0" err="1" smtClean="0"/>
              <a:t>Untuk</a:t>
            </a:r>
            <a:r>
              <a:rPr lang="en-US" altLang="en-US" dirty="0" smtClean="0"/>
              <a:t> </a:t>
            </a:r>
            <a:r>
              <a:rPr lang="en-US" altLang="en-US" dirty="0"/>
              <a:t>dibagi. Artinya kalo </a:t>
            </a:r>
            <a:r>
              <a:rPr lang="en-US" altLang="en-US" dirty="0" err="1"/>
              <a:t>ditagih</a:t>
            </a:r>
            <a:r>
              <a:rPr lang="en-US" altLang="en-US" dirty="0"/>
              <a:t> </a:t>
            </a:r>
            <a:r>
              <a:rPr lang="en-US" altLang="en-US" dirty="0" err="1" smtClean="0"/>
              <a:t>tidak</a:t>
            </a:r>
            <a:r>
              <a:rPr lang="en-US" altLang="en-US" dirty="0" smtClean="0"/>
              <a:t> </a:t>
            </a:r>
            <a:r>
              <a:rPr lang="en-US" altLang="en-US" dirty="0" err="1" smtClean="0"/>
              <a:t>boleh</a:t>
            </a:r>
            <a:r>
              <a:rPr lang="en-US" altLang="en-US" dirty="0" smtClean="0"/>
              <a:t> </a:t>
            </a:r>
            <a:r>
              <a:rPr lang="en-US" altLang="en-US" dirty="0"/>
              <a:t>minta </a:t>
            </a:r>
            <a:r>
              <a:rPr lang="en-US" altLang="en-US" dirty="0" err="1"/>
              <a:t>supaya</a:t>
            </a:r>
            <a:r>
              <a:rPr lang="en-US" altLang="en-US" dirty="0"/>
              <a:t> </a:t>
            </a:r>
            <a:r>
              <a:rPr lang="en-US" altLang="en-US" dirty="0" err="1" smtClean="0"/>
              <a:t>hutangnya</a:t>
            </a:r>
            <a:r>
              <a:rPr lang="en-US" altLang="en-US" dirty="0" smtClean="0"/>
              <a:t> </a:t>
            </a:r>
            <a:r>
              <a:rPr lang="en-US" altLang="en-US" dirty="0" err="1"/>
              <a:t>dibagi-bagi</a:t>
            </a:r>
            <a:r>
              <a:rPr lang="en-US" altLang="en-US" dirty="0"/>
              <a:t> </a:t>
            </a:r>
            <a:r>
              <a:rPr lang="en-US" altLang="en-US" dirty="0" err="1" smtClean="0"/>
              <a:t>saja</a:t>
            </a:r>
            <a:r>
              <a:rPr lang="en-US" altLang="en-US" dirty="0" smtClean="0"/>
              <a:t> </a:t>
            </a:r>
            <a:r>
              <a:rPr lang="en-US" altLang="en-US" dirty="0"/>
              <a:t>di antara </a:t>
            </a:r>
            <a:r>
              <a:rPr lang="en-US" altLang="en-US" dirty="0" err="1"/>
              <a:t>debitur</a:t>
            </a:r>
            <a:r>
              <a:rPr lang="en-US" altLang="en-US" dirty="0"/>
              <a:t> </a:t>
            </a:r>
            <a:r>
              <a:rPr lang="en-US" altLang="en-US" dirty="0" err="1" smtClean="0"/>
              <a:t>lainnya</a:t>
            </a:r>
            <a:r>
              <a:rPr lang="en-US" altLang="en-US" dirty="0" smtClean="0"/>
              <a:t>.</a:t>
            </a:r>
            <a:endParaRPr lang="en-US" altLang="en-US" dirty="0"/>
          </a:p>
        </p:txBody>
      </p:sp>
      <p:sp>
        <p:nvSpPr>
          <p:cNvPr id="65540" name="Rectangle 65539"/>
          <p:cNvSpPr>
            <a:spLocks noGrp="1"/>
          </p:cNvSpPr>
          <p:nvPr/>
        </p:nvSpPr>
        <p:spPr>
          <a:xfrm>
            <a:off x="6781800" y="6248400"/>
            <a:ext cx="1905000" cy="457200"/>
          </a:xfrm>
          <a:prstGeom prst="rect">
            <a:avLst/>
          </a:prstGeom>
          <a:noFill/>
          <a:ln>
            <a:noFill/>
          </a:ln>
        </p:spPr>
        <p:txBody>
          <a:bodyPr/>
          <a:lstStyle/>
          <a:p>
            <a:pPr algn="r"/>
            <a:fld id="{12FF1C42-D199-1004-1313-587298610EC3}" type="slidenum">
              <a:rPr lang="en-US" altLang="en-US" sz="1000" dirty="0"/>
              <a:pPr algn="r"/>
              <a:t>10</a:t>
            </a:fld>
            <a:endParaRPr lang="en-US" alt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66561"/>
          <p:cNvSpPr>
            <a:spLocks noGrp="1"/>
          </p:cNvSpPr>
          <p:nvPr>
            <p:ph type="title"/>
          </p:nvPr>
        </p:nvSpPr>
        <p:spPr>
          <a:xfrm>
            <a:off x="762000" y="762000"/>
            <a:ext cx="7924800" cy="1143000"/>
          </a:xfrm>
          <a:ln/>
        </p:spPr>
        <p:txBody>
          <a:bodyPr wrap="square" lIns="91440" tIns="45720" rIns="91440" bIns="45720" anchor="ctr"/>
          <a:lstStyle/>
          <a:p>
            <a:endParaRPr/>
          </a:p>
        </p:txBody>
      </p:sp>
      <p:sp>
        <p:nvSpPr>
          <p:cNvPr id="66563" name="Text Placeholder 66562"/>
          <p:cNvSpPr>
            <a:spLocks noGrp="1"/>
          </p:cNvSpPr>
          <p:nvPr>
            <p:ph type="body" idx="1"/>
          </p:nvPr>
        </p:nvSpPr>
        <p:spPr>
          <a:xfrm>
            <a:off x="838200" y="2362200"/>
            <a:ext cx="7693026" cy="3724275"/>
          </a:xfrm>
          <a:ln/>
        </p:spPr>
        <p:txBody>
          <a:bodyPr wrap="square" lIns="91440" tIns="45720" rIns="91440" bIns="45720" anchor="t" anchorCtr="0"/>
          <a:lstStyle/>
          <a:p>
            <a:pPr algn="just">
              <a:lnSpc>
                <a:spcPct val="90000"/>
              </a:lnSpc>
            </a:pPr>
            <a:r>
              <a:rPr lang="en-US" altLang="en-US" sz="2400" dirty="0"/>
              <a:t>Kadang kala terjadi prestasi itu harus dipenuhi o/ dua ato lebih debitur ato dpt ditagih o/ dua ato lebih kreditur. Hal ini dpt terjadi sejak semula dari perikatan ato akibat dari suatu peristiwa yg kemudian terjadi. Misal pewarisan </a:t>
            </a:r>
          </a:p>
          <a:p>
            <a:pPr lvl="1" algn="just">
              <a:lnSpc>
                <a:spcPct val="90000"/>
              </a:lnSpc>
            </a:pPr>
            <a:r>
              <a:rPr lang="en-US" altLang="en-US" sz="2000" dirty="0"/>
              <a:t>A, B dan C secara tanggung renteng berkewajiban membayar Rp.500,- dan ternyata A wafat dgn meninggalkn 5 orang ahli waris. Maka kreditur dpt menagih B ato C masing-masing Rp.500,- akan tetapi terhadap ahli waris A kreditur hanya dpt menagih masing-masing Rp.500,-</a:t>
            </a:r>
          </a:p>
          <a:p>
            <a:pPr algn="just">
              <a:lnSpc>
                <a:spcPct val="90000"/>
              </a:lnSpc>
            </a:pPr>
            <a:r>
              <a:rPr lang="en-US" altLang="en-US" sz="2400" dirty="0"/>
              <a:t>Kalo prestasi tdk dpt dibagi, maka para debitur harus memenuhi sluruh prestasi sekaligus </a:t>
            </a:r>
          </a:p>
        </p:txBody>
      </p:sp>
      <p:sp>
        <p:nvSpPr>
          <p:cNvPr id="66564" name="Rectangle 66563"/>
          <p:cNvSpPr>
            <a:spLocks noGrp="1"/>
          </p:cNvSpPr>
          <p:nvPr/>
        </p:nvSpPr>
        <p:spPr>
          <a:xfrm>
            <a:off x="6781800" y="6248400"/>
            <a:ext cx="1905000" cy="457200"/>
          </a:xfrm>
          <a:prstGeom prst="rect">
            <a:avLst/>
          </a:prstGeom>
          <a:noFill/>
          <a:ln>
            <a:noFill/>
          </a:ln>
        </p:spPr>
        <p:txBody>
          <a:bodyPr/>
          <a:lstStyle/>
          <a:p>
            <a:pPr algn="r"/>
            <a:fld id="{12FF1C42-D199-2028-1314-587298610EC3}" type="slidenum">
              <a:rPr lang="en-US" altLang="en-US" sz="1000" dirty="0"/>
              <a:pPr algn="r"/>
              <a:t>11</a:t>
            </a:fld>
            <a:endParaRPr lang="en-US" alt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67585"/>
          <p:cNvSpPr>
            <a:spLocks noGrp="1"/>
          </p:cNvSpPr>
          <p:nvPr>
            <p:ph type="title"/>
          </p:nvPr>
        </p:nvSpPr>
        <p:spPr>
          <a:xfrm>
            <a:off x="762000" y="762000"/>
            <a:ext cx="7924800" cy="1143000"/>
          </a:xfrm>
          <a:ln/>
        </p:spPr>
        <p:txBody>
          <a:bodyPr wrap="square" lIns="91440" tIns="45720" rIns="91440" bIns="45720" anchor="ctr"/>
          <a:lstStyle/>
          <a:p>
            <a:r>
              <a:rPr lang="en-US" altLang="en-US" sz="3200" dirty="0"/>
              <a:t>Perbedaan antara tanggung renteng dan perikatan tak dapat dibagi: </a:t>
            </a:r>
          </a:p>
        </p:txBody>
      </p:sp>
      <p:sp>
        <p:nvSpPr>
          <p:cNvPr id="67587" name="Text Placeholder 67586"/>
          <p:cNvSpPr>
            <a:spLocks noGrp="1"/>
          </p:cNvSpPr>
          <p:nvPr>
            <p:ph type="body" idx="1"/>
          </p:nvPr>
        </p:nvSpPr>
        <p:spPr>
          <a:xfrm>
            <a:off x="838200" y="2362200"/>
            <a:ext cx="7693026" cy="3724275"/>
          </a:xfrm>
          <a:ln/>
        </p:spPr>
        <p:txBody>
          <a:bodyPr wrap="square" lIns="91440" tIns="45720" rIns="91440" bIns="45720" anchor="t" anchorCtr="0">
            <a:normAutofit fontScale="92500" lnSpcReduction="10000"/>
          </a:bodyPr>
          <a:lstStyle/>
          <a:p>
            <a:pPr algn="just">
              <a:lnSpc>
                <a:spcPct val="90000"/>
              </a:lnSpc>
            </a:pPr>
            <a:r>
              <a:rPr lang="en-US" altLang="en-US" dirty="0">
                <a:latin typeface="Times New Roman" pitchFamily="18" charset="0"/>
                <a:cs typeface="Times New Roman" pitchFamily="18" charset="0"/>
              </a:rPr>
              <a:t>Tanggung renteng slalu dikehendaki, </a:t>
            </a:r>
            <a:r>
              <a:rPr lang="en-US" altLang="en-US" dirty="0" err="1">
                <a:latin typeface="Times New Roman" pitchFamily="18" charset="0"/>
                <a:cs typeface="Times New Roman" pitchFamily="18" charset="0"/>
              </a:rPr>
              <a:t>baik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oleh</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perjanjian maupun UU</a:t>
            </a:r>
          </a:p>
          <a:p>
            <a:pPr lvl="1" algn="just">
              <a:lnSpc>
                <a:spcPct val="90000"/>
              </a:lnSpc>
            </a:pPr>
            <a:r>
              <a:rPr lang="en-US" altLang="en-US" dirty="0" err="1">
                <a:latin typeface="Times New Roman" pitchFamily="18" charset="0"/>
                <a:cs typeface="Times New Roman" pitchFamily="18" charset="0"/>
              </a:rPr>
              <a:t>Tak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dapat</a:t>
            </a:r>
            <a:r>
              <a:rPr lang="en-US" altLang="en-US" dirty="0" smtClean="0">
                <a:latin typeface="Times New Roman" pitchFamily="18" charset="0"/>
                <a:cs typeface="Times New Roman" pitchFamily="18" charset="0"/>
              </a:rPr>
              <a:t> </a:t>
            </a:r>
            <a:r>
              <a:rPr lang="en-US" altLang="en-US" dirty="0" err="1">
                <a:latin typeface="Times New Roman" pitchFamily="18" charset="0"/>
                <a:cs typeface="Times New Roman" pitchFamily="18" charset="0"/>
              </a:rPr>
              <a:t>dibagi</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adalah</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mengenai prestasinya, </a:t>
            </a:r>
            <a:r>
              <a:rPr lang="en-US" altLang="en-US" dirty="0" err="1" smtClean="0">
                <a:latin typeface="Times New Roman" pitchFamily="18" charset="0"/>
                <a:cs typeface="Times New Roman" pitchFamily="18" charset="0"/>
              </a:rPr>
              <a:t>prestasinya</a:t>
            </a:r>
            <a:r>
              <a:rPr lang="en-US" altLang="en-US" dirty="0" smtClean="0">
                <a:latin typeface="Times New Roman" pitchFamily="18" charset="0"/>
                <a:cs typeface="Times New Roman" pitchFamily="18" charset="0"/>
              </a:rPr>
              <a:t> yang </a:t>
            </a:r>
            <a:r>
              <a:rPr lang="en-US" altLang="en-US" dirty="0" err="1">
                <a:latin typeface="Times New Roman" pitchFamily="18" charset="0"/>
                <a:cs typeface="Times New Roman" pitchFamily="18" charset="0"/>
              </a:rPr>
              <a:t>tak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dapat</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dibagi. Jadi tanggung renteng </a:t>
            </a:r>
            <a:r>
              <a:rPr lang="en-US" altLang="en-US" dirty="0" err="1">
                <a:latin typeface="Times New Roman" pitchFamily="18" charset="0"/>
                <a:cs typeface="Times New Roman" pitchFamily="18" charset="0"/>
              </a:rPr>
              <a:t>terletak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pada</a:t>
            </a:r>
            <a:r>
              <a:rPr lang="en-US" altLang="en-US" dirty="0" smtClean="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subyeknya</a:t>
            </a:r>
            <a:r>
              <a:rPr lang="en-US" altLang="en-US" dirty="0" smtClean="0">
                <a:latin typeface="Times New Roman" pitchFamily="18" charset="0"/>
                <a:cs typeface="Times New Roman" pitchFamily="18" charset="0"/>
              </a:rPr>
              <a:t>, </a:t>
            </a:r>
            <a:r>
              <a:rPr lang="en-US" altLang="en-US" dirty="0" err="1">
                <a:latin typeface="Times New Roman" pitchFamily="18" charset="0"/>
                <a:cs typeface="Times New Roman" pitchFamily="18" charset="0"/>
              </a:rPr>
              <a:t>tak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dapat</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dibagi </a:t>
            </a:r>
            <a:r>
              <a:rPr lang="en-US" altLang="en-US" dirty="0" err="1">
                <a:latin typeface="Times New Roman" pitchFamily="18" charset="0"/>
                <a:cs typeface="Times New Roman" pitchFamily="18" charset="0"/>
              </a:rPr>
              <a:t>terletak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pada</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obyeknya/prestasiny. </a:t>
            </a:r>
          </a:p>
          <a:p>
            <a:pPr algn="just">
              <a:lnSpc>
                <a:spcPct val="90000"/>
              </a:lnSpc>
            </a:pPr>
            <a:r>
              <a:rPr lang="en-US" altLang="en-US" dirty="0">
                <a:latin typeface="Times New Roman" pitchFamily="18" charset="0"/>
                <a:cs typeface="Times New Roman" pitchFamily="18" charset="0"/>
              </a:rPr>
              <a:t>Tanggung </a:t>
            </a:r>
            <a:r>
              <a:rPr lang="en-US" altLang="en-US" dirty="0" err="1">
                <a:latin typeface="Times New Roman" pitchFamily="18" charset="0"/>
                <a:cs typeface="Times New Roman" pitchFamily="18" charset="0"/>
              </a:rPr>
              <a:t>renteng</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adalah</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akibat </a:t>
            </a:r>
            <a:r>
              <a:rPr lang="en-US" altLang="en-US" dirty="0" err="1">
                <a:latin typeface="Times New Roman" pitchFamily="18" charset="0"/>
                <a:cs typeface="Times New Roman" pitchFamily="18" charset="0"/>
              </a:rPr>
              <a:t>perjanjian</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atau</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akibat dari ketentuan UU </a:t>
            </a:r>
          </a:p>
          <a:p>
            <a:pPr lvl="1" algn="just">
              <a:lnSpc>
                <a:spcPct val="90000"/>
              </a:lnSpc>
            </a:pPr>
            <a:r>
              <a:rPr lang="en-US" altLang="en-US" dirty="0" err="1">
                <a:latin typeface="Times New Roman" pitchFamily="18" charset="0"/>
                <a:cs typeface="Times New Roman" pitchFamily="18" charset="0"/>
              </a:rPr>
              <a:t>tak</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dapat</a:t>
            </a:r>
            <a:r>
              <a:rPr lang="en-US" altLang="en-US" dirty="0" smtClean="0">
                <a:latin typeface="Times New Roman" pitchFamily="18" charset="0"/>
                <a:cs typeface="Times New Roman" pitchFamily="18" charset="0"/>
              </a:rPr>
              <a:t> </a:t>
            </a:r>
            <a:r>
              <a:rPr lang="en-US" altLang="en-US" dirty="0" err="1">
                <a:latin typeface="Times New Roman" pitchFamily="18" charset="0"/>
                <a:cs typeface="Times New Roman" pitchFamily="18" charset="0"/>
              </a:rPr>
              <a:t>dibagi</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adalah</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berdasarkan atas </a:t>
            </a:r>
            <a:r>
              <a:rPr lang="en-US" altLang="en-US" dirty="0" err="1">
                <a:latin typeface="Times New Roman" pitchFamily="18" charset="0"/>
                <a:cs typeface="Times New Roman" pitchFamily="18" charset="0"/>
              </a:rPr>
              <a:t>sifat</a:t>
            </a:r>
            <a:r>
              <a:rPr lang="en-US" altLang="en-US" dirty="0">
                <a:latin typeface="Times New Roman" pitchFamily="18" charset="0"/>
                <a:cs typeface="Times New Roman" pitchFamily="18" charset="0"/>
              </a:rPr>
              <a:t> </a:t>
            </a:r>
            <a:r>
              <a:rPr lang="en-US" altLang="en-US" dirty="0" err="1" smtClean="0">
                <a:latin typeface="Times New Roman" pitchFamily="18" charset="0"/>
                <a:cs typeface="Times New Roman" pitchFamily="18" charset="0"/>
              </a:rPr>
              <a:t>atau</a:t>
            </a:r>
            <a:r>
              <a:rPr lang="en-US" altLang="en-US" dirty="0" smtClean="0">
                <a:latin typeface="Times New Roman" pitchFamily="18" charset="0"/>
                <a:cs typeface="Times New Roman" pitchFamily="18" charset="0"/>
              </a:rPr>
              <a:t> </a:t>
            </a:r>
            <a:r>
              <a:rPr lang="en-US" altLang="en-US" dirty="0">
                <a:latin typeface="Times New Roman" pitchFamily="18" charset="0"/>
                <a:cs typeface="Times New Roman" pitchFamily="18" charset="0"/>
              </a:rPr>
              <a:t>maksud dari perikatan.</a:t>
            </a:r>
          </a:p>
        </p:txBody>
      </p:sp>
      <p:sp>
        <p:nvSpPr>
          <p:cNvPr id="67588" name="Rectangle 67587"/>
          <p:cNvSpPr>
            <a:spLocks noGrp="1"/>
          </p:cNvSpPr>
          <p:nvPr/>
        </p:nvSpPr>
        <p:spPr>
          <a:xfrm>
            <a:off x="6781800" y="6248400"/>
            <a:ext cx="1905000" cy="457200"/>
          </a:xfrm>
          <a:prstGeom prst="rect">
            <a:avLst/>
          </a:prstGeom>
          <a:noFill/>
          <a:ln>
            <a:noFill/>
          </a:ln>
        </p:spPr>
        <p:txBody>
          <a:bodyPr/>
          <a:lstStyle/>
          <a:p>
            <a:pPr algn="r"/>
            <a:fld id="{12FF1C42-D199-3052-1315-587298610EC3}" type="slidenum">
              <a:rPr lang="en-US" altLang="en-US" sz="1000" dirty="0"/>
              <a:pPr algn="r"/>
              <a:t>12</a:t>
            </a:fld>
            <a:endParaRPr lang="en-US" altLang="en-U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68609"/>
          <p:cNvSpPr>
            <a:spLocks noGrp="1"/>
          </p:cNvSpPr>
          <p:nvPr>
            <p:ph type="title"/>
          </p:nvPr>
        </p:nvSpPr>
        <p:spPr>
          <a:xfrm>
            <a:off x="762000" y="762000"/>
            <a:ext cx="7924800" cy="1143000"/>
          </a:xfrm>
          <a:ln/>
        </p:spPr>
        <p:txBody>
          <a:bodyPr wrap="square" lIns="91440" tIns="45720" rIns="91440" bIns="45720" anchor="ctr"/>
          <a:lstStyle/>
          <a:p>
            <a:r>
              <a:rPr lang="en-US" altLang="en-US" sz="3200" dirty="0"/>
              <a:t>4.Perikatan yang dapat dibagi</a:t>
            </a:r>
          </a:p>
        </p:txBody>
      </p:sp>
      <p:sp>
        <p:nvSpPr>
          <p:cNvPr id="68611" name="Text Placeholder 68610"/>
          <p:cNvSpPr>
            <a:spLocks noGrp="1"/>
          </p:cNvSpPr>
          <p:nvPr>
            <p:ph type="body" idx="1"/>
          </p:nvPr>
        </p:nvSpPr>
        <p:spPr>
          <a:xfrm>
            <a:off x="838200" y="2362200"/>
            <a:ext cx="7693026" cy="3724275"/>
          </a:xfrm>
          <a:ln/>
        </p:spPr>
        <p:txBody>
          <a:bodyPr wrap="square" lIns="91440" tIns="45720" rIns="91440" bIns="45720" anchor="t" anchorCtr="0">
            <a:normAutofit fontScale="85000" lnSpcReduction="10000"/>
          </a:bodyPr>
          <a:lstStyle/>
          <a:p>
            <a:pPr>
              <a:lnSpc>
                <a:spcPct val="90000"/>
              </a:lnSpc>
            </a:pPr>
            <a:r>
              <a:rPr lang="en-US" altLang="en-US" dirty="0"/>
              <a:t>Perikatan yg dpt dibagi a/ perikatan yg prestasiny dpt dibagi-bagi </a:t>
            </a:r>
          </a:p>
          <a:p>
            <a:pPr>
              <a:lnSpc>
                <a:spcPct val="90000"/>
              </a:lnSpc>
            </a:pPr>
            <a:r>
              <a:rPr lang="en-US" altLang="en-US" dirty="0"/>
              <a:t>Jika terdapat satu kreditur dan satu debitur, maka perikatan yg dpt dibagi harus dilaksanakn seperti perikatan yg tdk dpt dibagi.</a:t>
            </a:r>
          </a:p>
          <a:p>
            <a:pPr>
              <a:lnSpc>
                <a:spcPct val="90000"/>
              </a:lnSpc>
            </a:pPr>
            <a:r>
              <a:rPr lang="en-US" altLang="en-US" dirty="0"/>
              <a:t>Jika terdapat lebih dari satu kreditur dan lebih dari satu debitur, maka tiap-tiap kreditur tdk blh menagih lebih dari bagiannya. Demikian pula tiap-tiap debitur tdk perlu memenuhi prestasi lebih dari bagiannya </a:t>
            </a:r>
          </a:p>
        </p:txBody>
      </p:sp>
      <p:sp>
        <p:nvSpPr>
          <p:cNvPr id="68612" name="Rectangle 68611"/>
          <p:cNvSpPr>
            <a:spLocks noGrp="1"/>
          </p:cNvSpPr>
          <p:nvPr/>
        </p:nvSpPr>
        <p:spPr>
          <a:xfrm>
            <a:off x="6781800" y="6248400"/>
            <a:ext cx="1905000" cy="457200"/>
          </a:xfrm>
          <a:prstGeom prst="rect">
            <a:avLst/>
          </a:prstGeom>
          <a:noFill/>
          <a:ln>
            <a:noFill/>
          </a:ln>
        </p:spPr>
        <p:txBody>
          <a:bodyPr/>
          <a:lstStyle/>
          <a:p>
            <a:pPr algn="r"/>
            <a:fld id="{12FF1C42-D199-4076-1316-587298610EC3}" type="slidenum">
              <a:rPr lang="en-US" altLang="en-US" sz="1000" dirty="0"/>
              <a:pPr algn="r"/>
              <a:t>13</a:t>
            </a:fld>
            <a:endParaRPr lang="en-US" altLang="en-U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69633"/>
          <p:cNvSpPr>
            <a:spLocks noGrp="1"/>
          </p:cNvSpPr>
          <p:nvPr>
            <p:ph type="title"/>
          </p:nvPr>
        </p:nvSpPr>
        <p:spPr>
          <a:xfrm>
            <a:off x="762000" y="762000"/>
            <a:ext cx="7924800" cy="1143000"/>
          </a:xfrm>
          <a:ln/>
        </p:spPr>
        <p:txBody>
          <a:bodyPr wrap="square" lIns="91440" tIns="45720" rIns="91440" bIns="45720" anchor="ctr"/>
          <a:lstStyle/>
          <a:p>
            <a:r>
              <a:rPr lang="en-US" altLang="en-US" sz="3200" dirty="0"/>
              <a:t>5.Perikatan yang tidak dapat dibagi </a:t>
            </a:r>
          </a:p>
        </p:txBody>
      </p:sp>
      <p:sp>
        <p:nvSpPr>
          <p:cNvPr id="69635" name="Text Placeholder 69634"/>
          <p:cNvSpPr>
            <a:spLocks noGrp="1"/>
          </p:cNvSpPr>
          <p:nvPr>
            <p:ph type="body" idx="1"/>
          </p:nvPr>
        </p:nvSpPr>
        <p:spPr>
          <a:xfrm>
            <a:off x="838200" y="2362200"/>
            <a:ext cx="7693026" cy="3724275"/>
          </a:xfrm>
          <a:ln/>
        </p:spPr>
        <p:txBody>
          <a:bodyPr wrap="square" lIns="91440" tIns="45720" rIns="91440" bIns="45720" anchor="t" anchorCtr="0"/>
          <a:lstStyle/>
          <a:p>
            <a:pPr algn="just"/>
            <a:r>
              <a:rPr lang="en-US" altLang="en-US" sz="2400" dirty="0"/>
              <a:t>Perikatan yg tdk dpt dibagi a/ perikatan yg prestasiny tdk dpt dibagi-bagi </a:t>
            </a:r>
          </a:p>
          <a:p>
            <a:pPr algn="just"/>
            <a:r>
              <a:rPr lang="en-US" altLang="en-US" sz="2400" dirty="0"/>
              <a:t>Menurut UU tak dpt dibagi mempunyai akibat: </a:t>
            </a:r>
          </a:p>
          <a:p>
            <a:pPr lvl="1" algn="just"/>
            <a:r>
              <a:rPr lang="en-US" altLang="en-US" sz="2000" dirty="0"/>
              <a:t>Kalo debiturnya banyak, tiap-tiap debitur dpt dipertanggung gugatkn sluruh prestasinya (berlakunya tak dpt dibagi yg pasif) </a:t>
            </a:r>
          </a:p>
          <a:p>
            <a:pPr lvl="1" algn="just"/>
            <a:r>
              <a:rPr lang="en-US" altLang="en-US" sz="2000" dirty="0"/>
              <a:t>Kalo krediturnya banyak, tiap-tiap kreditur dpt menagih prestasi (berlakunya tak dpt dibagi yg aktif) </a:t>
            </a:r>
          </a:p>
        </p:txBody>
      </p:sp>
      <p:sp>
        <p:nvSpPr>
          <p:cNvPr id="69636" name="Rectangle 69635"/>
          <p:cNvSpPr>
            <a:spLocks noGrp="1"/>
          </p:cNvSpPr>
          <p:nvPr/>
        </p:nvSpPr>
        <p:spPr>
          <a:xfrm>
            <a:off x="6781800" y="6248400"/>
            <a:ext cx="1905000" cy="457200"/>
          </a:xfrm>
          <a:prstGeom prst="rect">
            <a:avLst/>
          </a:prstGeom>
          <a:noFill/>
          <a:ln>
            <a:noFill/>
          </a:ln>
        </p:spPr>
        <p:txBody>
          <a:bodyPr/>
          <a:lstStyle/>
          <a:p>
            <a:pPr algn="r"/>
            <a:fld id="{12FF1C42-D199-1004-1317-587298610EC3}" type="slidenum">
              <a:rPr lang="en-US" altLang="en-US" sz="1000" dirty="0"/>
              <a:pPr algn="r"/>
              <a:t>14</a:t>
            </a:fld>
            <a:endParaRPr lang="en-US" altLang="en-US"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70657"/>
          <p:cNvSpPr>
            <a:spLocks noGrp="1"/>
          </p:cNvSpPr>
          <p:nvPr>
            <p:ph type="title"/>
          </p:nvPr>
        </p:nvSpPr>
        <p:spPr>
          <a:xfrm>
            <a:off x="762000" y="762000"/>
            <a:ext cx="7924800" cy="1143000"/>
          </a:xfrm>
          <a:ln/>
        </p:spPr>
        <p:txBody>
          <a:bodyPr wrap="square" lIns="91440" tIns="45720" rIns="91440" bIns="45720" anchor="ctr"/>
          <a:lstStyle/>
          <a:p>
            <a:endParaRPr/>
          </a:p>
        </p:txBody>
      </p:sp>
      <p:sp>
        <p:nvSpPr>
          <p:cNvPr id="70659" name="Text Placeholder 70658"/>
          <p:cNvSpPr>
            <a:spLocks noGrp="1"/>
          </p:cNvSpPr>
          <p:nvPr>
            <p:ph type="body" idx="1"/>
          </p:nvPr>
        </p:nvSpPr>
        <p:spPr>
          <a:xfrm>
            <a:off x="838200" y="2362200"/>
            <a:ext cx="7693026" cy="3724275"/>
          </a:xfrm>
          <a:ln/>
        </p:spPr>
        <p:txBody>
          <a:bodyPr wrap="square" lIns="91440" tIns="45720" rIns="91440" bIns="45720" anchor="t" anchorCtr="0">
            <a:normAutofit fontScale="92500" lnSpcReduction="20000"/>
          </a:bodyPr>
          <a:lstStyle/>
          <a:p>
            <a:pPr algn="just"/>
            <a:r>
              <a:rPr lang="en-US" altLang="en-US" dirty="0" err="1"/>
              <a:t>Pembayaran</a:t>
            </a:r>
            <a:r>
              <a:rPr lang="en-US" altLang="en-US" dirty="0"/>
              <a:t> </a:t>
            </a:r>
            <a:r>
              <a:rPr lang="en-US" altLang="en-US" dirty="0" err="1" smtClean="0"/>
              <a:t>oleh</a:t>
            </a:r>
            <a:r>
              <a:rPr lang="en-US" altLang="en-US" dirty="0" smtClean="0"/>
              <a:t> </a:t>
            </a:r>
            <a:r>
              <a:rPr lang="en-US" altLang="en-US" dirty="0"/>
              <a:t>seorang </a:t>
            </a:r>
            <a:r>
              <a:rPr lang="en-US" altLang="en-US" dirty="0" err="1"/>
              <a:t>debitur</a:t>
            </a:r>
            <a:r>
              <a:rPr lang="en-US" altLang="en-US" dirty="0"/>
              <a:t> </a:t>
            </a:r>
            <a:r>
              <a:rPr lang="en-US" altLang="en-US" dirty="0" err="1" smtClean="0"/>
              <a:t>atau</a:t>
            </a:r>
            <a:r>
              <a:rPr lang="en-US" altLang="en-US" dirty="0" smtClean="0"/>
              <a:t> </a:t>
            </a:r>
            <a:r>
              <a:rPr lang="en-US" altLang="en-US" dirty="0" err="1" smtClean="0"/>
              <a:t>kepada</a:t>
            </a:r>
            <a:r>
              <a:rPr lang="en-US" altLang="en-US" dirty="0" smtClean="0"/>
              <a:t> </a:t>
            </a:r>
            <a:r>
              <a:rPr lang="en-US" altLang="en-US" dirty="0"/>
              <a:t>salah seorang </a:t>
            </a:r>
            <a:r>
              <a:rPr lang="en-US" altLang="en-US" dirty="0" err="1"/>
              <a:t>kreditur</a:t>
            </a:r>
            <a:r>
              <a:rPr lang="en-US" altLang="en-US" dirty="0"/>
              <a:t> </a:t>
            </a:r>
            <a:r>
              <a:rPr lang="en-US" altLang="en-US" dirty="0" err="1" smtClean="0"/>
              <a:t>melenyapkan</a:t>
            </a:r>
            <a:r>
              <a:rPr lang="en-US" altLang="en-US" dirty="0" smtClean="0"/>
              <a:t> </a:t>
            </a:r>
            <a:r>
              <a:rPr lang="en-US" altLang="en-US" dirty="0"/>
              <a:t>perikatan.</a:t>
            </a:r>
          </a:p>
          <a:p>
            <a:pPr algn="just"/>
            <a:r>
              <a:rPr lang="en-US" altLang="en-US" dirty="0" err="1" smtClean="0"/>
              <a:t>Pada</a:t>
            </a:r>
            <a:r>
              <a:rPr lang="en-US" altLang="en-US" dirty="0" smtClean="0"/>
              <a:t> </a:t>
            </a:r>
            <a:r>
              <a:rPr lang="en-US" altLang="en-US" dirty="0" err="1" smtClean="0"/>
              <a:t>umumnya</a:t>
            </a:r>
            <a:r>
              <a:rPr lang="en-US" altLang="en-US" dirty="0" smtClean="0"/>
              <a:t> ,</a:t>
            </a:r>
            <a:r>
              <a:rPr lang="en-US" altLang="en-US" dirty="0" err="1"/>
              <a:t>debitur</a:t>
            </a:r>
            <a:r>
              <a:rPr lang="en-US" altLang="en-US" dirty="0"/>
              <a:t> </a:t>
            </a:r>
            <a:r>
              <a:rPr lang="en-US" altLang="en-US" dirty="0" smtClean="0"/>
              <a:t>yang </a:t>
            </a:r>
            <a:r>
              <a:rPr lang="en-US" altLang="en-US" dirty="0" err="1" smtClean="0"/>
              <a:t>telah</a:t>
            </a:r>
            <a:r>
              <a:rPr lang="en-US" altLang="en-US" dirty="0" smtClean="0"/>
              <a:t> </a:t>
            </a:r>
            <a:r>
              <a:rPr lang="en-US" altLang="en-US" dirty="0" err="1"/>
              <a:t>melunasi</a:t>
            </a:r>
            <a:r>
              <a:rPr lang="en-US" altLang="en-US" dirty="0"/>
              <a:t> </a:t>
            </a:r>
            <a:r>
              <a:rPr lang="en-US" altLang="en-US" dirty="0" err="1" smtClean="0"/>
              <a:t>hutangnya</a:t>
            </a:r>
            <a:r>
              <a:rPr lang="en-US" altLang="en-US" dirty="0" smtClean="0"/>
              <a:t> </a:t>
            </a:r>
            <a:r>
              <a:rPr lang="en-US" altLang="en-US" dirty="0"/>
              <a:t>mempunyai </a:t>
            </a:r>
            <a:r>
              <a:rPr lang="en-US" altLang="en-US" dirty="0" err="1"/>
              <a:t>hak</a:t>
            </a:r>
            <a:r>
              <a:rPr lang="en-US" altLang="en-US" dirty="0"/>
              <a:t> </a:t>
            </a:r>
            <a:r>
              <a:rPr lang="en-US" altLang="en-US" dirty="0" err="1" smtClean="0"/>
              <a:t>untuk</a:t>
            </a:r>
            <a:r>
              <a:rPr lang="en-US" altLang="en-US" dirty="0" smtClean="0"/>
              <a:t> </a:t>
            </a:r>
            <a:r>
              <a:rPr lang="en-US" altLang="en-US" dirty="0" err="1"/>
              <a:t>menagih</a:t>
            </a:r>
            <a:r>
              <a:rPr lang="en-US" altLang="en-US" dirty="0"/>
              <a:t> </a:t>
            </a:r>
            <a:r>
              <a:rPr lang="en-US" altLang="en-US" dirty="0" err="1" smtClean="0"/>
              <a:t>kepada</a:t>
            </a:r>
            <a:r>
              <a:rPr lang="en-US" altLang="en-US" dirty="0" smtClean="0"/>
              <a:t> </a:t>
            </a:r>
            <a:r>
              <a:rPr lang="en-US" altLang="en-US" dirty="0"/>
              <a:t>sesama debitur yg lain, jg kalo </a:t>
            </a:r>
            <a:r>
              <a:rPr lang="en-US" altLang="en-US" dirty="0" err="1"/>
              <a:t>kreditur</a:t>
            </a:r>
            <a:r>
              <a:rPr lang="en-US" altLang="en-US" dirty="0"/>
              <a:t> </a:t>
            </a:r>
            <a:r>
              <a:rPr lang="en-US" altLang="en-US" dirty="0" smtClean="0"/>
              <a:t>yang </a:t>
            </a:r>
            <a:r>
              <a:rPr lang="en-US" altLang="en-US" dirty="0" err="1" smtClean="0"/>
              <a:t>telah</a:t>
            </a:r>
            <a:r>
              <a:rPr lang="en-US" altLang="en-US" dirty="0" smtClean="0"/>
              <a:t> </a:t>
            </a:r>
            <a:r>
              <a:rPr lang="en-US" altLang="en-US" dirty="0"/>
              <a:t>menerima </a:t>
            </a:r>
            <a:r>
              <a:rPr lang="en-US" altLang="en-US" dirty="0" err="1"/>
              <a:t>hutang</a:t>
            </a:r>
            <a:r>
              <a:rPr lang="en-US" altLang="en-US" dirty="0"/>
              <a:t> </a:t>
            </a:r>
            <a:r>
              <a:rPr lang="en-US" altLang="en-US" dirty="0" err="1" smtClean="0"/>
              <a:t>seluruhnya</a:t>
            </a:r>
            <a:r>
              <a:rPr lang="en-US" altLang="en-US" dirty="0" smtClean="0"/>
              <a:t> </a:t>
            </a:r>
            <a:r>
              <a:rPr lang="en-US" altLang="en-US" dirty="0"/>
              <a:t>dari debitur </a:t>
            </a:r>
            <a:r>
              <a:rPr lang="en-US" altLang="en-US" dirty="0" err="1"/>
              <a:t>berkewajibn</a:t>
            </a:r>
            <a:r>
              <a:rPr lang="en-US" altLang="en-US" dirty="0"/>
              <a:t> </a:t>
            </a:r>
            <a:r>
              <a:rPr lang="en-US" altLang="en-US" dirty="0" err="1" smtClean="0"/>
              <a:t>untuk</a:t>
            </a:r>
            <a:r>
              <a:rPr lang="en-US" altLang="en-US" dirty="0" smtClean="0"/>
              <a:t> </a:t>
            </a:r>
            <a:r>
              <a:rPr lang="en-US" altLang="en-US" dirty="0" err="1"/>
              <a:t>memperhitungkn</a:t>
            </a:r>
            <a:r>
              <a:rPr lang="en-US" altLang="en-US" dirty="0"/>
              <a:t> </a:t>
            </a:r>
            <a:r>
              <a:rPr lang="en-US" altLang="en-US" dirty="0" err="1" smtClean="0"/>
              <a:t>dengan</a:t>
            </a:r>
            <a:r>
              <a:rPr lang="en-US" altLang="en-US" dirty="0" smtClean="0"/>
              <a:t> </a:t>
            </a:r>
            <a:r>
              <a:rPr lang="en-US" altLang="en-US" dirty="0"/>
              <a:t>kreditur-kreditur lain. </a:t>
            </a:r>
          </a:p>
        </p:txBody>
      </p:sp>
      <p:sp>
        <p:nvSpPr>
          <p:cNvPr id="70660" name="Rectangle 70659"/>
          <p:cNvSpPr>
            <a:spLocks noGrp="1"/>
          </p:cNvSpPr>
          <p:nvPr/>
        </p:nvSpPr>
        <p:spPr>
          <a:xfrm>
            <a:off x="6781800" y="6248400"/>
            <a:ext cx="1905000" cy="457200"/>
          </a:xfrm>
          <a:prstGeom prst="rect">
            <a:avLst/>
          </a:prstGeom>
          <a:noFill/>
          <a:ln>
            <a:noFill/>
          </a:ln>
        </p:spPr>
        <p:txBody>
          <a:bodyPr/>
          <a:lstStyle/>
          <a:p>
            <a:pPr algn="r"/>
            <a:fld id="{12FF1C42-D199-2028-1318-587298610EC3}" type="slidenum">
              <a:rPr lang="en-US" altLang="en-US" sz="1000" dirty="0"/>
              <a:pPr algn="r"/>
              <a:t>15</a:t>
            </a:fld>
            <a:endParaRPr lang="en-US" alt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57345"/>
          <p:cNvSpPr>
            <a:spLocks noGrp="1"/>
          </p:cNvSpPr>
          <p:nvPr>
            <p:ph type="title"/>
          </p:nvPr>
        </p:nvSpPr>
        <p:spPr>
          <a:xfrm>
            <a:off x="762000" y="762000"/>
            <a:ext cx="7924800" cy="1143000"/>
          </a:xfrm>
          <a:ln/>
        </p:spPr>
        <p:txBody>
          <a:bodyPr wrap="square" lIns="91440" tIns="45720" rIns="91440" bIns="45720" anchor="ctr"/>
          <a:lstStyle/>
          <a:p>
            <a:r>
              <a:rPr lang="en-US" altLang="en-US" sz="3200" b="1" dirty="0"/>
              <a:t>Perbedaan perikatan bersyarat dan perikatan dengan ketetapan waktu </a:t>
            </a:r>
          </a:p>
        </p:txBody>
      </p:sp>
      <p:sp>
        <p:nvSpPr>
          <p:cNvPr id="57347" name="Text Placeholder 57346"/>
          <p:cNvSpPr>
            <a:spLocks noGrp="1"/>
          </p:cNvSpPr>
          <p:nvPr>
            <p:ph type="body" idx="1"/>
          </p:nvPr>
        </p:nvSpPr>
        <p:spPr>
          <a:xfrm>
            <a:off x="838200" y="2362200"/>
            <a:ext cx="7693026" cy="3724275"/>
          </a:xfrm>
          <a:ln/>
        </p:spPr>
        <p:txBody>
          <a:bodyPr wrap="square" lIns="91440" tIns="45720" rIns="91440" bIns="45720" anchor="t" anchorCtr="0"/>
          <a:lstStyle/>
          <a:p>
            <a:pPr algn="just"/>
            <a:r>
              <a:rPr lang="en-US" altLang="en-US" sz="2400" dirty="0" err="1"/>
              <a:t>Debitur</a:t>
            </a:r>
            <a:r>
              <a:rPr lang="en-US" altLang="en-US" sz="2400" dirty="0"/>
              <a:t> </a:t>
            </a:r>
            <a:r>
              <a:rPr lang="en-US" altLang="en-US" sz="2400" dirty="0" smtClean="0"/>
              <a:t>yang </a:t>
            </a:r>
            <a:r>
              <a:rPr lang="en-US" altLang="en-US" sz="2400" dirty="0" err="1" smtClean="0"/>
              <a:t>belum</a:t>
            </a:r>
            <a:r>
              <a:rPr lang="en-US" altLang="en-US" sz="2400" dirty="0" smtClean="0"/>
              <a:t> </a:t>
            </a:r>
            <a:r>
              <a:rPr lang="en-US" altLang="en-US" sz="2400" dirty="0" err="1" smtClean="0"/>
              <a:t>waktunya</a:t>
            </a:r>
            <a:r>
              <a:rPr lang="en-US" altLang="en-US" sz="2400" dirty="0" smtClean="0"/>
              <a:t> </a:t>
            </a:r>
            <a:r>
              <a:rPr lang="en-US" altLang="en-US" sz="2400" dirty="0"/>
              <a:t>datang telah memenuhi prestasi. Dalam perikatan bersyarat </a:t>
            </a:r>
            <a:r>
              <a:rPr lang="en-US" altLang="en-US" sz="2400" dirty="0" err="1"/>
              <a:t>prestasinya</a:t>
            </a:r>
            <a:r>
              <a:rPr lang="en-US" altLang="en-US" sz="2400" dirty="0"/>
              <a:t> </a:t>
            </a:r>
            <a:r>
              <a:rPr lang="en-US" altLang="en-US" sz="2400" dirty="0" err="1" smtClean="0"/>
              <a:t>dapat</a:t>
            </a:r>
            <a:r>
              <a:rPr lang="en-US" altLang="en-US" sz="2400" dirty="0" smtClean="0"/>
              <a:t> </a:t>
            </a:r>
            <a:r>
              <a:rPr lang="en-US" altLang="en-US" sz="2400" dirty="0" err="1"/>
              <a:t>dimintakan</a:t>
            </a:r>
            <a:r>
              <a:rPr lang="en-US" altLang="en-US" sz="2400" dirty="0"/>
              <a:t> </a:t>
            </a:r>
            <a:r>
              <a:rPr lang="en-US" altLang="en-US" sz="2400" dirty="0" err="1" smtClean="0"/>
              <a:t>lagi</a:t>
            </a:r>
            <a:r>
              <a:rPr lang="en-US" altLang="en-US" sz="2400" dirty="0" smtClean="0"/>
              <a:t> </a:t>
            </a:r>
            <a:r>
              <a:rPr lang="en-US" altLang="en-US" sz="2400" dirty="0"/>
              <a:t>dan merupakan </a:t>
            </a:r>
            <a:r>
              <a:rPr lang="en-US" altLang="en-US" sz="2400" dirty="0" err="1"/>
              <a:t>pembayaran</a:t>
            </a:r>
            <a:r>
              <a:rPr lang="en-US" altLang="en-US" sz="2400" dirty="0"/>
              <a:t> </a:t>
            </a:r>
            <a:r>
              <a:rPr lang="en-US" altLang="en-US" sz="2400" dirty="0" err="1" smtClean="0"/>
              <a:t>tidak</a:t>
            </a:r>
            <a:r>
              <a:rPr lang="en-US" altLang="en-US" sz="2400" dirty="0" smtClean="0"/>
              <a:t> </a:t>
            </a:r>
            <a:r>
              <a:rPr lang="en-US" altLang="en-US" sz="2400" dirty="0"/>
              <a:t>terutang</a:t>
            </a:r>
          </a:p>
          <a:p>
            <a:pPr algn="just"/>
            <a:r>
              <a:rPr lang="en-US" altLang="en-US" sz="2400" dirty="0"/>
              <a:t>Berlakunya pemenuhan prestasi. </a:t>
            </a:r>
          </a:p>
          <a:p>
            <a:pPr lvl="1" algn="just"/>
            <a:r>
              <a:rPr lang="en-US" altLang="en-US" sz="2000" dirty="0" err="1" smtClean="0"/>
              <a:t>Dalam</a:t>
            </a:r>
            <a:r>
              <a:rPr lang="en-US" altLang="en-US" sz="2000" dirty="0" smtClean="0"/>
              <a:t> </a:t>
            </a:r>
            <a:r>
              <a:rPr lang="en-US" altLang="en-US" sz="2000" dirty="0"/>
              <a:t>perikatan bersyarat pemenuhan prestasi itu berlaku surut sejak perjanjian itu </a:t>
            </a:r>
            <a:r>
              <a:rPr lang="en-US" altLang="en-US" sz="2000" dirty="0" err="1"/>
              <a:t>dibuat</a:t>
            </a:r>
            <a:r>
              <a:rPr lang="en-US" altLang="en-US" sz="2000" dirty="0"/>
              <a:t> </a:t>
            </a:r>
            <a:r>
              <a:rPr lang="en-US" altLang="en-US" sz="2000" dirty="0" err="1" smtClean="0"/>
              <a:t>karena</a:t>
            </a:r>
            <a:r>
              <a:rPr lang="en-US" altLang="en-US" sz="2000" dirty="0" smtClean="0"/>
              <a:t> </a:t>
            </a:r>
            <a:r>
              <a:rPr lang="en-US" altLang="en-US" sz="2000" dirty="0"/>
              <a:t>syaratnya belum pasti terjadi. </a:t>
            </a:r>
          </a:p>
          <a:p>
            <a:pPr lvl="1" algn="just"/>
            <a:r>
              <a:rPr lang="en-US" altLang="en-US" sz="2000" dirty="0" err="1" smtClean="0"/>
              <a:t>Dalam</a:t>
            </a:r>
            <a:r>
              <a:rPr lang="en-US" altLang="en-US" sz="2000" dirty="0" smtClean="0"/>
              <a:t> </a:t>
            </a:r>
            <a:r>
              <a:rPr lang="en-US" altLang="en-US" sz="2000" dirty="0" err="1"/>
              <a:t>perikatan</a:t>
            </a:r>
            <a:r>
              <a:rPr lang="en-US" altLang="en-US" sz="2000" dirty="0"/>
              <a:t> </a:t>
            </a:r>
            <a:r>
              <a:rPr lang="en-US" altLang="en-US" sz="2000" dirty="0" err="1" smtClean="0"/>
              <a:t>dengan</a:t>
            </a:r>
            <a:r>
              <a:rPr lang="en-US" altLang="en-US" sz="2000" dirty="0" smtClean="0"/>
              <a:t> </a:t>
            </a:r>
            <a:r>
              <a:rPr lang="en-US" altLang="en-US" sz="2000" dirty="0"/>
              <a:t>ketetapan waktu pemenuhan prestasi </a:t>
            </a:r>
            <a:r>
              <a:rPr lang="en-US" altLang="en-US" sz="2000" dirty="0" err="1"/>
              <a:t>itu</a:t>
            </a:r>
            <a:r>
              <a:rPr lang="en-US" altLang="en-US" sz="2000" dirty="0"/>
              <a:t> </a:t>
            </a:r>
            <a:r>
              <a:rPr lang="en-US" altLang="en-US" sz="2000" dirty="0" err="1" smtClean="0"/>
              <a:t>tidak</a:t>
            </a:r>
            <a:r>
              <a:rPr lang="en-US" altLang="en-US" sz="2000" dirty="0" smtClean="0"/>
              <a:t> </a:t>
            </a:r>
            <a:r>
              <a:rPr lang="en-US" altLang="en-US" sz="2000" dirty="0"/>
              <a:t>berlaku surut. Ketetapan </a:t>
            </a:r>
            <a:r>
              <a:rPr lang="en-US" altLang="en-US" sz="2000" dirty="0" err="1"/>
              <a:t>waktu</a:t>
            </a:r>
            <a:r>
              <a:rPr lang="en-US" altLang="en-US" sz="2000" dirty="0"/>
              <a:t> </a:t>
            </a:r>
            <a:r>
              <a:rPr lang="en-US" altLang="en-US" sz="2000" dirty="0" err="1" smtClean="0"/>
              <a:t>tidak</a:t>
            </a:r>
            <a:r>
              <a:rPr lang="en-US" altLang="en-US" sz="2000" dirty="0" smtClean="0"/>
              <a:t> </a:t>
            </a:r>
            <a:r>
              <a:rPr lang="en-US" altLang="en-US" sz="2000" dirty="0"/>
              <a:t>menangguhkan perikatan melainkan menangguhkan pelaksanaan. </a:t>
            </a:r>
          </a:p>
        </p:txBody>
      </p:sp>
      <p:sp>
        <p:nvSpPr>
          <p:cNvPr id="57348" name="Rectangle 57347"/>
          <p:cNvSpPr>
            <a:spLocks noGrp="1"/>
          </p:cNvSpPr>
          <p:nvPr/>
        </p:nvSpPr>
        <p:spPr>
          <a:xfrm>
            <a:off x="6781800" y="6248400"/>
            <a:ext cx="1905000" cy="457200"/>
          </a:xfrm>
          <a:prstGeom prst="rect">
            <a:avLst/>
          </a:prstGeom>
          <a:noFill/>
          <a:ln>
            <a:noFill/>
          </a:ln>
        </p:spPr>
        <p:txBody>
          <a:bodyPr/>
          <a:lstStyle/>
          <a:p>
            <a:pPr algn="r"/>
            <a:fld id="{12FF1C42-D199-1004-1305-587298610EC3}" type="slidenum">
              <a:rPr lang="en-US" altLang="en-US" sz="1000" dirty="0"/>
              <a:pPr algn="r"/>
              <a:t>2</a:t>
            </a:fld>
            <a:endParaRPr lang="en-US" alt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58369"/>
          <p:cNvSpPr>
            <a:spLocks noGrp="1"/>
          </p:cNvSpPr>
          <p:nvPr>
            <p:ph type="title"/>
          </p:nvPr>
        </p:nvSpPr>
        <p:spPr>
          <a:xfrm>
            <a:off x="762000" y="762000"/>
            <a:ext cx="7924800" cy="1143000"/>
          </a:xfrm>
          <a:ln/>
        </p:spPr>
        <p:txBody>
          <a:bodyPr wrap="square" lIns="91440" tIns="45720" rIns="91440" bIns="45720" anchor="ctr"/>
          <a:lstStyle/>
          <a:p>
            <a:r>
              <a:rPr lang="en-US" altLang="en-US" sz="3200" dirty="0"/>
              <a:t>Perikatan tanggung menanggung atau tanggung renteng </a:t>
            </a:r>
          </a:p>
        </p:txBody>
      </p:sp>
      <p:sp>
        <p:nvSpPr>
          <p:cNvPr id="58371" name="Text Placeholder 58370"/>
          <p:cNvSpPr>
            <a:spLocks noGrp="1"/>
          </p:cNvSpPr>
          <p:nvPr>
            <p:ph type="body" idx="1"/>
          </p:nvPr>
        </p:nvSpPr>
        <p:spPr>
          <a:xfrm>
            <a:off x="838200" y="2362200"/>
            <a:ext cx="7693026" cy="3724275"/>
          </a:xfrm>
          <a:ln/>
        </p:spPr>
        <p:txBody>
          <a:bodyPr wrap="square" lIns="91440" tIns="45720" rIns="91440" bIns="45720" anchor="t" anchorCtr="0"/>
          <a:lstStyle/>
          <a:p>
            <a:pPr algn="just"/>
            <a:r>
              <a:rPr lang="en-US" altLang="en-US" sz="2400" dirty="0"/>
              <a:t>Perikatan tanggung menanggung atau tanggung renteng </a:t>
            </a:r>
          </a:p>
          <a:p>
            <a:pPr lvl="1" algn="just"/>
            <a:r>
              <a:rPr lang="en-US" altLang="en-US" sz="2000" dirty="0"/>
              <a:t>Pada umumnya para </a:t>
            </a:r>
            <a:r>
              <a:rPr lang="en-US" altLang="en-US" sz="2000" dirty="0" err="1"/>
              <a:t>pihak</a:t>
            </a:r>
            <a:r>
              <a:rPr lang="en-US" altLang="en-US" sz="2000" dirty="0"/>
              <a:t> </a:t>
            </a:r>
            <a:r>
              <a:rPr lang="en-US" altLang="en-US" sz="2000" dirty="0" err="1" smtClean="0"/>
              <a:t>dalam</a:t>
            </a:r>
            <a:r>
              <a:rPr lang="en-US" altLang="en-US" sz="2000" dirty="0" smtClean="0"/>
              <a:t> </a:t>
            </a:r>
            <a:r>
              <a:rPr lang="en-US" altLang="en-US" sz="2000" dirty="0"/>
              <a:t>perjanjian terdiri dari satu orang </a:t>
            </a:r>
            <a:r>
              <a:rPr lang="en-US" altLang="en-US" sz="2000" dirty="0" err="1"/>
              <a:t>pihak</a:t>
            </a:r>
            <a:r>
              <a:rPr lang="en-US" altLang="en-US" sz="2000" dirty="0"/>
              <a:t> </a:t>
            </a:r>
            <a:r>
              <a:rPr lang="en-US" altLang="en-US" sz="2000" dirty="0" smtClean="0"/>
              <a:t>yang </a:t>
            </a:r>
            <a:r>
              <a:rPr lang="en-US" altLang="en-US" sz="2000" dirty="0"/>
              <a:t>satu dan satu orang pihak yg lain. Tapi sering terjadi salah satu pihak atau kedua belah pihak terdiri dari lebih dari satu orang.</a:t>
            </a:r>
          </a:p>
          <a:p>
            <a:pPr lvl="2" algn="just"/>
            <a:r>
              <a:rPr lang="en-US" altLang="en-US" sz="1700" dirty="0"/>
              <a:t>Jika A dan B bersama-sama mempunyai piutang Rp.1000,00 utk  X. Artinya, A dan B masing-masing dapat menuntut kepada X Rp.500,00.</a:t>
            </a:r>
          </a:p>
          <a:p>
            <a:pPr lvl="2" algn="just"/>
            <a:r>
              <a:rPr lang="en-US" altLang="en-US" sz="1700" dirty="0"/>
              <a:t>Sebaliknya, X dan Y hutang kepada A, sehingga A dpt menuntut  kpd X dan Y masing-masing setengah bagian dari hutang itu. </a:t>
            </a:r>
          </a:p>
        </p:txBody>
      </p:sp>
      <p:sp>
        <p:nvSpPr>
          <p:cNvPr id="58372" name="Rectangle 58371"/>
          <p:cNvSpPr>
            <a:spLocks noGrp="1"/>
          </p:cNvSpPr>
          <p:nvPr/>
        </p:nvSpPr>
        <p:spPr>
          <a:xfrm>
            <a:off x="6781800" y="6248400"/>
            <a:ext cx="1905000" cy="457200"/>
          </a:xfrm>
          <a:prstGeom prst="rect">
            <a:avLst/>
          </a:prstGeom>
          <a:noFill/>
          <a:ln>
            <a:noFill/>
          </a:ln>
        </p:spPr>
        <p:txBody>
          <a:bodyPr/>
          <a:lstStyle/>
          <a:p>
            <a:pPr algn="r"/>
            <a:fld id="{12FF1C42-D199-2028-1306-587298610EC3}" type="slidenum">
              <a:rPr lang="en-US" altLang="en-US" sz="1000" dirty="0"/>
              <a:pPr algn="r"/>
              <a:t>3</a:t>
            </a:fld>
            <a:endParaRPr lang="en-US" alt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59393"/>
          <p:cNvSpPr>
            <a:spLocks noGrp="1"/>
          </p:cNvSpPr>
          <p:nvPr>
            <p:ph type="title"/>
          </p:nvPr>
        </p:nvSpPr>
        <p:spPr>
          <a:xfrm>
            <a:off x="762000" y="762000"/>
            <a:ext cx="7924800" cy="1143000"/>
          </a:xfrm>
          <a:ln/>
        </p:spPr>
        <p:txBody>
          <a:bodyPr wrap="square" lIns="91440" tIns="45720" rIns="91440" bIns="45720" anchor="ctr"/>
          <a:lstStyle/>
          <a:p>
            <a:endParaRPr/>
          </a:p>
        </p:txBody>
      </p:sp>
      <p:sp>
        <p:nvSpPr>
          <p:cNvPr id="59395" name="Text Placeholder 59394"/>
          <p:cNvSpPr>
            <a:spLocks noGrp="1"/>
          </p:cNvSpPr>
          <p:nvPr>
            <p:ph type="body" idx="1"/>
          </p:nvPr>
        </p:nvSpPr>
        <p:spPr>
          <a:xfrm>
            <a:off x="838200" y="2514600"/>
            <a:ext cx="7772400" cy="4781550"/>
          </a:xfrm>
          <a:ln/>
        </p:spPr>
        <p:txBody>
          <a:bodyPr wrap="square" lIns="91440" tIns="45720" rIns="91440" bIns="45720" anchor="t" anchorCtr="0"/>
          <a:lstStyle/>
          <a:p>
            <a:pPr algn="just"/>
            <a:r>
              <a:rPr lang="en-US" altLang="en-US" sz="2400" dirty="0"/>
              <a:t>Artinya, </a:t>
            </a:r>
            <a:r>
              <a:rPr lang="en-US" altLang="en-US" sz="2400" b="1" dirty="0"/>
              <a:t>tiap-tiap </a:t>
            </a:r>
            <a:r>
              <a:rPr lang="en-US" altLang="en-US" sz="2400" b="1" dirty="0" err="1"/>
              <a:t>kreditur</a:t>
            </a:r>
            <a:r>
              <a:rPr lang="en-US" altLang="en-US" sz="2400" b="1" dirty="0"/>
              <a:t> </a:t>
            </a:r>
            <a:r>
              <a:rPr lang="en-US" altLang="en-US" sz="2400" b="1" dirty="0" err="1" smtClean="0"/>
              <a:t>dapat</a:t>
            </a:r>
            <a:r>
              <a:rPr lang="en-US" altLang="en-US" sz="2400" b="1" dirty="0" smtClean="0"/>
              <a:t> </a:t>
            </a:r>
            <a:r>
              <a:rPr lang="en-US" altLang="en-US" sz="2400" b="1" dirty="0"/>
              <a:t>menuntut </a:t>
            </a:r>
            <a:r>
              <a:rPr lang="en-US" altLang="en-US" sz="2400" b="1" dirty="0" err="1"/>
              <a:t>prestasi</a:t>
            </a:r>
            <a:r>
              <a:rPr lang="en-US" altLang="en-US" sz="2400" b="1" dirty="0"/>
              <a:t> </a:t>
            </a:r>
            <a:r>
              <a:rPr lang="en-US" altLang="en-US" sz="2400" b="1" dirty="0" err="1" smtClean="0"/>
              <a:t>seluruhnya</a:t>
            </a:r>
            <a:r>
              <a:rPr lang="en-US" altLang="en-US" sz="2400" b="1" dirty="0" smtClean="0"/>
              <a:t> </a:t>
            </a:r>
            <a:r>
              <a:rPr lang="en-US" altLang="en-US" sz="2400" b="1" dirty="0" err="1" smtClean="0"/>
              <a:t>dengan</a:t>
            </a:r>
            <a:r>
              <a:rPr lang="en-US" altLang="en-US" sz="2400" b="1" dirty="0" smtClean="0"/>
              <a:t> </a:t>
            </a:r>
            <a:r>
              <a:rPr lang="en-US" altLang="en-US" sz="2400" b="1" dirty="0"/>
              <a:t>ketentuan masing-masing </a:t>
            </a:r>
            <a:r>
              <a:rPr lang="en-US" altLang="en-US" sz="2400" b="1" dirty="0" err="1"/>
              <a:t>debitur</a:t>
            </a:r>
            <a:r>
              <a:rPr lang="en-US" altLang="en-US" sz="2400" b="1" dirty="0"/>
              <a:t> </a:t>
            </a:r>
            <a:r>
              <a:rPr lang="en-US" altLang="en-US" sz="2400" b="1" dirty="0" err="1" smtClean="0"/>
              <a:t>dapat</a:t>
            </a:r>
            <a:r>
              <a:rPr lang="en-US" altLang="en-US" sz="2400" b="1" dirty="0" smtClean="0"/>
              <a:t> </a:t>
            </a:r>
            <a:r>
              <a:rPr lang="en-US" altLang="en-US" sz="2400" b="1" dirty="0"/>
              <a:t>dipertanggung </a:t>
            </a:r>
            <a:r>
              <a:rPr lang="en-US" altLang="en-US" sz="2400" b="1" dirty="0" err="1"/>
              <a:t>gugatkan</a:t>
            </a:r>
            <a:r>
              <a:rPr lang="en-US" altLang="en-US" sz="2400" b="1" dirty="0"/>
              <a:t> </a:t>
            </a:r>
            <a:r>
              <a:rPr lang="en-US" altLang="en-US" sz="2400" b="1" dirty="0" err="1" smtClean="0"/>
              <a:t>untuk</a:t>
            </a:r>
            <a:r>
              <a:rPr lang="en-US" altLang="en-US" sz="2400" b="1" dirty="0" smtClean="0"/>
              <a:t> </a:t>
            </a:r>
            <a:r>
              <a:rPr lang="en-US" altLang="en-US" sz="2400" b="1" dirty="0" err="1" smtClean="0"/>
              <a:t>seluruh</a:t>
            </a:r>
            <a:r>
              <a:rPr lang="en-US" altLang="en-US" sz="2400" b="1" dirty="0" smtClean="0"/>
              <a:t> </a:t>
            </a:r>
            <a:r>
              <a:rPr lang="en-US" altLang="en-US" sz="2400" b="1" dirty="0"/>
              <a:t>prestasi. Ini </a:t>
            </a:r>
            <a:r>
              <a:rPr lang="en-US" altLang="en-US" sz="2400" b="1" dirty="0" err="1"/>
              <a:t>dimaksudkan</a:t>
            </a:r>
            <a:r>
              <a:rPr lang="en-US" altLang="en-US" sz="2400" b="1" dirty="0"/>
              <a:t> </a:t>
            </a:r>
            <a:r>
              <a:rPr lang="en-US" altLang="en-US" sz="2400" b="1" dirty="0" err="1" smtClean="0"/>
              <a:t>dengan</a:t>
            </a:r>
            <a:r>
              <a:rPr lang="en-US" altLang="en-US" sz="2400" b="1" dirty="0" smtClean="0"/>
              <a:t> </a:t>
            </a:r>
            <a:r>
              <a:rPr lang="en-US" altLang="en-US" sz="2400" b="1" dirty="0"/>
              <a:t>sekali pemenuhan prestasi, </a:t>
            </a:r>
            <a:r>
              <a:rPr lang="en-US" altLang="en-US" sz="2400" b="1" dirty="0" err="1"/>
              <a:t>maka</a:t>
            </a:r>
            <a:r>
              <a:rPr lang="en-US" altLang="en-US" sz="2400" b="1" dirty="0"/>
              <a:t> </a:t>
            </a:r>
            <a:r>
              <a:rPr lang="en-US" altLang="en-US" sz="2400" b="1" dirty="0" err="1" smtClean="0"/>
              <a:t>hubungannya</a:t>
            </a:r>
            <a:r>
              <a:rPr lang="en-US" altLang="en-US" sz="2400" b="1" dirty="0" smtClean="0"/>
              <a:t> </a:t>
            </a:r>
            <a:r>
              <a:rPr lang="en-US" altLang="en-US" sz="2400" b="1" dirty="0"/>
              <a:t>menjadi lenyap.</a:t>
            </a:r>
            <a:r>
              <a:rPr lang="en-US" altLang="en-US" sz="2400" dirty="0"/>
              <a:t> </a:t>
            </a:r>
          </a:p>
          <a:p>
            <a:pPr lvl="1" algn="just"/>
            <a:r>
              <a:rPr lang="en-US" altLang="en-US" sz="2000" dirty="0"/>
              <a:t>Karena A dan B bersama-sama mempunyai Hak atas Rp.1000,00.  Jika X tlah melunasi kpd A maka tuntutn B kepada X jg akan lenyap. Demikian jg sebaliknya, jika X dan Y bersama-sama hutang kpd A Rp.1000,00 maka A tlah dibayar lunas kalo X telah membayar hutang itu seluruhny. </a:t>
            </a:r>
          </a:p>
        </p:txBody>
      </p:sp>
      <p:sp>
        <p:nvSpPr>
          <p:cNvPr id="59396" name="Rectangle 59395"/>
          <p:cNvSpPr>
            <a:spLocks noGrp="1"/>
          </p:cNvSpPr>
          <p:nvPr/>
        </p:nvSpPr>
        <p:spPr>
          <a:xfrm>
            <a:off x="6781800" y="6248400"/>
            <a:ext cx="1905000" cy="457200"/>
          </a:xfrm>
          <a:prstGeom prst="rect">
            <a:avLst/>
          </a:prstGeom>
          <a:noFill/>
          <a:ln>
            <a:noFill/>
          </a:ln>
        </p:spPr>
        <p:txBody>
          <a:bodyPr/>
          <a:lstStyle/>
          <a:p>
            <a:pPr algn="r"/>
            <a:fld id="{12FF1C42-D199-3052-1307-587298610EC3}" type="slidenum">
              <a:rPr lang="en-US" altLang="en-US" sz="1000" dirty="0"/>
              <a:pPr algn="r"/>
              <a:t>4</a:t>
            </a:fld>
            <a:endParaRPr lang="en-US" alt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Placeholder 60418"/>
          <p:cNvSpPr>
            <a:spLocks noGrp="1"/>
          </p:cNvSpPr>
          <p:nvPr>
            <p:ph type="body" idx="1"/>
          </p:nvPr>
        </p:nvSpPr>
        <p:spPr>
          <a:xfrm>
            <a:off x="838200" y="990600"/>
            <a:ext cx="7693026" cy="5095875"/>
          </a:xfrm>
          <a:ln/>
        </p:spPr>
        <p:txBody>
          <a:bodyPr wrap="square" lIns="91440" tIns="45720" rIns="91440" bIns="45720" anchor="t" anchorCtr="0">
            <a:normAutofit/>
          </a:bodyPr>
          <a:lstStyle/>
          <a:p>
            <a:pPr algn="just"/>
            <a:r>
              <a:rPr lang="en-US" altLang="en-US" dirty="0"/>
              <a:t>Umumnya X dan Y mengadakan perhitungan intern diantara mereka sendiri. </a:t>
            </a:r>
            <a:r>
              <a:rPr lang="en-US" altLang="en-US" dirty="0" err="1"/>
              <a:t>Perhitungan</a:t>
            </a:r>
            <a:r>
              <a:rPr lang="en-US" altLang="en-US" dirty="0"/>
              <a:t> </a:t>
            </a:r>
            <a:r>
              <a:rPr lang="en-US" altLang="en-US" dirty="0" smtClean="0"/>
              <a:t>intern </a:t>
            </a:r>
            <a:r>
              <a:rPr lang="en-US" altLang="en-US" dirty="0"/>
              <a:t>inilah yang dinamakan </a:t>
            </a:r>
            <a:r>
              <a:rPr lang="en-US" altLang="en-US" dirty="0" err="1"/>
              <a:t>perikatan</a:t>
            </a:r>
            <a:r>
              <a:rPr lang="en-US" altLang="en-US" dirty="0"/>
              <a:t> </a:t>
            </a:r>
            <a:r>
              <a:rPr lang="en-US" altLang="en-US" dirty="0" smtClean="0"/>
              <a:t>yang </a:t>
            </a:r>
            <a:r>
              <a:rPr lang="en-US" altLang="en-US" dirty="0"/>
              <a:t>tanggung menanggung atau tanggung renteng. </a:t>
            </a:r>
          </a:p>
          <a:p>
            <a:pPr algn="just"/>
            <a:r>
              <a:rPr lang="en-US" altLang="en-US" dirty="0"/>
              <a:t>Perikatan tanggung renteng dapat terjadi karena: </a:t>
            </a:r>
          </a:p>
          <a:p>
            <a:pPr lvl="1" algn="just">
              <a:buNone/>
            </a:pPr>
            <a:r>
              <a:rPr lang="en-US" altLang="en-US" dirty="0"/>
              <a:t>     Perjanjian </a:t>
            </a:r>
          </a:p>
          <a:p>
            <a:pPr lvl="1" algn="just">
              <a:buNone/>
            </a:pPr>
            <a:r>
              <a:rPr lang="en-US" altLang="en-US" dirty="0"/>
              <a:t>     Ketentuan UU </a:t>
            </a:r>
          </a:p>
        </p:txBody>
      </p:sp>
      <p:sp>
        <p:nvSpPr>
          <p:cNvPr id="60422" name="Rectangle 60421"/>
          <p:cNvSpPr>
            <a:spLocks noGrp="1"/>
          </p:cNvSpPr>
          <p:nvPr/>
        </p:nvSpPr>
        <p:spPr>
          <a:xfrm>
            <a:off x="6781800" y="6248400"/>
            <a:ext cx="1905000" cy="457200"/>
          </a:xfrm>
          <a:prstGeom prst="rect">
            <a:avLst/>
          </a:prstGeom>
          <a:noFill/>
          <a:ln>
            <a:noFill/>
          </a:ln>
        </p:spPr>
        <p:txBody>
          <a:bodyPr/>
          <a:lstStyle/>
          <a:p>
            <a:pPr algn="r"/>
            <a:fld id="{12FF1C42-D199-4078-1308-587298610EC3}" type="slidenum">
              <a:rPr lang="en-US" altLang="en-US" sz="1000" dirty="0"/>
              <a:pPr algn="r"/>
              <a:t>5</a:t>
            </a:fld>
            <a:endParaRPr lang="en-US" alt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Placeholder 61442"/>
          <p:cNvSpPr>
            <a:spLocks noGrp="1"/>
          </p:cNvSpPr>
          <p:nvPr>
            <p:ph type="body" idx="1"/>
          </p:nvPr>
        </p:nvSpPr>
        <p:spPr>
          <a:xfrm>
            <a:off x="914400" y="838200"/>
            <a:ext cx="7315200" cy="5686425"/>
          </a:xfrm>
          <a:ln/>
        </p:spPr>
        <p:txBody>
          <a:bodyPr wrap="square" lIns="91440" tIns="45720" rIns="91440" bIns="45720" anchor="t" anchorCtr="0">
            <a:normAutofit/>
          </a:bodyPr>
          <a:lstStyle/>
          <a:p>
            <a:pPr algn="just">
              <a:lnSpc>
                <a:spcPct val="80000"/>
              </a:lnSpc>
            </a:pPr>
            <a:r>
              <a:rPr lang="en-US" altLang="en-US" sz="2400" dirty="0"/>
              <a:t>Tanggung renteng </a:t>
            </a:r>
          </a:p>
          <a:p>
            <a:pPr algn="just">
              <a:lnSpc>
                <a:spcPct val="80000"/>
              </a:lnSpc>
              <a:buNone/>
            </a:pPr>
            <a:r>
              <a:rPr lang="en-US" altLang="en-US" sz="2400" dirty="0"/>
              <a:t> Aktif (Pasal 1278,1279) </a:t>
            </a:r>
          </a:p>
          <a:p>
            <a:pPr algn="just">
              <a:lnSpc>
                <a:spcPct val="80000"/>
              </a:lnSpc>
              <a:buNone/>
            </a:pPr>
            <a:r>
              <a:rPr lang="en-US" altLang="en-US" sz="2400" dirty="0"/>
              <a:t> Pasif (Pasal 130) </a:t>
            </a:r>
          </a:p>
          <a:p>
            <a:pPr lvl="1" algn="just">
              <a:lnSpc>
                <a:spcPct val="80000"/>
              </a:lnSpc>
            </a:pPr>
            <a:r>
              <a:rPr lang="en-US" altLang="en-US" sz="2400" dirty="0"/>
              <a:t>Artinya, adakalanya terdapat lebih dari seorang kreditur ato terdapat lebih dari seorang debitur. Mungkin jg terjadi kombinasi, yaitu lebih dari seorang kreditur di pihak yg satu dan lebih dari seorang debitur di pihak yg lain </a:t>
            </a:r>
          </a:p>
          <a:p>
            <a:pPr algn="just">
              <a:lnSpc>
                <a:spcPct val="80000"/>
              </a:lnSpc>
            </a:pPr>
            <a:r>
              <a:rPr lang="en-US" altLang="en-US" sz="2400" dirty="0"/>
              <a:t>Tanggung renteng aktif dlm praktek jarang terjadi. Tanggung renteng aktif yg timbul dari UU jg tdk ada </a:t>
            </a:r>
          </a:p>
          <a:p>
            <a:pPr algn="just">
              <a:lnSpc>
                <a:spcPct val="80000"/>
              </a:lnSpc>
            </a:pPr>
            <a:r>
              <a:rPr lang="en-US" altLang="en-US" sz="2400" dirty="0"/>
              <a:t>Tiap-tiap kreditur dlm tanggung renteng aktif berhak menuntut pemenuhan sluruh prestasi, dgn pengertian pelunasan kpd salah satu kreditur membebaskn debitur dari kewajibanny thd kreditur-kreditur lainny (P.1278).</a:t>
            </a:r>
          </a:p>
        </p:txBody>
      </p:sp>
      <p:sp>
        <p:nvSpPr>
          <p:cNvPr id="61445" name="Rectangle 61444"/>
          <p:cNvSpPr>
            <a:spLocks noGrp="1"/>
          </p:cNvSpPr>
          <p:nvPr/>
        </p:nvSpPr>
        <p:spPr>
          <a:xfrm>
            <a:off x="6781800" y="6248400"/>
            <a:ext cx="1905000" cy="457200"/>
          </a:xfrm>
          <a:prstGeom prst="rect">
            <a:avLst/>
          </a:prstGeom>
          <a:noFill/>
          <a:ln>
            <a:noFill/>
          </a:ln>
        </p:spPr>
        <p:txBody>
          <a:bodyPr/>
          <a:lstStyle/>
          <a:p>
            <a:pPr algn="r"/>
            <a:fld id="{12FF1C42-D199-1005-1309-587298610EC3}" type="slidenum">
              <a:rPr lang="en-US" altLang="en-US" sz="1000" dirty="0"/>
              <a:pPr algn="r"/>
              <a:t>6</a:t>
            </a:fld>
            <a:endParaRPr lang="en-US" altLang="en-US"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62465"/>
          <p:cNvSpPr>
            <a:spLocks noGrp="1"/>
          </p:cNvSpPr>
          <p:nvPr>
            <p:ph type="title"/>
          </p:nvPr>
        </p:nvSpPr>
        <p:spPr>
          <a:xfrm>
            <a:off x="762000" y="762000"/>
            <a:ext cx="7924800" cy="1143000"/>
          </a:xfrm>
          <a:ln/>
        </p:spPr>
        <p:txBody>
          <a:bodyPr wrap="square" lIns="91440" tIns="45720" rIns="91440" bIns="45720" anchor="ctr"/>
          <a:lstStyle/>
          <a:p>
            <a:endParaRPr/>
          </a:p>
        </p:txBody>
      </p:sp>
      <p:sp>
        <p:nvSpPr>
          <p:cNvPr id="62467" name="Text Placeholder 62466"/>
          <p:cNvSpPr>
            <a:spLocks noGrp="1"/>
          </p:cNvSpPr>
          <p:nvPr>
            <p:ph type="body" idx="1"/>
          </p:nvPr>
        </p:nvSpPr>
        <p:spPr>
          <a:xfrm>
            <a:off x="838200" y="2362200"/>
            <a:ext cx="7693026" cy="3724275"/>
          </a:xfrm>
          <a:ln/>
        </p:spPr>
        <p:txBody>
          <a:bodyPr wrap="square" lIns="91440" tIns="45720" rIns="91440" bIns="45720" anchor="t" anchorCtr="0">
            <a:normAutofit fontScale="92500" lnSpcReduction="10000"/>
          </a:bodyPr>
          <a:lstStyle/>
          <a:p>
            <a:pPr algn="just"/>
            <a:r>
              <a:rPr lang="en-US" altLang="en-US" dirty="0"/>
              <a:t>Tanggung renteng </a:t>
            </a:r>
            <a:r>
              <a:rPr lang="en-US" altLang="en-US" dirty="0" err="1"/>
              <a:t>pasif</a:t>
            </a:r>
            <a:r>
              <a:rPr lang="en-US" altLang="en-US" dirty="0"/>
              <a:t> </a:t>
            </a:r>
            <a:r>
              <a:rPr lang="en-US" altLang="en-US" dirty="0" err="1" smtClean="0"/>
              <a:t>dalam</a:t>
            </a:r>
            <a:r>
              <a:rPr lang="en-US" altLang="en-US" dirty="0" smtClean="0"/>
              <a:t> </a:t>
            </a:r>
            <a:r>
              <a:rPr lang="en-US" altLang="en-US" dirty="0"/>
              <a:t>banyak hal timbul dari UU.</a:t>
            </a:r>
          </a:p>
          <a:p>
            <a:pPr lvl="1" algn="just"/>
            <a:r>
              <a:rPr lang="en-US" altLang="en-US" dirty="0" err="1"/>
              <a:t>Mereka</a:t>
            </a:r>
            <a:r>
              <a:rPr lang="en-US" altLang="en-US" dirty="0"/>
              <a:t> </a:t>
            </a:r>
            <a:r>
              <a:rPr lang="en-US" altLang="en-US" dirty="0" smtClean="0"/>
              <a:t>yang </a:t>
            </a:r>
            <a:r>
              <a:rPr lang="en-US" altLang="en-US" dirty="0"/>
              <a:t>merampas dan orang yg menyuruh, bertanggung </a:t>
            </a:r>
            <a:r>
              <a:rPr lang="en-US" altLang="en-US" dirty="0" err="1"/>
              <a:t>jawab</a:t>
            </a:r>
            <a:r>
              <a:rPr lang="en-US" altLang="en-US" dirty="0"/>
              <a:t> </a:t>
            </a:r>
            <a:r>
              <a:rPr lang="en-US" altLang="en-US" dirty="0" err="1" smtClean="0"/>
              <a:t>untuk</a:t>
            </a:r>
            <a:r>
              <a:rPr lang="en-US" altLang="en-US" dirty="0" smtClean="0"/>
              <a:t> </a:t>
            </a:r>
            <a:r>
              <a:rPr lang="en-US" altLang="en-US" dirty="0" err="1" smtClean="0"/>
              <a:t>seluruhnya</a:t>
            </a:r>
            <a:r>
              <a:rPr lang="en-US" altLang="en-US" dirty="0" smtClean="0"/>
              <a:t> </a:t>
            </a:r>
            <a:r>
              <a:rPr lang="en-US" altLang="en-US" dirty="0"/>
              <a:t>secara tanggung renteng.</a:t>
            </a:r>
          </a:p>
          <a:p>
            <a:pPr lvl="1" algn="just"/>
            <a:r>
              <a:rPr lang="en-US" altLang="en-US" dirty="0" err="1"/>
              <a:t>Orang</a:t>
            </a:r>
            <a:r>
              <a:rPr lang="en-US" altLang="en-US" dirty="0"/>
              <a:t> </a:t>
            </a:r>
            <a:r>
              <a:rPr lang="en-US" altLang="en-US" dirty="0" smtClean="0"/>
              <a:t>yang </a:t>
            </a:r>
            <a:r>
              <a:rPr lang="en-US" altLang="en-US" dirty="0"/>
              <a:t>bersama-sama menerima suatu </a:t>
            </a:r>
            <a:r>
              <a:rPr lang="en-US" altLang="en-US" dirty="0" err="1"/>
              <a:t>barang</a:t>
            </a:r>
            <a:r>
              <a:rPr lang="en-US" altLang="en-US" dirty="0"/>
              <a:t> </a:t>
            </a:r>
            <a:r>
              <a:rPr lang="en-US" altLang="en-US" dirty="0" err="1" smtClean="0"/>
              <a:t>sebagai</a:t>
            </a:r>
            <a:r>
              <a:rPr lang="en-US" altLang="en-US" dirty="0" smtClean="0"/>
              <a:t> </a:t>
            </a:r>
            <a:r>
              <a:rPr lang="en-US" altLang="en-US" dirty="0"/>
              <a:t>pinjaman, maka masing-masing </a:t>
            </a:r>
            <a:r>
              <a:rPr lang="en-US" altLang="en-US" dirty="0" err="1"/>
              <a:t>mereka</a:t>
            </a:r>
            <a:r>
              <a:rPr lang="en-US" altLang="en-US" dirty="0"/>
              <a:t> </a:t>
            </a:r>
            <a:r>
              <a:rPr lang="en-US" altLang="en-US" dirty="0" err="1" smtClean="0"/>
              <a:t>untuk</a:t>
            </a:r>
            <a:r>
              <a:rPr lang="en-US" altLang="en-US" dirty="0" smtClean="0"/>
              <a:t> </a:t>
            </a:r>
            <a:r>
              <a:rPr lang="en-US" altLang="en-US" dirty="0" err="1" smtClean="0"/>
              <a:t>seluruhnya</a:t>
            </a:r>
            <a:r>
              <a:rPr lang="en-US" altLang="en-US" dirty="0" smtClean="0"/>
              <a:t> </a:t>
            </a:r>
            <a:r>
              <a:rPr lang="en-US" altLang="en-US" dirty="0" err="1"/>
              <a:t>bertanggungjawab</a:t>
            </a:r>
            <a:r>
              <a:rPr lang="en-US" altLang="en-US" dirty="0"/>
              <a:t> </a:t>
            </a:r>
            <a:r>
              <a:rPr lang="en-US" altLang="en-US" dirty="0" err="1" smtClean="0"/>
              <a:t>terhadap</a:t>
            </a:r>
            <a:r>
              <a:rPr lang="en-US" altLang="en-US" dirty="0" smtClean="0"/>
              <a:t> </a:t>
            </a:r>
            <a:r>
              <a:rPr lang="en-US" altLang="en-US" dirty="0"/>
              <a:t>orang yg memberi pinjaman (P.1479). </a:t>
            </a:r>
          </a:p>
        </p:txBody>
      </p:sp>
      <p:sp>
        <p:nvSpPr>
          <p:cNvPr id="62468" name="Rectangle 62467"/>
          <p:cNvSpPr>
            <a:spLocks noGrp="1"/>
          </p:cNvSpPr>
          <p:nvPr/>
        </p:nvSpPr>
        <p:spPr>
          <a:xfrm>
            <a:off x="6781800" y="6248400"/>
            <a:ext cx="1905000" cy="457200"/>
          </a:xfrm>
          <a:prstGeom prst="rect">
            <a:avLst/>
          </a:prstGeom>
          <a:noFill/>
          <a:ln>
            <a:noFill/>
          </a:ln>
        </p:spPr>
        <p:txBody>
          <a:bodyPr/>
          <a:lstStyle/>
          <a:p>
            <a:pPr algn="r"/>
            <a:fld id="{12FF1C42-D199-2028-1310-587298610EC3}" type="slidenum">
              <a:rPr lang="en-US" altLang="en-US" sz="1000" dirty="0"/>
              <a:pPr algn="r"/>
              <a:t>7</a:t>
            </a:fld>
            <a:endParaRPr lang="en-US" alt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63489"/>
          <p:cNvSpPr>
            <a:spLocks noGrp="1"/>
          </p:cNvSpPr>
          <p:nvPr>
            <p:ph type="title"/>
          </p:nvPr>
        </p:nvSpPr>
        <p:spPr>
          <a:xfrm>
            <a:off x="762000" y="762000"/>
            <a:ext cx="7924800" cy="1143000"/>
          </a:xfrm>
          <a:ln/>
        </p:spPr>
        <p:txBody>
          <a:bodyPr wrap="square" lIns="91440" tIns="45720" rIns="91440" bIns="45720" anchor="ctr"/>
          <a:lstStyle/>
          <a:p>
            <a:endParaRPr/>
          </a:p>
        </p:txBody>
      </p:sp>
      <p:sp>
        <p:nvSpPr>
          <p:cNvPr id="63491" name="Text Placeholder 63490"/>
          <p:cNvSpPr>
            <a:spLocks noGrp="1"/>
          </p:cNvSpPr>
          <p:nvPr>
            <p:ph type="body" idx="1"/>
          </p:nvPr>
        </p:nvSpPr>
        <p:spPr>
          <a:xfrm>
            <a:off x="838200" y="2362200"/>
            <a:ext cx="7693026" cy="3724275"/>
          </a:xfrm>
          <a:ln/>
        </p:spPr>
        <p:txBody>
          <a:bodyPr wrap="square" lIns="91440" tIns="45720" rIns="91440" bIns="45720" anchor="t" anchorCtr="0">
            <a:normAutofit lnSpcReduction="10000"/>
          </a:bodyPr>
          <a:lstStyle/>
          <a:p>
            <a:pPr algn="just"/>
            <a:r>
              <a:rPr lang="en-US" altLang="en-US" sz="2400" dirty="0"/>
              <a:t>Tanggung renteng pasif biasanya terdiri dari unsur: </a:t>
            </a:r>
          </a:p>
          <a:p>
            <a:pPr lvl="1" algn="just"/>
            <a:r>
              <a:rPr lang="en-US" altLang="en-US" sz="2000" dirty="0"/>
              <a:t>Dua orang debitur atau lebih</a:t>
            </a:r>
          </a:p>
          <a:p>
            <a:pPr lvl="1" algn="just"/>
            <a:r>
              <a:rPr lang="en-US" altLang="en-US" sz="2000" dirty="0"/>
              <a:t>Kewajiban </a:t>
            </a:r>
            <a:r>
              <a:rPr lang="en-US" altLang="en-US" sz="2000" dirty="0" err="1"/>
              <a:t>debitur</a:t>
            </a:r>
            <a:r>
              <a:rPr lang="en-US" altLang="en-US" sz="2000" dirty="0"/>
              <a:t> </a:t>
            </a:r>
            <a:r>
              <a:rPr lang="en-US" altLang="en-US" sz="2000" dirty="0" err="1" smtClean="0"/>
              <a:t>untuk</a:t>
            </a:r>
            <a:r>
              <a:rPr lang="en-US" altLang="en-US" sz="2000" dirty="0" smtClean="0"/>
              <a:t> </a:t>
            </a:r>
            <a:r>
              <a:rPr lang="en-US" altLang="en-US" sz="2000" dirty="0" err="1"/>
              <a:t>prestasi</a:t>
            </a:r>
            <a:r>
              <a:rPr lang="en-US" altLang="en-US" sz="2000" dirty="0"/>
              <a:t> </a:t>
            </a:r>
            <a:r>
              <a:rPr lang="en-US" altLang="en-US" sz="2000" dirty="0" smtClean="0"/>
              <a:t>yang </a:t>
            </a:r>
            <a:r>
              <a:rPr lang="en-US" altLang="en-US" sz="2000" dirty="0"/>
              <a:t>sama</a:t>
            </a:r>
          </a:p>
          <a:p>
            <a:pPr lvl="1" algn="just"/>
            <a:r>
              <a:rPr lang="en-US" altLang="en-US" sz="2000" dirty="0"/>
              <a:t>Pelunasan salah seorang debitur akan membebaskan </a:t>
            </a:r>
            <a:r>
              <a:rPr lang="en-US" altLang="en-US" sz="2000" dirty="0" err="1"/>
              <a:t>debitur</a:t>
            </a:r>
            <a:r>
              <a:rPr lang="en-US" altLang="en-US" sz="2000" dirty="0"/>
              <a:t> </a:t>
            </a:r>
            <a:r>
              <a:rPr lang="en-US" altLang="en-US" sz="2000" dirty="0" err="1" smtClean="0"/>
              <a:t>lainnya</a:t>
            </a:r>
            <a:endParaRPr lang="en-US" altLang="en-US" sz="2000" dirty="0"/>
          </a:p>
          <a:p>
            <a:pPr lvl="1" algn="just"/>
            <a:r>
              <a:rPr lang="en-US" altLang="en-US" sz="2000" dirty="0" err="1" smtClean="0"/>
              <a:t>Perikatannya</a:t>
            </a:r>
            <a:r>
              <a:rPr lang="en-US" altLang="en-US" sz="2000" dirty="0" smtClean="0"/>
              <a:t> </a:t>
            </a:r>
            <a:r>
              <a:rPr lang="en-US" altLang="en-US" sz="2000" dirty="0"/>
              <a:t>mempunyai </a:t>
            </a:r>
            <a:r>
              <a:rPr lang="en-US" altLang="en-US" sz="2000" dirty="0" err="1"/>
              <a:t>dasar</a:t>
            </a:r>
            <a:r>
              <a:rPr lang="en-US" altLang="en-US" sz="2000" dirty="0"/>
              <a:t> </a:t>
            </a:r>
            <a:r>
              <a:rPr lang="en-US" altLang="en-US" sz="2000" dirty="0" err="1" smtClean="0"/>
              <a:t>atau</a:t>
            </a:r>
            <a:r>
              <a:rPr lang="en-US" altLang="en-US" sz="2000" dirty="0" smtClean="0"/>
              <a:t> </a:t>
            </a:r>
            <a:r>
              <a:rPr lang="en-US" altLang="en-US" sz="2000" dirty="0" err="1"/>
              <a:t>sebab</a:t>
            </a:r>
            <a:r>
              <a:rPr lang="en-US" altLang="en-US" sz="2000" dirty="0"/>
              <a:t> </a:t>
            </a:r>
            <a:r>
              <a:rPr lang="en-US" altLang="en-US" sz="2000" dirty="0" smtClean="0"/>
              <a:t>yang </a:t>
            </a:r>
            <a:r>
              <a:rPr lang="en-US" altLang="en-US" sz="2000" dirty="0"/>
              <a:t>sama. </a:t>
            </a:r>
          </a:p>
          <a:p>
            <a:pPr algn="just"/>
            <a:r>
              <a:rPr lang="en-US" altLang="en-US" sz="2400" dirty="0" err="1" smtClean="0"/>
              <a:t>Dalam</a:t>
            </a:r>
            <a:r>
              <a:rPr lang="en-US" altLang="en-US" sz="2400" dirty="0" smtClean="0"/>
              <a:t> </a:t>
            </a:r>
            <a:r>
              <a:rPr lang="en-US" altLang="en-US" sz="2400" dirty="0"/>
              <a:t>tanggung renteng pasif, kreditur dpt menuntut pemenuhan </a:t>
            </a:r>
            <a:r>
              <a:rPr lang="en-US" altLang="en-US" sz="2400" dirty="0" err="1"/>
              <a:t>prestasi</a:t>
            </a:r>
            <a:r>
              <a:rPr lang="en-US" altLang="en-US" sz="2400" dirty="0"/>
              <a:t> </a:t>
            </a:r>
            <a:r>
              <a:rPr lang="en-US" altLang="en-US" sz="2400" dirty="0" err="1" smtClean="0"/>
              <a:t>kepada</a:t>
            </a:r>
            <a:r>
              <a:rPr lang="en-US" altLang="en-US" sz="2400" dirty="0" smtClean="0"/>
              <a:t> </a:t>
            </a:r>
            <a:r>
              <a:rPr lang="en-US" altLang="en-US" sz="2400" dirty="0"/>
              <a:t>setiap debitur, </a:t>
            </a:r>
            <a:r>
              <a:rPr lang="en-US" altLang="en-US" sz="2400" dirty="0" err="1" smtClean="0"/>
              <a:t>dalam</a:t>
            </a:r>
            <a:r>
              <a:rPr lang="en-US" altLang="en-US" sz="2400" dirty="0" smtClean="0"/>
              <a:t> </a:t>
            </a:r>
            <a:r>
              <a:rPr lang="en-US" altLang="en-US" sz="2400" dirty="0"/>
              <a:t>pengertian pelunasan dari seorang debitur membebaskan </a:t>
            </a:r>
            <a:r>
              <a:rPr lang="en-US" altLang="en-US" sz="2400" dirty="0" err="1"/>
              <a:t>debitur-debitur</a:t>
            </a:r>
            <a:r>
              <a:rPr lang="en-US" altLang="en-US" sz="2400" dirty="0"/>
              <a:t> </a:t>
            </a:r>
            <a:r>
              <a:rPr lang="en-US" altLang="en-US" sz="2400" dirty="0" err="1" smtClean="0"/>
              <a:t>lainnya</a:t>
            </a:r>
            <a:r>
              <a:rPr lang="en-US" altLang="en-US" sz="2400" dirty="0" smtClean="0"/>
              <a:t> (P.1280</a:t>
            </a:r>
            <a:r>
              <a:rPr lang="en-US" altLang="en-US" sz="2400" dirty="0"/>
              <a:t>)</a:t>
            </a:r>
          </a:p>
        </p:txBody>
      </p:sp>
      <p:sp>
        <p:nvSpPr>
          <p:cNvPr id="63492" name="Rectangle 63491"/>
          <p:cNvSpPr>
            <a:spLocks noGrp="1"/>
          </p:cNvSpPr>
          <p:nvPr/>
        </p:nvSpPr>
        <p:spPr>
          <a:xfrm>
            <a:off x="6781800" y="6248400"/>
            <a:ext cx="1905000" cy="457200"/>
          </a:xfrm>
          <a:prstGeom prst="rect">
            <a:avLst/>
          </a:prstGeom>
          <a:noFill/>
          <a:ln>
            <a:noFill/>
          </a:ln>
        </p:spPr>
        <p:txBody>
          <a:bodyPr/>
          <a:lstStyle/>
          <a:p>
            <a:pPr algn="r"/>
            <a:fld id="{12FF1C42-D199-3052-1311-587298610EC3}" type="slidenum">
              <a:rPr lang="en-US" altLang="en-US" sz="1000" dirty="0"/>
              <a:pPr algn="r"/>
              <a:t>8</a:t>
            </a:fld>
            <a:endParaRPr lang="en-US" alt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64513"/>
          <p:cNvSpPr>
            <a:spLocks noGrp="1"/>
          </p:cNvSpPr>
          <p:nvPr>
            <p:ph type="title"/>
          </p:nvPr>
        </p:nvSpPr>
        <p:spPr>
          <a:xfrm>
            <a:off x="762000" y="762000"/>
            <a:ext cx="7924800" cy="1143000"/>
          </a:xfrm>
          <a:ln/>
        </p:spPr>
        <p:txBody>
          <a:bodyPr wrap="square" lIns="91440" tIns="45720" rIns="91440" bIns="45720" anchor="ctr"/>
          <a:lstStyle/>
          <a:p>
            <a:r>
              <a:rPr lang="en-US" altLang="en-US" dirty="0"/>
              <a:t>Daya berlaku tanggung renteng </a:t>
            </a:r>
          </a:p>
        </p:txBody>
      </p:sp>
      <p:sp>
        <p:nvSpPr>
          <p:cNvPr id="64515" name="Text Placeholder 64514"/>
          <p:cNvSpPr>
            <a:spLocks noGrp="1"/>
          </p:cNvSpPr>
          <p:nvPr>
            <p:ph type="body" idx="1"/>
          </p:nvPr>
        </p:nvSpPr>
        <p:spPr>
          <a:xfrm>
            <a:off x="914400" y="2362200"/>
            <a:ext cx="7772400" cy="4162425"/>
          </a:xfrm>
          <a:ln/>
        </p:spPr>
        <p:txBody>
          <a:bodyPr wrap="square" lIns="91440" tIns="45720" rIns="91440" bIns="45720" anchor="t" anchorCtr="0">
            <a:normAutofit fontScale="92500" lnSpcReduction="10000"/>
          </a:bodyPr>
          <a:lstStyle/>
          <a:p>
            <a:pPr algn="just">
              <a:lnSpc>
                <a:spcPct val="90000"/>
              </a:lnSpc>
            </a:pPr>
            <a:r>
              <a:rPr lang="en-US" altLang="en-US" dirty="0"/>
              <a:t>Dlm perikatan tanggung renteng terjadi dua pola hubungan: </a:t>
            </a:r>
          </a:p>
          <a:p>
            <a:pPr algn="just">
              <a:lnSpc>
                <a:spcPct val="90000"/>
              </a:lnSpc>
            </a:pPr>
            <a:r>
              <a:rPr lang="en-US" altLang="en-US" dirty="0"/>
              <a:t>Hubungan intern (1278-1291)</a:t>
            </a:r>
          </a:p>
          <a:p>
            <a:pPr lvl="1" algn="just">
              <a:lnSpc>
                <a:spcPct val="90000"/>
              </a:lnSpc>
            </a:pPr>
            <a:r>
              <a:rPr lang="en-US" altLang="en-US" dirty="0" err="1" smtClean="0"/>
              <a:t>Adalah</a:t>
            </a:r>
            <a:r>
              <a:rPr lang="en-US" altLang="en-US" dirty="0" smtClean="0"/>
              <a:t> </a:t>
            </a:r>
            <a:r>
              <a:rPr lang="en-US" altLang="en-US" dirty="0" err="1" smtClean="0"/>
              <a:t>hubungan</a:t>
            </a:r>
            <a:r>
              <a:rPr lang="en-US" altLang="en-US" dirty="0" smtClean="0"/>
              <a:t> </a:t>
            </a:r>
            <a:r>
              <a:rPr lang="en-US" altLang="en-US" dirty="0"/>
              <a:t>antara para kreditur atau debitur tanggung renteng itu sendiri. </a:t>
            </a:r>
          </a:p>
          <a:p>
            <a:pPr lvl="2" algn="just">
              <a:lnSpc>
                <a:spcPct val="90000"/>
              </a:lnSpc>
            </a:pPr>
            <a:r>
              <a:rPr lang="en-US" altLang="en-US" dirty="0"/>
              <a:t>Artinya, setelah satu debitur </a:t>
            </a:r>
            <a:r>
              <a:rPr lang="en-US" altLang="en-US" dirty="0" err="1"/>
              <a:t>melunasi</a:t>
            </a:r>
            <a:r>
              <a:rPr lang="en-US" altLang="en-US" dirty="0"/>
              <a:t> </a:t>
            </a:r>
            <a:r>
              <a:rPr lang="en-US" altLang="en-US" dirty="0" err="1" smtClean="0"/>
              <a:t>untuk</a:t>
            </a:r>
            <a:r>
              <a:rPr lang="en-US" altLang="en-US" dirty="0" smtClean="0"/>
              <a:t> </a:t>
            </a:r>
            <a:r>
              <a:rPr lang="en-US" altLang="en-US" dirty="0" err="1" smtClean="0"/>
              <a:t>seluruhnya</a:t>
            </a:r>
            <a:r>
              <a:rPr lang="en-US" altLang="en-US" dirty="0" smtClean="0"/>
              <a:t>, </a:t>
            </a:r>
            <a:r>
              <a:rPr lang="en-US" altLang="en-US" dirty="0" err="1"/>
              <a:t>mereka</a:t>
            </a:r>
            <a:r>
              <a:rPr lang="en-US" altLang="en-US" dirty="0"/>
              <a:t> </a:t>
            </a:r>
            <a:r>
              <a:rPr lang="en-US" altLang="en-US" dirty="0" err="1" smtClean="0"/>
              <a:t>dapat</a:t>
            </a:r>
            <a:r>
              <a:rPr lang="en-US" altLang="en-US" dirty="0" smtClean="0"/>
              <a:t> </a:t>
            </a:r>
            <a:r>
              <a:rPr lang="en-US" altLang="en-US" dirty="0" err="1" smtClean="0"/>
              <a:t>memperhitungkan</a:t>
            </a:r>
            <a:r>
              <a:rPr lang="en-US" altLang="en-US" dirty="0" smtClean="0"/>
              <a:t> </a:t>
            </a:r>
            <a:r>
              <a:rPr lang="en-US" altLang="en-US" dirty="0" err="1" smtClean="0"/>
              <a:t>bagiannya</a:t>
            </a:r>
            <a:r>
              <a:rPr lang="en-US" altLang="en-US" dirty="0" smtClean="0"/>
              <a:t> </a:t>
            </a:r>
            <a:r>
              <a:rPr lang="en-US" altLang="en-US" dirty="0" err="1"/>
              <a:t>masing-masing</a:t>
            </a:r>
            <a:r>
              <a:rPr lang="en-US" altLang="en-US" dirty="0"/>
              <a:t> </a:t>
            </a:r>
            <a:r>
              <a:rPr lang="en-US" altLang="en-US" dirty="0" err="1" smtClean="0"/>
              <a:t>kepada</a:t>
            </a:r>
            <a:r>
              <a:rPr lang="en-US" altLang="en-US" dirty="0" smtClean="0"/>
              <a:t> </a:t>
            </a:r>
            <a:r>
              <a:rPr lang="en-US" altLang="en-US" dirty="0" err="1"/>
              <a:t>debitur</a:t>
            </a:r>
            <a:r>
              <a:rPr lang="en-US" altLang="en-US" dirty="0"/>
              <a:t> </a:t>
            </a:r>
            <a:r>
              <a:rPr lang="en-US" altLang="en-US" dirty="0" smtClean="0"/>
              <a:t>yang </a:t>
            </a:r>
            <a:r>
              <a:rPr lang="en-US" altLang="en-US" dirty="0" err="1" smtClean="0"/>
              <a:t>dilunasinya</a:t>
            </a:r>
            <a:r>
              <a:rPr lang="en-US" altLang="en-US" dirty="0" smtClean="0"/>
              <a:t> </a:t>
            </a:r>
            <a:r>
              <a:rPr lang="en-US" altLang="en-US" dirty="0"/>
              <a:t>itu.</a:t>
            </a:r>
          </a:p>
          <a:p>
            <a:pPr algn="just">
              <a:lnSpc>
                <a:spcPct val="90000"/>
              </a:lnSpc>
            </a:pPr>
            <a:r>
              <a:rPr lang="en-US" altLang="en-US" dirty="0"/>
              <a:t>Hubungan ekstren (1292-1295)</a:t>
            </a:r>
          </a:p>
          <a:p>
            <a:pPr lvl="1" algn="just">
              <a:lnSpc>
                <a:spcPct val="90000"/>
              </a:lnSpc>
            </a:pPr>
            <a:r>
              <a:rPr lang="en-US" altLang="en-US" dirty="0" err="1" smtClean="0"/>
              <a:t>Adalah</a:t>
            </a:r>
            <a:r>
              <a:rPr lang="en-US" altLang="en-US" dirty="0" smtClean="0"/>
              <a:t> </a:t>
            </a:r>
            <a:r>
              <a:rPr lang="en-US" altLang="en-US" dirty="0"/>
              <a:t>hubungan antara para kreditur tanggung </a:t>
            </a:r>
            <a:r>
              <a:rPr lang="en-US" altLang="en-US" dirty="0" err="1"/>
              <a:t>renteng</a:t>
            </a:r>
            <a:r>
              <a:rPr lang="en-US" altLang="en-US" dirty="0"/>
              <a:t> </a:t>
            </a:r>
            <a:r>
              <a:rPr lang="en-US" altLang="en-US" dirty="0" err="1" smtClean="0"/>
              <a:t>dengan</a:t>
            </a:r>
            <a:r>
              <a:rPr lang="en-US" altLang="en-US" dirty="0" smtClean="0"/>
              <a:t> </a:t>
            </a:r>
            <a:r>
              <a:rPr lang="en-US" altLang="en-US" dirty="0"/>
              <a:t>debitur</a:t>
            </a:r>
          </a:p>
        </p:txBody>
      </p:sp>
      <p:sp>
        <p:nvSpPr>
          <p:cNvPr id="64516" name="Rectangle 64515"/>
          <p:cNvSpPr>
            <a:spLocks noGrp="1"/>
          </p:cNvSpPr>
          <p:nvPr/>
        </p:nvSpPr>
        <p:spPr>
          <a:xfrm>
            <a:off x="6781800" y="6248400"/>
            <a:ext cx="1905000" cy="457200"/>
          </a:xfrm>
          <a:prstGeom prst="rect">
            <a:avLst/>
          </a:prstGeom>
          <a:noFill/>
          <a:ln>
            <a:noFill/>
          </a:ln>
        </p:spPr>
        <p:txBody>
          <a:bodyPr/>
          <a:lstStyle/>
          <a:p>
            <a:pPr algn="r"/>
            <a:fld id="{12FF1C42-D199-4076-1312-587298610EC3}" type="slidenum">
              <a:rPr lang="en-US" altLang="en-US" sz="1000" dirty="0"/>
              <a:pPr algn="r"/>
              <a:t>9</a:t>
            </a:fld>
            <a:endParaRPr lang="en-US" alt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Perbedaan perikatan bersyarat dan perikatan dengan ketetapan waktu  pertemuan ke- 7</vt:lpstr>
      <vt:lpstr>Perbedaan perikatan bersyarat dan perikatan dengan ketetapan waktu </vt:lpstr>
      <vt:lpstr>Perikatan tanggung menanggung atau tanggung renteng </vt:lpstr>
      <vt:lpstr>Slide 4</vt:lpstr>
      <vt:lpstr>Slide 5</vt:lpstr>
      <vt:lpstr>Slide 6</vt:lpstr>
      <vt:lpstr>Slide 7</vt:lpstr>
      <vt:lpstr>Slide 8</vt:lpstr>
      <vt:lpstr>Daya berlaku tanggung renteng </vt:lpstr>
      <vt:lpstr>Slide 10</vt:lpstr>
      <vt:lpstr>Slide 11</vt:lpstr>
      <vt:lpstr>Perbedaan antara tanggung renteng dan perikatan tak dapat dibagi: </vt:lpstr>
      <vt:lpstr>4.Perikatan yang dapat dibagi</vt:lpstr>
      <vt:lpstr>5.Perikatan yang tidak dapat dibagi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Perbedaan perikatan bersyarat dan perikatan dengan ketetapan waktu  pertemuan ke- 5</dc:title>
  <dc:creator>Administrator</dc:creator>
  <cp:lastModifiedBy>Hp</cp:lastModifiedBy>
  <cp:revision>2</cp:revision>
  <dcterms:created xsi:type="dcterms:W3CDTF">2014-10-26T08:38:23Z</dcterms:created>
  <dcterms:modified xsi:type="dcterms:W3CDTF">2014-10-27T06:37:08Z</dcterms:modified>
</cp:coreProperties>
</file>