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71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175" name="Text Placeholder 71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176" name="Date Placeholder 7175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  <p:sp>
        <p:nvSpPr>
          <p:cNvPr id="7177" name="Slide Number Placeholder 717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81-1916-587298610EC3}" type="slidenum">
              <a:rPr lang="en-US" altLang="en-US" sz="1200" dirty="0"/>
              <a:pPr algn="r"/>
              <a:t>‹#›</a:t>
            </a:fld>
            <a:endParaRPr lang="en-US" altLang="en-US" sz="1200" dirty="0"/>
          </a:p>
        </p:txBody>
      </p:sp>
      <p:sp>
        <p:nvSpPr>
          <p:cNvPr id="7178" name="Footer Placeholder 717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0B18-A339-4C7A-8464-4F35CD208C82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D1384-CD3D-42F4-ADE7-5FD28EBBA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286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Perbuatan</a:t>
            </a:r>
            <a:r>
              <a:rPr lang="en-US" b="1" dirty="0" smtClean="0"/>
              <a:t> </a:t>
            </a:r>
            <a:r>
              <a:rPr lang="en-US" b="1" dirty="0" err="1" smtClean="0"/>
              <a:t>melanggar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(PMH)</a:t>
            </a:r>
            <a:br>
              <a:rPr lang="en-US" b="1" dirty="0" smtClean="0"/>
            </a:br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smtClean="0"/>
              <a:t> </a:t>
            </a:r>
            <a:r>
              <a:rPr lang="en-US" b="1" smtClean="0"/>
              <a:t>14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11617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Perbuatan Melanggar Hukum (onrechmatige daad)(1365)</a:t>
            </a:r>
          </a:p>
        </p:txBody>
      </p:sp>
      <p:sp>
        <p:nvSpPr>
          <p:cNvPr id="111619" name="Text Placeholder 111618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Wingdings" charset="2"/>
              <a:buChar char="n"/>
            </a:pPr>
            <a:r>
              <a:rPr lang="en-US" altLang="en-US" dirty="0"/>
              <a:t>Perbuatan yang melawan hukum</a:t>
            </a:r>
          </a:p>
          <a:p>
            <a:pPr>
              <a:buFont typeface="Wingdings" charset="2"/>
              <a:buChar char="n"/>
            </a:pPr>
            <a:r>
              <a:rPr lang="en-US" altLang="en-US" dirty="0"/>
              <a:t>Harus ada kesalahan</a:t>
            </a:r>
          </a:p>
          <a:p>
            <a:pPr>
              <a:buFont typeface="Wingdings" charset="2"/>
              <a:buChar char="n"/>
            </a:pPr>
            <a:r>
              <a:rPr lang="en-US" altLang="en-US" dirty="0"/>
              <a:t>Harus ada kerugian yg ditimbulkan</a:t>
            </a:r>
          </a:p>
          <a:p>
            <a:pPr>
              <a:buFont typeface="Wingdings" charset="2"/>
              <a:buChar char="n"/>
            </a:pPr>
            <a:r>
              <a:rPr lang="en-US" altLang="en-US" dirty="0"/>
              <a:t>Adanya hubungan kausal antara perbuatan dan kerugian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1264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Perbuatan melawan hukum</a:t>
            </a:r>
          </a:p>
        </p:txBody>
      </p:sp>
      <p:sp>
        <p:nvSpPr>
          <p:cNvPr id="112643" name="Text Placeholder 112642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PMH dalam arti sempit 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800" dirty="0"/>
              <a:t> “suatu perbuatan yang melanggar hak orang lain atau jika orang berbuat bertentangan dgn kewajiban hukumnya sendiri”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PMH dalam arti luas 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800" dirty="0"/>
              <a:t> “berbuat atau tidak berbuat yang melanggar hak orang lain atau bertentangan dengan kewajiban hukum orang yang berbuat itu sendiri, atau bertentangan dengan kesusilaan atau norma kesopanan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13665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Kesalahan </a:t>
            </a:r>
          </a:p>
        </p:txBody>
      </p:sp>
      <p:sp>
        <p:nvSpPr>
          <p:cNvPr id="113667" name="Text Placeholder 113666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sz="2800" dirty="0"/>
              <a:t>Syarat kesalahan dapat diukur secara subyektif maupun obyektif</a:t>
            </a:r>
          </a:p>
          <a:p>
            <a:r>
              <a:rPr lang="en-US" altLang="en-US" sz="2800" dirty="0"/>
              <a:t>Secara subyektif bila manusia normal dapat menduga kemungkinan timbulnya akibat dan kemungkinan ini dapat dicegah</a:t>
            </a:r>
          </a:p>
          <a:p>
            <a:r>
              <a:rPr lang="en-US" altLang="en-US" sz="2800" dirty="0"/>
              <a:t>Secara obyektif, perlu diadakan pembuktian apakah orang tsb berdasarkan keahlian yang dimiliki dapat menduga akibat perbuatannya. Misalnya didorong oleh keadaan memaksa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14689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Kerugian </a:t>
            </a:r>
          </a:p>
        </p:txBody>
      </p:sp>
      <p:sp>
        <p:nvSpPr>
          <p:cNvPr id="114691" name="Text Placeholder 114690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Kerugian materiil adalah kerugian yang nyata-nyata diderita dan keuntungan yang seharusnya diperoleh</a:t>
            </a:r>
          </a:p>
          <a:p>
            <a:r>
              <a:rPr lang="en-US" altLang="en-US" dirty="0"/>
              <a:t>Kerugian immateriil misalnya ketakutan, sakit dan kehilangan kesenangan hidup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1571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>
            <a:normAutofit/>
          </a:bodyPr>
          <a:lstStyle/>
          <a:p>
            <a:r>
              <a:rPr lang="en-US" altLang="en-US" sz="4000" dirty="0"/>
              <a:t>Hubungan kausal antara perbuatan melawan hukum dengan kerugian</a:t>
            </a:r>
          </a:p>
        </p:txBody>
      </p:sp>
      <p:sp>
        <p:nvSpPr>
          <p:cNvPr id="115715" name="Text Placeholder 115714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Teori Conditio Sine Qua Non (Van Buri)</a:t>
            </a:r>
          </a:p>
          <a:p>
            <a:pPr>
              <a:buNone/>
            </a:pPr>
            <a:r>
              <a:rPr lang="en-US" altLang="en-US" dirty="0"/>
              <a:t> Menurut teori ini, orang yang melakukan perbuatan hukum selalu bertanggung jawab. Suatu peristiwa tidak hanya disebabkan oleh satu fakta saja, namun juga oleh beberapa fakta-fakta yang lainnya, sehingga merupakan suatu mata rantai yang menimbulkan akibat tertentu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16737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endParaRPr/>
          </a:p>
        </p:txBody>
      </p:sp>
      <p:sp>
        <p:nvSpPr>
          <p:cNvPr id="116739" name="Text Placeholder 116738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Teori Adequate veroorzaking (Von Kries)</a:t>
            </a:r>
          </a:p>
          <a:p>
            <a:pPr>
              <a:buNone/>
            </a:pPr>
            <a:r>
              <a:rPr lang="en-US" altLang="en-US" dirty="0"/>
              <a:t> Menurut teori ini si pembuat hanya bertanggung jawab untuk kerugian, yang selayaknya dapat diharapkan sebagai akibat dari perbuatan melawan hukum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1776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PMH oleh Badan Hukum</a:t>
            </a:r>
          </a:p>
        </p:txBody>
      </p:sp>
      <p:sp>
        <p:nvSpPr>
          <p:cNvPr id="117763" name="Text Placeholder 117762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Untuk PMH yg dilakukan oleh orgaan badan hukum, pertanggungjawabnya didasarkan pada ps 1365</a:t>
            </a:r>
          </a:p>
          <a:p>
            <a:r>
              <a:rPr lang="en-US" altLang="en-US" dirty="0"/>
              <a:t>Untuk PMH yg dilakukan oleh seseorang wakil badan hukum yg mempunyai hubungan kerja dengan badan hukum, dapat dipertanggung jawabkan berdasarkan ps. 1367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Perbuatan melanggar hukum (PMH) Pertemuan ke 14</vt:lpstr>
      <vt:lpstr>Perbuatan Melanggar Hukum (onrechmatige daad)(1365)</vt:lpstr>
      <vt:lpstr>Perbuatan melawan hukum</vt:lpstr>
      <vt:lpstr>Kesalahan </vt:lpstr>
      <vt:lpstr>Kerugian </vt:lpstr>
      <vt:lpstr>Hubungan kausal antara perbuatan melawan hukum dengan kerugian</vt:lpstr>
      <vt:lpstr>Slide 7</vt:lpstr>
      <vt:lpstr>PMH oleh Badan Hukum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Perbuatan melanggar hukum (PMH) Pertemuan ke 12</dc:title>
  <dc:creator>Administrator</dc:creator>
  <cp:lastModifiedBy>Hp</cp:lastModifiedBy>
  <cp:revision>2</cp:revision>
  <dcterms:created xsi:type="dcterms:W3CDTF">2014-10-26T08:45:21Z</dcterms:created>
  <dcterms:modified xsi:type="dcterms:W3CDTF">2014-10-27T06:45:08Z</dcterms:modified>
</cp:coreProperties>
</file>