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3F13-4792-4F62-BFF2-B97ACB3640A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8F4-1699-4416-B15F-32BE9F3F3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3F13-4792-4F62-BFF2-B97ACB3640A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8F4-1699-4416-B15F-32BE9F3F3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3F13-4792-4F62-BFF2-B97ACB3640A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8F4-1699-4416-B15F-32BE9F3F3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itle 717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175" name="Text Placeholder 717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176" name="Date Placeholder 7175"/>
          <p:cNvSpPr>
            <a:spLocks noGrp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endParaRPr/>
          </a:p>
        </p:txBody>
      </p:sp>
      <p:sp>
        <p:nvSpPr>
          <p:cNvPr id="7177" name="Slide Number Placeholder 717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/>
            <a:fld id="{12FF1C42-D199-4081-1916-587298610EC3}" type="slidenum">
              <a:rPr lang="en-US" altLang="en-US" sz="1200" dirty="0"/>
              <a:pPr algn="r"/>
              <a:t>‹#›</a:t>
            </a:fld>
            <a:endParaRPr lang="en-US" altLang="en-US" sz="1200" dirty="0"/>
          </a:p>
        </p:txBody>
      </p:sp>
      <p:sp>
        <p:nvSpPr>
          <p:cNvPr id="7178" name="Footer Placeholder 717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3F13-4792-4F62-BFF2-B97ACB3640A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8F4-1699-4416-B15F-32BE9F3F3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3F13-4792-4F62-BFF2-B97ACB3640A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8F4-1699-4416-B15F-32BE9F3F3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3F13-4792-4F62-BFF2-B97ACB3640A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8F4-1699-4416-B15F-32BE9F3F3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3F13-4792-4F62-BFF2-B97ACB3640A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8F4-1699-4416-B15F-32BE9F3F3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3F13-4792-4F62-BFF2-B97ACB3640A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8F4-1699-4416-B15F-32BE9F3F3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3F13-4792-4F62-BFF2-B97ACB3640A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8F4-1699-4416-B15F-32BE9F3F3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3F13-4792-4F62-BFF2-B97ACB3640A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8F4-1699-4416-B15F-32BE9F3F3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3F13-4792-4F62-BFF2-B97ACB3640A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8F4-1699-4416-B15F-32BE9F3F3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F3F13-4792-4F62-BFF2-B97ACB3640A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7A8F4-1699-4416-B15F-32BE9F3F3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953000"/>
          </a:xfrm>
        </p:spPr>
        <p:txBody>
          <a:bodyPr>
            <a:normAutofit/>
          </a:bodyPr>
          <a:lstStyle/>
          <a:p>
            <a:r>
              <a:rPr lang="en-US" altLang="en-US" b="1" dirty="0" err="1" smtClean="0"/>
              <a:t>Sumber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Perikatan</a:t>
            </a: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err="1" smtClean="0"/>
              <a:t>pertemuan</a:t>
            </a:r>
            <a:r>
              <a:rPr lang="en-US" altLang="en-US" b="1" smtClean="0"/>
              <a:t> </a:t>
            </a:r>
            <a:r>
              <a:rPr lang="en-US" altLang="en-US" b="1" smtClean="0"/>
              <a:t>ke-8</a:t>
            </a:r>
            <a:br>
              <a:rPr lang="en-US" altLang="en-US" b="1" smtClean="0"/>
            </a:b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Title 1040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Sumber Perikatan</a:t>
            </a:r>
          </a:p>
        </p:txBody>
      </p:sp>
      <p:grpSp>
        <p:nvGrpSpPr>
          <p:cNvPr id="2" name="Group 1025"/>
          <p:cNvGrpSpPr>
            <a:grpSpLocks noChangeAspect="1"/>
          </p:cNvGrpSpPr>
          <p:nvPr/>
        </p:nvGrpSpPr>
        <p:grpSpPr>
          <a:xfrm>
            <a:off x="1406525" y="1827213"/>
            <a:ext cx="7239001" cy="4579937"/>
            <a:chOff x="886" y="1151"/>
            <a:chExt cx="4560" cy="3962"/>
          </a:xfrm>
        </p:grpSpPr>
        <p:sp>
          <p:nvSpPr>
            <p:cNvPr id="1027" name="Rectangle 1026"/>
            <p:cNvSpPr>
              <a:spLocks/>
            </p:cNvSpPr>
            <p:nvPr/>
          </p:nvSpPr>
          <p:spPr>
            <a:xfrm>
              <a:off x="886" y="1151"/>
              <a:ext cx="4560" cy="396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28" name="Shape 1027"/>
            <p:cNvCxnSpPr/>
            <p:nvPr/>
          </p:nvCxnSpPr>
          <p:spPr>
            <a:xfrm rot="10800000">
              <a:off x="2569" y="3502"/>
              <a:ext cx="151" cy="1275"/>
            </a:xfrm>
            <a:prstGeom prst="bentConnector2">
              <a:avLst/>
            </a:prstGeom>
            <a:solidFill>
              <a:srgbClr val="FFFFFF"/>
            </a:solidFill>
            <a:ln w="28575">
              <a:solidFill>
                <a:srgbClr val="003366"/>
              </a:solidFill>
            </a:ln>
          </p:spPr>
        </p:cxnSp>
        <p:cxnSp>
          <p:nvCxnSpPr>
            <p:cNvPr id="1029" name="Shape 1028"/>
            <p:cNvCxnSpPr/>
            <p:nvPr/>
          </p:nvCxnSpPr>
          <p:spPr>
            <a:xfrm rot="10800000">
              <a:off x="2569" y="3502"/>
              <a:ext cx="151" cy="449"/>
            </a:xfrm>
            <a:prstGeom prst="bentConnector2">
              <a:avLst/>
            </a:prstGeom>
            <a:solidFill>
              <a:srgbClr val="FFFFFF"/>
            </a:solidFill>
            <a:ln w="28575">
              <a:solidFill>
                <a:srgbClr val="003366"/>
              </a:solidFill>
            </a:ln>
          </p:spPr>
        </p:cxnSp>
        <p:cxnSp>
          <p:nvCxnSpPr>
            <p:cNvPr id="1030" name="Elbow Connector 1029"/>
            <p:cNvCxnSpPr/>
            <p:nvPr/>
          </p:nvCxnSpPr>
          <p:spPr>
            <a:xfrm rot="5400000" flipH="1">
              <a:off x="4210" y="2702"/>
              <a:ext cx="179" cy="545"/>
            </a:xfrm>
            <a:prstGeom prst="bentConnector3">
              <a:avLst>
                <a:gd name="adj1" fmla="val 55384"/>
              </a:avLst>
            </a:prstGeom>
            <a:solidFill>
              <a:srgbClr val="FFFFFF"/>
            </a:solidFill>
            <a:ln w="28575">
              <a:solidFill>
                <a:srgbClr val="003366"/>
              </a:solidFill>
            </a:ln>
          </p:spPr>
        </p:cxnSp>
        <p:cxnSp>
          <p:nvCxnSpPr>
            <p:cNvPr id="1031" name="Elbow Connector 1030"/>
            <p:cNvCxnSpPr/>
            <p:nvPr/>
          </p:nvCxnSpPr>
          <p:spPr>
            <a:xfrm rot="16200000">
              <a:off x="3230" y="2224"/>
              <a:ext cx="136" cy="1458"/>
            </a:xfrm>
            <a:prstGeom prst="bentConnector3">
              <a:avLst>
                <a:gd name="adj1" fmla="val 61615"/>
              </a:avLst>
            </a:prstGeom>
            <a:solidFill>
              <a:srgbClr val="FFFFFF"/>
            </a:solidFill>
            <a:ln w="28575">
              <a:solidFill>
                <a:srgbClr val="003366"/>
              </a:solidFill>
            </a:ln>
          </p:spPr>
        </p:cxnSp>
        <p:cxnSp>
          <p:nvCxnSpPr>
            <p:cNvPr id="1032" name="Elbow Connector 1031"/>
            <p:cNvCxnSpPr/>
            <p:nvPr/>
          </p:nvCxnSpPr>
          <p:spPr>
            <a:xfrm rot="5400000" flipH="1">
              <a:off x="3338" y="1717"/>
              <a:ext cx="613" cy="764"/>
            </a:xfrm>
            <a:prstGeom prst="bentConnector3">
              <a:avLst>
                <a:gd name="adj1" fmla="val 16143"/>
              </a:avLst>
            </a:prstGeom>
            <a:solidFill>
              <a:srgbClr val="FFFFFF"/>
            </a:solidFill>
            <a:ln w="28575">
              <a:solidFill>
                <a:srgbClr val="003366"/>
              </a:solidFill>
            </a:ln>
          </p:spPr>
        </p:cxnSp>
        <p:cxnSp>
          <p:nvCxnSpPr>
            <p:cNvPr id="1033" name="Elbow Connector 1032"/>
            <p:cNvCxnSpPr/>
            <p:nvPr/>
          </p:nvCxnSpPr>
          <p:spPr>
            <a:xfrm rot="16200000">
              <a:off x="2282" y="1450"/>
              <a:ext cx="638" cy="1323"/>
            </a:xfrm>
            <a:prstGeom prst="bentConnector3">
              <a:avLst>
                <a:gd name="adj1" fmla="val 15518"/>
              </a:avLst>
            </a:prstGeom>
            <a:solidFill>
              <a:srgbClr val="FFFFFF"/>
            </a:solidFill>
            <a:ln w="28575">
              <a:solidFill>
                <a:srgbClr val="003366"/>
              </a:solidFill>
            </a:ln>
          </p:spPr>
        </p:cxnSp>
        <p:sp>
          <p:nvSpPr>
            <p:cNvPr id="1034" name="Rectangle 1033"/>
            <p:cNvSpPr>
              <a:spLocks/>
            </p:cNvSpPr>
            <p:nvPr/>
          </p:nvSpPr>
          <p:spPr>
            <a:xfrm>
              <a:off x="2832" y="1284"/>
              <a:ext cx="862" cy="475"/>
            </a:xfrm>
            <a:prstGeom prst="rect">
              <a:avLst/>
            </a:prstGeom>
            <a:solidFill>
              <a:srgbClr val="FFFFFF"/>
            </a:solidFill>
            <a:ln w="76200" cmpd="dbl">
              <a:solidFill>
                <a:srgbClr val="33CCCC"/>
              </a:solidFill>
            </a:ln>
          </p:spPr>
          <p:txBody>
            <a:bodyPr wrap="none" lIns="67129" tIns="33565" rIns="67129" bIns="33565" anchor="ctr"/>
            <a:lstStyle/>
            <a:p>
              <a:pPr algn="ctr"/>
              <a:r>
                <a:rPr lang="en-US" altLang="en-US" sz="1400" dirty="0">
                  <a:latin typeface="Verdana" charset="0"/>
                </a:rPr>
                <a:t>Perikatan</a:t>
              </a:r>
            </a:p>
            <a:p>
              <a:pPr algn="ctr"/>
              <a:r>
                <a:rPr lang="en-US" altLang="en-US" sz="1400" dirty="0">
                  <a:latin typeface="Verdana" charset="0"/>
                </a:rPr>
                <a:t>1233</a:t>
              </a:r>
            </a:p>
          </p:txBody>
        </p:sp>
        <p:sp>
          <p:nvSpPr>
            <p:cNvPr id="1035" name="Rectangle 1034"/>
            <p:cNvSpPr>
              <a:spLocks/>
            </p:cNvSpPr>
            <p:nvPr/>
          </p:nvSpPr>
          <p:spPr>
            <a:xfrm>
              <a:off x="1273" y="2429"/>
              <a:ext cx="1333" cy="448"/>
            </a:xfrm>
            <a:prstGeom prst="rect">
              <a:avLst/>
            </a:prstGeom>
            <a:solidFill>
              <a:srgbClr val="FFFFFF"/>
            </a:solidFill>
            <a:ln w="76200" cmpd="dbl">
              <a:solidFill>
                <a:srgbClr val="99CC99"/>
              </a:solidFill>
            </a:ln>
          </p:spPr>
          <p:txBody>
            <a:bodyPr wrap="none" lIns="67129" tIns="33565" rIns="67129" bIns="33565" anchor="ctr"/>
            <a:lstStyle/>
            <a:p>
              <a:pPr algn="ctr"/>
              <a:r>
                <a:rPr lang="en-US" altLang="en-US" sz="1400" dirty="0">
                  <a:latin typeface="Verdana" charset="0"/>
                </a:rPr>
                <a:t>Perjanjian</a:t>
              </a:r>
            </a:p>
            <a:p>
              <a:pPr algn="ctr"/>
              <a:r>
                <a:rPr lang="en-US" altLang="en-US" sz="1400" dirty="0">
                  <a:latin typeface="Verdana" charset="0"/>
                </a:rPr>
                <a:t>1313</a:t>
              </a:r>
            </a:p>
          </p:txBody>
        </p:sp>
        <p:sp>
          <p:nvSpPr>
            <p:cNvPr id="1036" name="Rectangle 1035"/>
            <p:cNvSpPr>
              <a:spLocks/>
            </p:cNvSpPr>
            <p:nvPr/>
          </p:nvSpPr>
          <p:spPr>
            <a:xfrm>
              <a:off x="3360" y="2405"/>
              <a:ext cx="1333" cy="448"/>
            </a:xfrm>
            <a:prstGeom prst="rect">
              <a:avLst/>
            </a:prstGeom>
            <a:solidFill>
              <a:srgbClr val="FFFFFF"/>
            </a:solidFill>
            <a:ln w="76200" cmpd="dbl">
              <a:solidFill>
                <a:srgbClr val="99CC99"/>
              </a:solidFill>
            </a:ln>
          </p:spPr>
          <p:txBody>
            <a:bodyPr wrap="none" lIns="67129" tIns="33565" rIns="67129" bIns="33565" anchor="ctr"/>
            <a:lstStyle/>
            <a:p>
              <a:pPr algn="ctr"/>
              <a:r>
                <a:rPr lang="en-US" altLang="en-US" sz="1400" dirty="0">
                  <a:latin typeface="Verdana" charset="0"/>
                </a:rPr>
                <a:t>Undang-Undang</a:t>
              </a:r>
            </a:p>
            <a:p>
              <a:pPr algn="ctr"/>
              <a:r>
                <a:rPr lang="en-US" altLang="en-US" sz="1400" dirty="0">
                  <a:latin typeface="Verdana" charset="0"/>
                </a:rPr>
                <a:t>1352</a:t>
              </a:r>
            </a:p>
          </p:txBody>
        </p:sp>
        <p:sp>
          <p:nvSpPr>
            <p:cNvPr id="1037" name="Rectangle 1036"/>
            <p:cNvSpPr>
              <a:spLocks/>
            </p:cNvSpPr>
            <p:nvPr/>
          </p:nvSpPr>
          <p:spPr>
            <a:xfrm>
              <a:off x="1789" y="3021"/>
              <a:ext cx="1559" cy="448"/>
            </a:xfrm>
            <a:prstGeom prst="rect">
              <a:avLst/>
            </a:prstGeom>
            <a:solidFill>
              <a:srgbClr val="FFFFFF"/>
            </a:solidFill>
            <a:ln w="76200" cmpd="dbl">
              <a:solidFill>
                <a:srgbClr val="003366"/>
              </a:solidFill>
            </a:ln>
          </p:spPr>
          <p:txBody>
            <a:bodyPr wrap="none" lIns="67129" tIns="33565" rIns="67129" bIns="33565" anchor="ctr"/>
            <a:lstStyle/>
            <a:p>
              <a:pPr algn="ctr"/>
              <a:r>
                <a:rPr lang="en-US" altLang="en-US" sz="1400" dirty="0">
                  <a:latin typeface="Verdana" charset="0"/>
                </a:rPr>
                <a:t>Perbuatan manusia</a:t>
              </a:r>
            </a:p>
            <a:p>
              <a:pPr algn="ctr"/>
              <a:r>
                <a:rPr lang="en-US" altLang="en-US" sz="1400" dirty="0">
                  <a:latin typeface="Verdana" charset="0"/>
                </a:rPr>
                <a:t>1353</a:t>
              </a:r>
            </a:p>
          </p:txBody>
        </p:sp>
        <p:sp>
          <p:nvSpPr>
            <p:cNvPr id="1038" name="Rectangle 1037"/>
            <p:cNvSpPr>
              <a:spLocks/>
            </p:cNvSpPr>
            <p:nvPr/>
          </p:nvSpPr>
          <p:spPr>
            <a:xfrm>
              <a:off x="3792" y="3064"/>
              <a:ext cx="1559" cy="448"/>
            </a:xfrm>
            <a:prstGeom prst="rect">
              <a:avLst/>
            </a:prstGeom>
            <a:solidFill>
              <a:srgbClr val="FFFFFF"/>
            </a:solidFill>
            <a:ln w="76200" cmpd="dbl">
              <a:solidFill>
                <a:srgbClr val="003366"/>
              </a:solidFill>
            </a:ln>
          </p:spPr>
          <p:txBody>
            <a:bodyPr wrap="none" lIns="67129" tIns="33565" rIns="67129" bIns="33565" anchor="ctr"/>
            <a:lstStyle/>
            <a:p>
              <a:pPr algn="ctr"/>
              <a:r>
                <a:rPr lang="en-US" altLang="en-US" sz="1400" dirty="0">
                  <a:latin typeface="Verdana" charset="0"/>
                </a:rPr>
                <a:t>Ditentukan UU</a:t>
              </a:r>
            </a:p>
          </p:txBody>
        </p:sp>
        <p:sp>
          <p:nvSpPr>
            <p:cNvPr id="1039" name="Rectangle 1038"/>
            <p:cNvSpPr>
              <a:spLocks/>
            </p:cNvSpPr>
            <p:nvPr/>
          </p:nvSpPr>
          <p:spPr>
            <a:xfrm>
              <a:off x="2720" y="3613"/>
              <a:ext cx="1278" cy="674"/>
            </a:xfrm>
            <a:prstGeom prst="rect">
              <a:avLst/>
            </a:prstGeom>
            <a:solidFill>
              <a:srgbClr val="FFFFFF"/>
            </a:solidFill>
            <a:ln w="76200" cmpd="dbl">
              <a:solidFill>
                <a:srgbClr val="003366"/>
              </a:solidFill>
            </a:ln>
          </p:spPr>
          <p:txBody>
            <a:bodyPr wrap="none" lIns="67129" tIns="33565" rIns="67129" bIns="33565" anchor="ctr"/>
            <a:lstStyle/>
            <a:p>
              <a:pPr algn="ctr"/>
              <a:r>
                <a:rPr lang="en-US" altLang="en-US" sz="1400" dirty="0">
                  <a:latin typeface="Verdana" charset="0"/>
                </a:rPr>
                <a:t>Perbuatan Menurut</a:t>
              </a:r>
            </a:p>
            <a:p>
              <a:pPr algn="ctr"/>
              <a:r>
                <a:rPr lang="en-US" altLang="en-US" sz="1400" dirty="0">
                  <a:latin typeface="Verdana" charset="0"/>
                </a:rPr>
                <a:t>Hukum</a:t>
              </a:r>
            </a:p>
            <a:p>
              <a:pPr algn="ctr"/>
              <a:r>
                <a:rPr lang="en-US" altLang="en-US" sz="1400" dirty="0">
                  <a:latin typeface="Verdana" charset="0"/>
                </a:rPr>
                <a:t>1354 &amp; 1359</a:t>
              </a:r>
            </a:p>
          </p:txBody>
        </p:sp>
        <p:sp>
          <p:nvSpPr>
            <p:cNvPr id="1040" name="Rectangle 1039"/>
            <p:cNvSpPr>
              <a:spLocks/>
            </p:cNvSpPr>
            <p:nvPr/>
          </p:nvSpPr>
          <p:spPr>
            <a:xfrm>
              <a:off x="2720" y="4439"/>
              <a:ext cx="1278" cy="674"/>
            </a:xfrm>
            <a:prstGeom prst="rect">
              <a:avLst/>
            </a:prstGeom>
            <a:solidFill>
              <a:srgbClr val="FFFFFF"/>
            </a:solidFill>
            <a:ln w="76200" cmpd="dbl">
              <a:solidFill>
                <a:srgbClr val="003366"/>
              </a:solidFill>
            </a:ln>
          </p:spPr>
          <p:txBody>
            <a:bodyPr wrap="none" lIns="67806" tIns="33904" rIns="67806" bIns="33904" anchor="ctr"/>
            <a:lstStyle/>
            <a:p>
              <a:pPr algn="ctr"/>
              <a:r>
                <a:rPr lang="en-US" altLang="en-US" sz="1400" dirty="0">
                  <a:latin typeface="Verdana" charset="0"/>
                </a:rPr>
                <a:t>Perbuatan Melawan </a:t>
              </a:r>
            </a:p>
            <a:p>
              <a:pPr algn="ctr"/>
              <a:r>
                <a:rPr lang="en-US" altLang="en-US" sz="1400" dirty="0">
                  <a:latin typeface="Verdana" charset="0"/>
                </a:rPr>
                <a:t>Hukum </a:t>
              </a:r>
            </a:p>
            <a:p>
              <a:pPr algn="ctr"/>
              <a:r>
                <a:rPr lang="en-US" altLang="en-US" sz="1400" dirty="0">
                  <a:latin typeface="Verdana" charset="0"/>
                </a:rPr>
                <a:t>1365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7168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sz="3600" dirty="0"/>
              <a:t>Perikatan yang terjadi karena perjanjian </a:t>
            </a:r>
          </a:p>
        </p:txBody>
      </p:sp>
      <p:sp>
        <p:nvSpPr>
          <p:cNvPr id="71683" name="Text Placeholder 71682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buNone/>
            </a:pPr>
            <a:r>
              <a:rPr lang="en-US" altLang="en-US" dirty="0"/>
              <a:t> Perjanjian adalah suatu perbuatan, dimana satu orang atau lebih mengikatkan dirinya terhadap satu orang atau lebih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72705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Rumusan ps 1313 BW memiliki kelemahan</a:t>
            </a:r>
          </a:p>
        </p:txBody>
      </p:sp>
      <p:sp>
        <p:nvSpPr>
          <p:cNvPr id="72707" name="Text Placeholder 72706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/>
              <a:t>Yang Dimaksud dengan “Perbuatan” 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 smtClean="0"/>
              <a:t>jelas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r>
              <a:rPr lang="en-US" altLang="en-US" dirty="0"/>
              <a:t>Tidak tampak </a:t>
            </a:r>
            <a:r>
              <a:rPr lang="en-US" altLang="en-US" dirty="0" err="1"/>
              <a:t>asas</a:t>
            </a:r>
            <a:r>
              <a:rPr lang="en-US" altLang="en-US" dirty="0"/>
              <a:t> </a:t>
            </a:r>
            <a:r>
              <a:rPr lang="en-US" altLang="en-US" dirty="0" err="1" smtClean="0"/>
              <a:t>konsensualisme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>
              <a:buNone/>
            </a:pPr>
            <a:endParaRPr/>
          </a:p>
          <a:p>
            <a:pPr>
              <a:buNone/>
            </a:pPr>
            <a:r>
              <a:rPr lang="en-US" alt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73729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Definisi persetujuan yang baru :</a:t>
            </a:r>
          </a:p>
        </p:txBody>
      </p:sp>
      <p:sp>
        <p:nvSpPr>
          <p:cNvPr id="73731" name="Text Placeholder 73730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sz="2800" dirty="0"/>
              <a:t>Suatu persetujuan dengan dua orang atau lebih yang saling mengikatkan dirinya pada lapangan harta kekayaan ( Abdulkadir Muhammad)</a:t>
            </a:r>
          </a:p>
          <a:p>
            <a:pPr algn="just"/>
            <a:r>
              <a:rPr lang="en-US" altLang="en-US" sz="2800" dirty="0"/>
              <a:t>Suatu perbuatan hukum, dimana satu orang atau lebih mengikatkan dirinya atau saling mengikatkan dirinya terhadap satu orang atau lebih ( setiawan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74753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Unsur – Unsur Perjanjian</a:t>
            </a:r>
          </a:p>
        </p:txBody>
      </p:sp>
      <p:sp>
        <p:nvSpPr>
          <p:cNvPr id="74755" name="Text Placeholder 74754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dirty="0"/>
              <a:t>Para Pihak ( Subjek)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dirty="0"/>
              <a:t>Ada persetujuan yang bersifat tetap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dirty="0"/>
              <a:t>Ada tujuan yang hendak dicapai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dirty="0"/>
              <a:t>Ada prestasi yang dapat dilaksanakan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dirty="0"/>
              <a:t>Ada bentuk tertentu ( Tulis/Lesan)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dirty="0"/>
              <a:t>Ada Syarat-syarat tertentu sebagai isi perjanjian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152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Sumber Perikatan pertemuan ke-8 </vt:lpstr>
      <vt:lpstr>Sumber Perikatan</vt:lpstr>
      <vt:lpstr>Perikatan yang terjadi karena perjanjian </vt:lpstr>
      <vt:lpstr>Rumusan ps 1313 BW memiliki kelemahan</vt:lpstr>
      <vt:lpstr>Definisi persetujuan yang baru :</vt:lpstr>
      <vt:lpstr>Unsur – Unsur Perjanjian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Sumber Perikatan pertemuan ke-6</dc:title>
  <dc:creator>Administrator</dc:creator>
  <cp:lastModifiedBy>Hp</cp:lastModifiedBy>
  <cp:revision>2</cp:revision>
  <dcterms:created xsi:type="dcterms:W3CDTF">2014-10-26T08:39:38Z</dcterms:created>
  <dcterms:modified xsi:type="dcterms:W3CDTF">2014-10-27T06:42:47Z</dcterms:modified>
</cp:coreProperties>
</file>