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2578A-E4B0-4F8F-A6EB-8DFDE339947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AB1-9168-42F2-9106-D90F40CAA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lgerian" pitchFamily="82" charset="0"/>
              </a:rPr>
              <a:t>Wanprestasi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Pertemuan</a:t>
            </a:r>
            <a:r>
              <a:rPr lang="en-US" smtClean="0">
                <a:latin typeface="Algerian" pitchFamily="82" charset="0"/>
              </a:rPr>
              <a:t> </a:t>
            </a:r>
            <a:r>
              <a:rPr lang="en-US" smtClean="0">
                <a:latin typeface="Algerian" pitchFamily="82" charset="0"/>
              </a:rPr>
              <a:t>ke-4</a:t>
            </a:r>
            <a:br>
              <a:rPr lang="en-US" smtClean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34817"/>
          <p:cNvSpPr>
            <a:spLocks noGrp="1"/>
          </p:cNvSpPr>
          <p:nvPr>
            <p:ph type="body" idx="1"/>
          </p:nvPr>
        </p:nvSpPr>
        <p:spPr>
          <a:xfrm>
            <a:off x="1600200" y="990600"/>
            <a:ext cx="7313612" cy="51038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Isi yang harus dimuat dalam surat somasi adalah :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Dasar Tuntutan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Apa yang dituntut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Tanggal paling lambat memnuhi prestasi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Somasi tidak diperlukan apabila :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Kreditur menolak pemenuhan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Debitur mengakui kelalaian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Pemenuhan prestasi tidak mungkin dilakukan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Pemenuhan prestasi tidak berarti lagi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Debitur telah melaksanakan prestasi sebagaimana mestinya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Ganti rugi dalam Wanprestasi</a:t>
            </a:r>
          </a:p>
        </p:txBody>
      </p:sp>
      <p:sp>
        <p:nvSpPr>
          <p:cNvPr id="35843" name="Text Placeholder 3584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Menurut pasal 1244, 1245 dan 1246 BW,ganti rugi menggunakan istilah biaya, rugi dan bunga</a:t>
            </a:r>
          </a:p>
          <a:p>
            <a:pPr algn="just"/>
            <a:r>
              <a:rPr lang="en-US" altLang="en-US" dirty="0"/>
              <a:t>Rugi adalah kerugian nyata yang dapat diduga atau dapat diperkirakan pada saat perikatan itu diadakan, yang timbul akibat wanprestasi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Syarat-syarat ganti rugi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Kerugian yang dapat diduga atau sepatutnya diduga pada saat waktu perikatan dibuat</a:t>
            </a:r>
          </a:p>
          <a:p>
            <a:pPr algn="just"/>
            <a:r>
              <a:rPr lang="en-US" altLang="en-US" dirty="0"/>
              <a:t>Kerugian yang merupakan akibat langsung wanprestasi (mempunyai hubungan kausal)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6625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Ingkar Janji (wanprestasi)</a:t>
            </a:r>
          </a:p>
        </p:txBody>
      </p:sp>
      <p:sp>
        <p:nvSpPr>
          <p:cNvPr id="26627" name="Text Placeholder 26626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sz="2800" dirty="0"/>
              <a:t>Para debitur terletak kewajiban untuk memenuhi prestasi. Dan jika ia tidak melaksanakan kewajibannya tersebut bukan karena keadaan memaksa maka debitur dianggap melakukan inkar janji (wanprestasi)</a:t>
            </a:r>
          </a:p>
          <a:p>
            <a:pPr algn="just"/>
            <a:r>
              <a:rPr lang="en-US" altLang="en-US" sz="2800" dirty="0"/>
              <a:t>Ada 3 bentuk wanprestasi, yaitu :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Tidak memenuhi prestasi sama sekali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Terlambat memenuhi prestasi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Memenuhi prestasi secara tidak baik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27649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410200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sz="2800" dirty="0"/>
              <a:t>Akibat hukum bagi debitur yang wanprestasi adalah :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Debitur diwajibkan membayar ganti kerugian yang telah diderita oleh kreditur (pasal 1243 BW)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Apabila perikatan itu timbal balik, kreditur dapat menuntut pemutusan/pembatalan melalui hakim (pasal 1266 BW)</a:t>
            </a:r>
          </a:p>
          <a:p>
            <a:pPr algn="just">
              <a:buFont typeface="Arial" charset="0"/>
              <a:buChar char="•"/>
            </a:pPr>
            <a:r>
              <a:rPr lang="en-US" altLang="en-US" sz="2800" dirty="0"/>
              <a:t>Dalam perikatan untuk memberikan sesuatu, resiko beralih kepada debitur sejak terjadi wanprestasi (pasal 1237 BW)</a:t>
            </a:r>
          </a:p>
          <a:p>
            <a:pPr algn="just"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8673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8675" name="Text Placeholder 28674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Arial" charset="0"/>
              <a:buChar char="•"/>
            </a:pPr>
            <a:r>
              <a:rPr lang="en-US" altLang="en-US" dirty="0"/>
              <a:t>Debitur diwajibkan memenuhi perikatan jika masih dapat dilakukan, atau pembatalan disertai pembayaran ganti kerugian (pasal 1267 BW)</a:t>
            </a:r>
          </a:p>
          <a:p>
            <a:pPr algn="just">
              <a:buFont typeface="Arial" charset="0"/>
              <a:buChar char="•"/>
            </a:pPr>
            <a:r>
              <a:rPr lang="en-US" altLang="en-US" dirty="0"/>
              <a:t>Debitur wajib membayar biaya perkara jika diperkarakan di muka pengadilan negeri, dan debitur dinyatakan bersalah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9697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9699" name="Text Placeholder 29698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Tidak terpenuhinya kewajiban oleh debitur disebabkan oleh dua alasan, yaitu :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Karena kesalahan debitur, baik dengan sengaja </a:t>
            </a:r>
            <a:r>
              <a:rPr lang="en-US" altLang="en-US" dirty="0" err="1"/>
              <a:t>maupun</a:t>
            </a:r>
            <a:r>
              <a:rPr lang="en-US" altLang="en-US" dirty="0"/>
              <a:t> </a:t>
            </a:r>
            <a:r>
              <a:rPr lang="en-US" altLang="en-US" dirty="0" err="1" smtClean="0"/>
              <a:t>lalai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Font typeface="Arial" charset="0"/>
              <a:buChar char="•"/>
            </a:pPr>
            <a:r>
              <a:rPr lang="en-US" altLang="en-US" dirty="0"/>
              <a:t>Karena keadaan memaksa (Overmacht / Force </a:t>
            </a:r>
            <a:r>
              <a:rPr lang="en-US" altLang="en-US" dirty="0" err="1" smtClean="0"/>
              <a:t>Majure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30721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80000"/>
              </a:lnSpc>
            </a:pPr>
            <a:r>
              <a:rPr lang="en-US" altLang="en-US" sz="2800" dirty="0"/>
              <a:t>Adanya kesalahan harus dipenuhi unsur-unsur sebagai berikut :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/>
              <a:t>Perbuatan yang dihindarkan harus dapat dihindarkan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/>
              <a:t>Perbuatan tersebut dapat dipersalahkan kepada si pembuat, yaitu bahwa ia dapat menduga tentang akibatnya</a:t>
            </a:r>
          </a:p>
          <a:p>
            <a:pPr algn="just">
              <a:lnSpc>
                <a:spcPct val="80000"/>
              </a:lnSpc>
            </a:pPr>
            <a:r>
              <a:rPr lang="en-US" altLang="en-US" sz="2800" dirty="0"/>
              <a:t>Apakah suatu akibat itu dapat diduga atau tidak, haruslah diukur secara obyektif dan subyektif</a:t>
            </a:r>
          </a:p>
          <a:p>
            <a:pPr algn="just">
              <a:lnSpc>
                <a:spcPct val="80000"/>
              </a:lnSpc>
            </a:pPr>
            <a:r>
              <a:rPr lang="en-US" altLang="en-US" sz="2800" dirty="0"/>
              <a:t>Obyektif, yaitu apabila menurut manusia normal akibat tsbt dapat diduga</a:t>
            </a:r>
          </a:p>
          <a:p>
            <a:pPr algn="just">
              <a:lnSpc>
                <a:spcPct val="80000"/>
              </a:lnSpc>
            </a:pPr>
            <a:r>
              <a:rPr lang="en-US" altLang="en-US" sz="2800" dirty="0"/>
              <a:t>Subyektif, jika akibat tersebut menurut keahlian seseorang dapat diduga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1745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31747" name="Text Placeholder 31746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Kesengajaan adalah perbuatan yang diketahui dan dikehendaki</a:t>
            </a:r>
          </a:p>
          <a:p>
            <a:pPr algn="just"/>
            <a:r>
              <a:rPr lang="en-US" altLang="en-US" dirty="0"/>
              <a:t>Kelalaian adalah perbuatan yang mana si pembuatnya mengetahui akan kemungkinan terjadinya akibat yang merugikan </a:t>
            </a:r>
            <a:r>
              <a:rPr lang="en-US" altLang="en-US" dirty="0" err="1"/>
              <a:t>orang</a:t>
            </a:r>
            <a:r>
              <a:rPr lang="en-US" altLang="en-US" dirty="0"/>
              <a:t> </a:t>
            </a:r>
            <a:r>
              <a:rPr lang="en-US" altLang="en-US" dirty="0" smtClean="0"/>
              <a:t>lain.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276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ln/>
        </p:spPr>
        <p:txBody>
          <a:bodyPr wrap="square" lIns="91440" tIns="45720" rIns="91440" bIns="45720" anchor="ctr">
            <a:normAutofit fontScale="90000"/>
          </a:bodyPr>
          <a:lstStyle/>
          <a:p>
            <a:pPr algn="just"/>
            <a:r>
              <a:rPr lang="en-US" altLang="en-US" sz="3600" b="1" dirty="0"/>
              <a:t>Keadaan memaksa (overmacht / force majure )</a:t>
            </a:r>
          </a:p>
        </p:txBody>
      </p:sp>
      <p:sp>
        <p:nvSpPr>
          <p:cNvPr id="32771" name="Text Placeholder 32770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80000"/>
              </a:lnSpc>
            </a:pPr>
            <a:r>
              <a:rPr lang="en-US" altLang="en-US" sz="2800" dirty="0"/>
              <a:t>Keadaan memaksa ialah keadaan tidak dipenuhinya prestasi oleh debitur karena terjadi peristiwa yang tidak dapat diketahui atau tidak dapat diduga akan terjadi ketika membuat perikatan.</a:t>
            </a:r>
          </a:p>
          <a:p>
            <a:pPr algn="just">
              <a:lnSpc>
                <a:spcPct val="80000"/>
              </a:lnSpc>
            </a:pPr>
            <a:r>
              <a:rPr lang="en-US" altLang="en-US" sz="2800" b="1" dirty="0"/>
              <a:t>Unsur-unsur keadaan memaksa </a:t>
            </a:r>
            <a:r>
              <a:rPr lang="en-US" altLang="en-US" sz="2800" dirty="0"/>
              <a:t>: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/>
              <a:t>Tidak dipenuhi prestasi karena terjadi peristiwa yang membinasakan/memusnahkan </a:t>
            </a:r>
            <a:r>
              <a:rPr lang="en-US" altLang="en-US" sz="2800" dirty="0" err="1"/>
              <a:t>objek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perikatan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/>
              <a:t>Tidak dipenuhi prestasi karena terjadi peristiwa yang menghalangi </a:t>
            </a:r>
            <a:r>
              <a:rPr lang="en-US" altLang="en-US" sz="2800" dirty="0" err="1"/>
              <a:t>debitur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berprestasi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/>
              <a:t>Peristiwa itu tidak dapat diketahui atau diduga akan terjadi pada waktu </a:t>
            </a:r>
            <a:r>
              <a:rPr lang="en-US" altLang="en-US" sz="2800" dirty="0" err="1"/>
              <a:t>membuat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perikatan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379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SOMASI </a:t>
            </a:r>
          </a:p>
        </p:txBody>
      </p:sp>
      <p:sp>
        <p:nvSpPr>
          <p:cNvPr id="33795" name="Text Placeholder 33794"/>
          <p:cNvSpPr>
            <a:spLocks noGrp="1"/>
          </p:cNvSpPr>
          <p:nvPr>
            <p:ph type="body" idx="1"/>
          </p:nvPr>
        </p:nvSpPr>
        <p:spPr>
          <a:xfrm>
            <a:off x="838200" y="1905000"/>
            <a:ext cx="7693026" cy="41814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800" dirty="0"/>
              <a:t>Adalah teguran dari si kreditur kepada debitur agar dapat memenuhi prestasi sesuai dengan isi perjanjian yang telah disepakati</a:t>
            </a:r>
          </a:p>
          <a:p>
            <a:pPr algn="just">
              <a:lnSpc>
                <a:spcPct val="80000"/>
              </a:lnSpc>
            </a:pPr>
            <a:r>
              <a:rPr lang="en-US" altLang="en-US" sz="2800" dirty="0"/>
              <a:t>Ketentuan somasi dalam pasal 1238 dan pasal 1243 BW</a:t>
            </a:r>
          </a:p>
          <a:p>
            <a:pPr algn="just">
              <a:lnSpc>
                <a:spcPct val="80000"/>
              </a:lnSpc>
            </a:pPr>
            <a:r>
              <a:rPr lang="en-US" altLang="en-US" sz="2800" b="1" dirty="0"/>
              <a:t>Ada 3 cara terjadinya somasi </a:t>
            </a:r>
            <a:r>
              <a:rPr lang="en-US" altLang="en-US" sz="2800" dirty="0"/>
              <a:t>: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/>
              <a:t>Debitur melaksanakan prestasi yang keliru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/>
              <a:t>Debitur terlambat memenuhi prestasi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 err="1"/>
              <a:t>Prestasi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yang </a:t>
            </a:r>
            <a:r>
              <a:rPr lang="en-US" altLang="en-US" sz="2800" dirty="0"/>
              <a:t>dilaksanakan tidak berguna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Wanprestasi Pertemuan ke-4 </vt:lpstr>
      <vt:lpstr>Ingkar Janji (wanprestasi)</vt:lpstr>
      <vt:lpstr>Slide 3</vt:lpstr>
      <vt:lpstr>Slide 4</vt:lpstr>
      <vt:lpstr>Slide 5</vt:lpstr>
      <vt:lpstr>Slide 6</vt:lpstr>
      <vt:lpstr>Slide 7</vt:lpstr>
      <vt:lpstr>Keadaan memaksa (overmacht / force majure )</vt:lpstr>
      <vt:lpstr>SOMASI </vt:lpstr>
      <vt:lpstr>Slide 10</vt:lpstr>
      <vt:lpstr>Ganti rugi dalam Wanprestasi</vt:lpstr>
      <vt:lpstr>Syarat-syarat ganti rugi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Wanprestasi Pertemuan ke-3</dc:title>
  <dc:creator>Administrator</dc:creator>
  <cp:lastModifiedBy>Hp</cp:lastModifiedBy>
  <cp:revision>2</cp:revision>
  <dcterms:created xsi:type="dcterms:W3CDTF">2014-10-26T08:34:40Z</dcterms:created>
  <dcterms:modified xsi:type="dcterms:W3CDTF">2014-10-27T06:36:27Z</dcterms:modified>
</cp:coreProperties>
</file>