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381844-9111-49EB-9EDF-120444A97A79}" type="datetimeFigureOut">
              <a:rPr lang="en-US" smtClean="0"/>
              <a:pPr/>
              <a:t>11/14/2013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8E536-4B31-4816-A4AC-D2C1A1D9EA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48E536-4B31-4816-A4AC-D2C1A1D9EAF1}"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279A6-AD0B-4992-84DC-35433C67782C}"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796081A-EF91-4240-A20D-5E1869F7F4E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279A6-AD0B-4992-84DC-35433C67782C}" type="datetimeFigureOut">
              <a:rPr lang="id-ID" smtClean="0"/>
              <a:pPr/>
              <a:t>14/11/2013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6081A-EF91-4240-A20D-5E1869F7F4E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latin typeface="Times New Roman" pitchFamily="18" charset="0"/>
                <a:cs typeface="Times New Roman" pitchFamily="18" charset="0"/>
              </a:rPr>
              <a:t>Perihal pembuktian </a:t>
            </a:r>
            <a:br>
              <a:rPr lang="id-ID" dirty="0" smtClean="0">
                <a:latin typeface="Times New Roman" pitchFamily="18" charset="0"/>
                <a:cs typeface="Times New Roman" pitchFamily="18" charset="0"/>
              </a:rPr>
            </a:br>
            <a:r>
              <a:rPr lang="id-ID" dirty="0" smtClean="0">
                <a:latin typeface="Times New Roman" pitchFamily="18" charset="0"/>
                <a:cs typeface="Times New Roman" pitchFamily="18" charset="0"/>
              </a:rPr>
              <a:t>lanjutan</a:t>
            </a:r>
            <a:br>
              <a:rPr lang="id-ID" dirty="0" smtClean="0">
                <a:latin typeface="Times New Roman" pitchFamily="18" charset="0"/>
                <a:cs typeface="Times New Roman" pitchFamily="18" charset="0"/>
              </a:rPr>
            </a:br>
            <a:r>
              <a:rPr lang="id-ID" dirty="0" smtClean="0">
                <a:latin typeface="Times New Roman" pitchFamily="18" charset="0"/>
                <a:cs typeface="Times New Roman" pitchFamily="18" charset="0"/>
              </a:rPr>
              <a:t>(</a:t>
            </a:r>
            <a:r>
              <a:rPr lang="id-ID" b="1" dirty="0" smtClean="0">
                <a:latin typeface="Times New Roman" pitchFamily="18" charset="0"/>
                <a:cs typeface="Times New Roman" pitchFamily="18" charset="0"/>
              </a:rPr>
              <a:t>BUKTI SAKSI-SAKSI)</a:t>
            </a:r>
            <a:endParaRPr lang="id-ID"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0333"/>
            <a:ext cx="8401080" cy="6697667"/>
          </a:xfrm>
        </p:spPr>
        <p:txBody>
          <a:bodyPr>
            <a:noAutofit/>
          </a:bodyPr>
          <a:lstStyle/>
          <a:p>
            <a:pPr algn="just"/>
            <a:r>
              <a:rPr lang="id-ID" sz="2800" dirty="0" smtClean="0">
                <a:latin typeface="Times New Roman" pitchFamily="18" charset="0"/>
                <a:cs typeface="Times New Roman" pitchFamily="18" charset="0"/>
              </a:rPr>
              <a:t>Selain persangkaan hakim, dikenal juga persangkaan  undang-undang. Menurut Pasal 1916 B.W., persangkaan undang-undang ialah persangkaan yang berdasarkan suatu ketentuan khusus undang-undang, dihubungkan dengan perbuatan-perbuatan tertentu atau peristiwa-peristiwa tertentu.</a:t>
            </a:r>
          </a:p>
          <a:p>
            <a:pPr algn="just"/>
            <a:r>
              <a:rPr lang="id-ID" sz="2800" dirty="0" smtClean="0">
                <a:latin typeface="Times New Roman" pitchFamily="18" charset="0"/>
                <a:cs typeface="Times New Roman" pitchFamily="18" charset="0"/>
              </a:rPr>
              <a:t>Persangkaan-persangkaan semacam itu adalah diantaranya:</a:t>
            </a:r>
          </a:p>
          <a:p>
            <a:pPr marL="514350" indent="-514350" algn="just">
              <a:buAutoNum type="arabicPeriod"/>
            </a:pPr>
            <a:r>
              <a:rPr lang="id-ID" sz="2800" dirty="0" smtClean="0">
                <a:latin typeface="Times New Roman" pitchFamily="18" charset="0"/>
                <a:cs typeface="Times New Roman" pitchFamily="18" charset="0"/>
              </a:rPr>
              <a:t>Perbuatan yang oleh undang-undang dinyatakan batal, karena semata-mata demi sifat dan ujudnya, dianggap telah dilakukan untuk menyelundupi suatu ketentuan undang-undang.</a:t>
            </a:r>
          </a:p>
          <a:p>
            <a:pPr marL="514350" indent="-514350" algn="just">
              <a:buAutoNum type="arabicPeriod"/>
            </a:pPr>
            <a:r>
              <a:rPr lang="id-ID" sz="2800" dirty="0" smtClean="0">
                <a:latin typeface="Times New Roman" pitchFamily="18" charset="0"/>
                <a:cs typeface="Times New Roman" pitchFamily="18" charset="0"/>
              </a:rPr>
              <a:t>Hal-hal di mana undang-undang diterangkan bahwa hak milik atau pembebasan utang disimpulkan  dari keadaan-keadaan tertentu.</a:t>
            </a:r>
          </a:p>
          <a:p>
            <a:pPr marL="514350" indent="-514350" algn="just">
              <a:buAutoNum type="arabicPeriod"/>
            </a:pPr>
            <a:endParaRPr lang="id-ID"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366" y="260359"/>
            <a:ext cx="8229600" cy="6311913"/>
          </a:xfrm>
        </p:spPr>
        <p:txBody>
          <a:bodyPr>
            <a:normAutofit lnSpcReduction="10000"/>
          </a:bodyPr>
          <a:lstStyle/>
          <a:p>
            <a:pPr marL="514350" indent="-514350" algn="just">
              <a:buAutoNum type="arabicPeriod" startAt="3"/>
            </a:pPr>
            <a:r>
              <a:rPr lang="id-ID" sz="2900" dirty="0" smtClean="0">
                <a:latin typeface="Times New Roman" pitchFamily="18" charset="0"/>
                <a:cs typeface="Times New Roman" pitchFamily="18" charset="0"/>
              </a:rPr>
              <a:t>Kekuatan yang oleh undang-undang diberikan kepada suatu putusan hakim yang telah memperoleh kekuatan mutlak.</a:t>
            </a:r>
          </a:p>
          <a:p>
            <a:pPr marL="514350" indent="-514350" algn="just">
              <a:buAutoNum type="arabicPeriod" startAt="3"/>
            </a:pPr>
            <a:r>
              <a:rPr lang="id-ID" sz="2900" dirty="0" smtClean="0">
                <a:latin typeface="Times New Roman" pitchFamily="18" charset="0"/>
                <a:cs typeface="Times New Roman" pitchFamily="18" charset="0"/>
              </a:rPr>
              <a:t>Kekuatan yang oleh undang-undang diberikan kepada pengakuan atau kepada sumpah salah satu pihak.</a:t>
            </a:r>
          </a:p>
          <a:p>
            <a:pPr marL="514350" indent="-514350" algn="just">
              <a:buNone/>
            </a:pPr>
            <a:r>
              <a:rPr lang="id-ID" sz="2900" dirty="0" smtClean="0">
                <a:latin typeface="Times New Roman" pitchFamily="18" charset="0"/>
                <a:cs typeface="Times New Roman" pitchFamily="18" charset="0"/>
              </a:rPr>
              <a:t>-	Sehubungan dengan macam-macam persangkaan undang-undang tersebut yang dikenal dalam B.W. Hanya berlaku untuk golongan-golongan tertentu saja, maka persangkaan-persangkaan undang-undang tersebut di atas dalam hukum acara perdata kita harus dianggap sebagai bahan perbandingan saja, yang oleh Hakim masih harus dipertimbangkan apakah dalam suatu kasus tertentu, berlaku ketentuan-ketentuan tersebut.</a:t>
            </a:r>
            <a:endParaRPr lang="id-ID" sz="29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14380"/>
          </a:xfrm>
        </p:spPr>
        <p:txBody>
          <a:bodyPr>
            <a:normAutofit fontScale="90000"/>
          </a:bodyPr>
          <a:lstStyle/>
          <a:p>
            <a:r>
              <a:rPr lang="id-ID" b="1" dirty="0" smtClean="0"/>
              <a:t>Pengakuan </a:t>
            </a:r>
            <a:endParaRPr lang="id-ID" b="1" dirty="0"/>
          </a:p>
        </p:txBody>
      </p:sp>
      <p:sp>
        <p:nvSpPr>
          <p:cNvPr id="3" name="Content Placeholder 2"/>
          <p:cNvSpPr>
            <a:spLocks noGrp="1"/>
          </p:cNvSpPr>
          <p:nvPr>
            <p:ph idx="1"/>
          </p:nvPr>
        </p:nvSpPr>
        <p:spPr>
          <a:xfrm>
            <a:off x="285720" y="785794"/>
            <a:ext cx="8401080" cy="6072206"/>
          </a:xfrm>
        </p:spPr>
        <p:txBody>
          <a:bodyPr>
            <a:normAutofit fontScale="92500" lnSpcReduction="10000"/>
          </a:bodyPr>
          <a:lstStyle/>
          <a:p>
            <a:pPr algn="just"/>
            <a:r>
              <a:rPr lang="id-ID" sz="2900" dirty="0" smtClean="0">
                <a:latin typeface="Times New Roman" pitchFamily="18" charset="0"/>
                <a:cs typeface="Times New Roman" pitchFamily="18" charset="0"/>
              </a:rPr>
              <a:t>Dalam H.I.R ketentuan yang mengatur perihal pengakuan adalah pasal –pasal 174, 175, dan 176. </a:t>
            </a:r>
          </a:p>
          <a:p>
            <a:pPr algn="just"/>
            <a:r>
              <a:rPr lang="id-ID" sz="2900" dirty="0" smtClean="0">
                <a:latin typeface="Times New Roman" pitchFamily="18" charset="0"/>
                <a:cs typeface="Times New Roman" pitchFamily="18" charset="0"/>
              </a:rPr>
              <a:t>Ada 2 macam pengakuan yang dikenal dalam hukum acara perdata, ialah:</a:t>
            </a:r>
          </a:p>
          <a:p>
            <a:pPr marL="514350" indent="-514350" algn="just">
              <a:buAutoNum type="arabicPeriod"/>
            </a:pPr>
            <a:r>
              <a:rPr lang="id-ID" sz="2900" dirty="0" smtClean="0">
                <a:latin typeface="Times New Roman" pitchFamily="18" charset="0"/>
                <a:cs typeface="Times New Roman" pitchFamily="18" charset="0"/>
              </a:rPr>
              <a:t>Pengakuan yang dilakukan didepan sidang;</a:t>
            </a:r>
          </a:p>
          <a:p>
            <a:pPr marL="514350" indent="-514350" algn="just">
              <a:buAutoNum type="arabicPeriod"/>
            </a:pPr>
            <a:r>
              <a:rPr lang="id-ID" sz="2900" dirty="0" smtClean="0">
                <a:latin typeface="Times New Roman" pitchFamily="18" charset="0"/>
                <a:cs typeface="Times New Roman" pitchFamily="18" charset="0"/>
              </a:rPr>
              <a:t>Pengakuan yang dilakukan di luar persidangan;</a:t>
            </a:r>
          </a:p>
          <a:p>
            <a:pPr marL="514350" indent="-514350" algn="just">
              <a:buNone/>
            </a:pPr>
            <a:r>
              <a:rPr lang="id-ID" sz="2900" dirty="0" smtClean="0">
                <a:latin typeface="Times New Roman" pitchFamily="18" charset="0"/>
                <a:cs typeface="Times New Roman" pitchFamily="18" charset="0"/>
              </a:rPr>
              <a:t>	Kedua macam pengakuan yang disebutkan di atas, satu sama lain berbeda dalam nilai pembuktian. Menurut ketentuan Pasal 174 H.I.R, bahwa pengakuan yang diucapakan di hadapan hakim menjadi bukti yang cukup untuk memberatkan orang yang mengakui itu, baik pengakuan itu diucapkan sendiri, baik pun diucapkan oleh seorang yang istimewa dikuasakan untuk melakukannya. </a:t>
            </a:r>
            <a:endParaRPr lang="id-ID" sz="29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29600" cy="6000792"/>
          </a:xfrm>
        </p:spPr>
        <p:txBody>
          <a:bodyPr>
            <a:normAutofit/>
          </a:bodyPr>
          <a:lstStyle/>
          <a:p>
            <a:pPr algn="just"/>
            <a:r>
              <a:rPr lang="id-ID" sz="2900" dirty="0" smtClean="0">
                <a:latin typeface="Times New Roman" pitchFamily="18" charset="0"/>
                <a:cs typeface="Times New Roman" pitchFamily="18" charset="0"/>
              </a:rPr>
              <a:t>Sedangkan dalam Pasal 175 H.I.R diatur perihal pengakuan yang dilakukan di luar sidang yang berbunyi, bahwa diserahkan kepada pertimbangan dan awasan hakim, akan menentukan kekuatan mana akan diberikannya  kepada suatu pengakuan dengan lisan yang diperbuat di luar hukum. </a:t>
            </a:r>
          </a:p>
          <a:p>
            <a:pPr algn="just"/>
            <a:r>
              <a:rPr lang="id-ID" sz="2900" dirty="0" smtClean="0">
                <a:latin typeface="Times New Roman" pitchFamily="18" charset="0"/>
                <a:cs typeface="Times New Roman" pitchFamily="18" charset="0"/>
              </a:rPr>
              <a:t>Pengakuan yang dilakukan di depan sidang mempunyai kekuatan bukti yang sempurna, sedangkan mengenai pengakuan di luar sidang perihal penilaian terhadap kekuatan pembuktiannya, diserahkan kepada kebijaksanaan hakim, atau dengan lain perkataan merupakan bukti bebas. </a:t>
            </a:r>
            <a:endParaRPr lang="id-ID" sz="29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fontScale="92500" lnSpcReduction="10000"/>
          </a:bodyPr>
          <a:lstStyle/>
          <a:p>
            <a:pPr algn="just"/>
            <a:r>
              <a:rPr lang="id-ID" sz="2900" dirty="0" smtClean="0">
                <a:latin typeface="Times New Roman" pitchFamily="18" charset="0"/>
                <a:cs typeface="Times New Roman" pitchFamily="18" charset="0"/>
              </a:rPr>
              <a:t>Dalam putusan-putusan pengadilan pada umumnya terlebih dahulu dikemukakan dalil-dalil yang diakui, setidak-tidaknya yang tidak disangkal, baru kemudian meningkat kepada hal-hal merupakan persoalan. Dengan demikian putusan menjadi padat berisi, dan hanya dalil-dalil yang menjadi dasar gugat dan disangkal saja, yang dibahas secara mendalam.</a:t>
            </a:r>
          </a:p>
          <a:p>
            <a:pPr algn="just"/>
            <a:r>
              <a:rPr lang="id-ID" sz="2900" dirty="0" smtClean="0">
                <a:latin typeface="Times New Roman" pitchFamily="18" charset="0"/>
                <a:cs typeface="Times New Roman" pitchFamily="18" charset="0"/>
              </a:rPr>
              <a:t>Pengakuan diluar sidang yang dilakukan secara tertulis atau lisan merupakan bukti bebas. Perbedaannya terletak, bahwa pengakuan di luar sidang secara tertulis tidak usah dibuktikannya lagi tentang adanya pengakuan tersebut, sedang bagi pengakuan di luar sidang yang dilakukan secara lisan, apabila dikehendaki agar dianggap terbukti adanya pengakuan semacam itu, masih harus dibuktikan lebih lanjut dengan saksi atau alat-alat bukti lainnya. </a:t>
            </a:r>
            <a:endParaRPr lang="id-ID" sz="29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92500" lnSpcReduction="20000"/>
          </a:bodyPr>
          <a:lstStyle/>
          <a:p>
            <a:pPr algn="just"/>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hukum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acara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perdata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dikenal</a:t>
            </a:r>
            <a:r>
              <a:rPr lang="en-US" sz="2900" dirty="0" smtClean="0">
                <a:latin typeface="Times New Roman" pitchFamily="18" charset="0"/>
                <a:cs typeface="Times New Roman" pitchFamily="18" charset="0"/>
              </a:rPr>
              <a:t> pula </a:t>
            </a:r>
            <a:r>
              <a:rPr lang="en-US" sz="2900" dirty="0" err="1" smtClean="0">
                <a:latin typeface="Times New Roman" pitchFamily="18" charset="0"/>
                <a:cs typeface="Times New Roman" pitchFamily="18" charset="0"/>
              </a:rPr>
              <a:t>apa</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dinamakan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embel-embel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dua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macam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ialah</a:t>
            </a:r>
            <a:r>
              <a:rPr lang="en-US" sz="2900" dirty="0" smtClean="0">
                <a:latin typeface="Times New Roman" pitchFamily="18" charset="0"/>
                <a:cs typeface="Times New Roman" pitchFamily="18" charset="0"/>
              </a:rPr>
              <a:t> :</a:t>
            </a:r>
          </a:p>
          <a:p>
            <a:pPr marL="514350" indent="-514350" algn="just">
              <a:buAutoNum type="arabicPeriod"/>
            </a:pPr>
            <a:r>
              <a:rPr lang="en-US" sz="2900" dirty="0" err="1" smtClean="0">
                <a:latin typeface="Times New Roman" pitchFamily="18" charset="0"/>
                <a:cs typeface="Times New Roman" pitchFamily="18" charset="0"/>
              </a:rPr>
              <a:t>Pangakuan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klausal</a:t>
            </a:r>
            <a:r>
              <a:rPr lang="en-US" sz="2900" dirty="0" smtClean="0">
                <a:latin typeface="Times New Roman" pitchFamily="18" charset="0"/>
                <a:cs typeface="Times New Roman" pitchFamily="18" charset="0"/>
              </a:rPr>
              <a:t>.</a:t>
            </a:r>
          </a:p>
          <a:p>
            <a:pPr marL="514350" indent="-514350" algn="just">
              <a:buFontTx/>
              <a:buChar char="-"/>
            </a:pPr>
            <a:r>
              <a:rPr lang="en-US" sz="2900" dirty="0" err="1" smtClean="0">
                <a:latin typeface="Times New Roman" pitchFamily="18" charset="0"/>
                <a:cs typeface="Times New Roman" pitchFamily="18" charset="0"/>
              </a:rPr>
              <a:t>Contohnya</a:t>
            </a:r>
            <a:r>
              <a:rPr lang="en-US" sz="2900" dirty="0" smtClean="0">
                <a:latin typeface="Times New Roman" pitchFamily="18" charset="0"/>
                <a:cs typeface="Times New Roman" pitchFamily="18" charset="0"/>
              </a:rPr>
              <a:t> : </a:t>
            </a:r>
            <a:r>
              <a:rPr lang="en-US" sz="2900" dirty="0" err="1" smtClean="0">
                <a:latin typeface="Times New Roman" pitchFamily="18" charset="0"/>
                <a:cs typeface="Times New Roman" pitchFamily="18" charset="0"/>
              </a:rPr>
              <a:t>Benar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berhutang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tetapi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hutang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tersebut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sudah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bayar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Benar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membelinya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dan</a:t>
            </a:r>
            <a:r>
              <a:rPr lang="en-US" sz="2900" dirty="0" smtClean="0">
                <a:latin typeface="Times New Roman" pitchFamily="18" charset="0"/>
                <a:cs typeface="Times New Roman" pitchFamily="18" charset="0"/>
              </a:rPr>
              <a:t> pula </a:t>
            </a:r>
            <a:r>
              <a:rPr lang="en-US" sz="2900" dirty="0" err="1" smtClean="0">
                <a:latin typeface="Times New Roman" pitchFamily="18" charset="0"/>
                <a:cs typeface="Times New Roman" pitchFamily="18" charset="0"/>
              </a:rPr>
              <a:t>barangnya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sudah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terima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tetapi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sudah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membayarnya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harga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barang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tersebut</a:t>
            </a:r>
            <a:r>
              <a:rPr lang="en-US" sz="2900" dirty="0" smtClean="0">
                <a:latin typeface="Times New Roman" pitchFamily="18" charset="0"/>
                <a:cs typeface="Times New Roman" pitchFamily="18" charset="0"/>
              </a:rPr>
              <a:t>.</a:t>
            </a:r>
          </a:p>
          <a:p>
            <a:pPr marL="514350" indent="-514350" algn="just">
              <a:buNone/>
            </a:pPr>
            <a:r>
              <a:rPr lang="en-US" sz="2900" dirty="0" smtClean="0">
                <a:latin typeface="Times New Roman" pitchFamily="18" charset="0"/>
                <a:cs typeface="Times New Roman" pitchFamily="18" charset="0"/>
              </a:rPr>
              <a:t>2. </a:t>
            </a: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kwalifikasi</a:t>
            </a:r>
            <a:r>
              <a:rPr lang="en-US" sz="2900" dirty="0" smtClean="0">
                <a:latin typeface="Times New Roman" pitchFamily="18" charset="0"/>
                <a:cs typeface="Times New Roman" pitchFamily="18" charset="0"/>
              </a:rPr>
              <a:t>.</a:t>
            </a:r>
          </a:p>
          <a:p>
            <a:pPr marL="514350" indent="-514350" algn="just">
              <a:buNone/>
            </a:pP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Contonya</a:t>
            </a:r>
            <a:r>
              <a:rPr lang="en-US" sz="2900" dirty="0" smtClean="0">
                <a:latin typeface="Times New Roman" pitchFamily="18" charset="0"/>
                <a:cs typeface="Times New Roman" pitchFamily="18" charset="0"/>
              </a:rPr>
              <a:t> : </a:t>
            </a:r>
            <a:r>
              <a:rPr lang="en-US" sz="2900" dirty="0" err="1" smtClean="0">
                <a:latin typeface="Times New Roman" pitchFamily="18" charset="0"/>
                <a:cs typeface="Times New Roman" pitchFamily="18" charset="0"/>
              </a:rPr>
              <a:t>Benar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membelinya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tetapi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setalah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dicoba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setuju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sini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sayarat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tangguh</a:t>
            </a:r>
            <a:r>
              <a:rPr lang="en-US" sz="2900" dirty="0" smtClean="0">
                <a:latin typeface="Times New Roman" pitchFamily="18" charset="0"/>
                <a:cs typeface="Times New Roman" pitchFamily="18" charset="0"/>
              </a:rPr>
              <a:t>).</a:t>
            </a:r>
          </a:p>
          <a:p>
            <a:pPr marL="514350" indent="-514350" algn="just">
              <a:buFont typeface="Courier New" pitchFamily="49" charset="0"/>
              <a:buChar char="o"/>
            </a:pP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kwalifikasi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ini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menunjukkan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bahwa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hubungan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hukum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antara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kedua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lain </a:t>
            </a:r>
            <a:r>
              <a:rPr lang="en-US" sz="2900" dirty="0" err="1" smtClean="0">
                <a:latin typeface="Times New Roman" pitchFamily="18" charset="0"/>
                <a:cs typeface="Times New Roman" pitchFamily="18" charset="0"/>
              </a:rPr>
              <a:t>daripada</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menjadi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dasar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gugatan</a:t>
            </a:r>
            <a:r>
              <a:rPr lang="en-US" sz="2900" dirty="0" smtClean="0">
                <a:latin typeface="Times New Roman" pitchFamily="18" charset="0"/>
                <a:cs typeface="Times New Roman" pitchFamily="18" charset="0"/>
              </a:rPr>
              <a:t>.</a:t>
            </a:r>
            <a:endParaRPr lang="en-US" sz="29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a:bodyPr>
          <a:lstStyle/>
          <a:p>
            <a:pPr algn="just"/>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176 H.I.R </a:t>
            </a:r>
            <a:r>
              <a:rPr lang="en-US" sz="2900" dirty="0" err="1" smtClean="0">
                <a:latin typeface="Times New Roman" pitchFamily="18" charset="0"/>
                <a:cs typeface="Times New Roman" pitchFamily="18" charset="0"/>
              </a:rPr>
              <a:t>bahwa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tiap-tiap</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harus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diterima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segenapnya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dan</a:t>
            </a:r>
            <a:r>
              <a:rPr lang="en-US" sz="2900" dirty="0" smtClean="0">
                <a:latin typeface="Times New Roman" pitchFamily="18" charset="0"/>
                <a:cs typeface="Times New Roman" pitchFamily="18" charset="0"/>
              </a:rPr>
              <a:t> hakim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bebas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menerima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bagiannya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saja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menolak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bagian</a:t>
            </a:r>
            <a:r>
              <a:rPr lang="en-US" sz="2900" dirty="0" smtClean="0">
                <a:latin typeface="Times New Roman" pitchFamily="18" charset="0"/>
                <a:cs typeface="Times New Roman" pitchFamily="18" charset="0"/>
              </a:rPr>
              <a:t> yang lain, </a:t>
            </a:r>
            <a:r>
              <a:rPr lang="en-US" sz="2900" dirty="0" err="1" smtClean="0">
                <a:latin typeface="Times New Roman" pitchFamily="18" charset="0"/>
                <a:cs typeface="Times New Roman" pitchFamily="18" charset="0"/>
              </a:rPr>
              <a:t>sehingga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menjadi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kerugian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kepada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orang</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mengaku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melainkan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jika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orang</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berhutang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untuk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melepas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dirinya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menyebutkan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bersama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beberapa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perbuatan</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nyata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palsu</a:t>
            </a:r>
            <a:r>
              <a:rPr lang="en-US" sz="2900" dirty="0" smtClean="0">
                <a:latin typeface="Times New Roman" pitchFamily="18" charset="0"/>
                <a:cs typeface="Times New Roman" pitchFamily="18" charset="0"/>
              </a:rPr>
              <a:t>. </a:t>
            </a:r>
          </a:p>
          <a:p>
            <a:pPr algn="just"/>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176 H.I.R </a:t>
            </a:r>
            <a:r>
              <a:rPr lang="en-US" sz="2900" dirty="0" err="1" smtClean="0">
                <a:latin typeface="Times New Roman" pitchFamily="18" charset="0"/>
                <a:cs typeface="Times New Roman" pitchFamily="18" charset="0"/>
              </a:rPr>
              <a:t>ini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memuat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azas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onsplitbaar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aveu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yaitu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boleh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dipisah-pisah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maksud</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azas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ini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untuk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melindungi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jujur</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secara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terus-terang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mengemukakan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segala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hal</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telah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terjadi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sebenarnya</a:t>
            </a:r>
            <a:r>
              <a:rPr lang="en-US" sz="2900" dirty="0" smtClean="0">
                <a:latin typeface="Times New Roman" pitchFamily="18" charset="0"/>
                <a:cs typeface="Times New Roman" pitchFamily="18"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29600" cy="5883285"/>
          </a:xfrm>
        </p:spPr>
        <p:txBody>
          <a:bodyPr>
            <a:normAutofit/>
          </a:bodyPr>
          <a:lstStyle/>
          <a:p>
            <a:pPr algn="just"/>
            <a:r>
              <a:rPr lang="en-US" sz="2900" dirty="0" err="1" smtClean="0">
                <a:latin typeface="Times New Roman" pitchFamily="18" charset="0"/>
                <a:cs typeface="Times New Roman" pitchFamily="18" charset="0"/>
              </a:rPr>
              <a:t>Bagian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terakhir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176 H.I.R </a:t>
            </a:r>
            <a:r>
              <a:rPr lang="en-US" sz="2900" dirty="0" err="1" smtClean="0">
                <a:latin typeface="Times New Roman" pitchFamily="18" charset="0"/>
                <a:cs typeface="Times New Roman" pitchFamily="18" charset="0"/>
              </a:rPr>
              <a:t>tersebut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menyatakan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bahwa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larangan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memisah-misahkan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suatu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berlaku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lagi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apabila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tergugat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tadi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guna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membebaskan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dirinya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mengemukakan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peristiwa-peristiwa</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ternyata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palsu</a:t>
            </a:r>
            <a:r>
              <a:rPr lang="en-US" sz="2900" dirty="0" smtClean="0">
                <a:latin typeface="Times New Roman" pitchFamily="18" charset="0"/>
                <a:cs typeface="Times New Roman" pitchFamily="18" charset="0"/>
              </a:rPr>
              <a:t>.</a:t>
            </a:r>
          </a:p>
          <a:p>
            <a:pPr algn="just"/>
            <a:r>
              <a:rPr lang="en-US" sz="2900" dirty="0" smtClean="0">
                <a:latin typeface="Times New Roman" pitchFamily="18" charset="0"/>
                <a:cs typeface="Times New Roman" pitchFamily="18" charset="0"/>
              </a:rPr>
              <a:t>Hal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berarti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bahwa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apabila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penggugat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bisa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membuktikan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bahwa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dalil-dalil</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dikemukakan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oleh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tergugat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sebagai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pembebasan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palsu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Maka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berembel-embel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tadi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oleh</a:t>
            </a:r>
            <a:r>
              <a:rPr lang="en-US" sz="2900" dirty="0" smtClean="0">
                <a:latin typeface="Times New Roman" pitchFamily="18" charset="0"/>
                <a:cs typeface="Times New Roman" pitchFamily="18" charset="0"/>
              </a:rPr>
              <a:t> hakim </a:t>
            </a:r>
            <a:r>
              <a:rPr lang="en-US" sz="2900" dirty="0" err="1" smtClean="0">
                <a:latin typeface="Times New Roman" pitchFamily="18" charset="0"/>
                <a:cs typeface="Times New Roman" pitchFamily="18" charset="0"/>
              </a:rPr>
              <a:t>dapat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dianggap</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sebagai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pengakuan</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murni</a:t>
            </a:r>
            <a:r>
              <a:rPr lang="en-US" sz="2900" dirty="0" smtClean="0">
                <a:latin typeface="Times New Roman" pitchFamily="18" charset="0"/>
                <a:cs typeface="Times New Roman" pitchFamily="18" charset="0"/>
              </a:rPr>
              <a:t>.</a:t>
            </a:r>
            <a:endParaRPr lang="en-US" sz="29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rmAutofit fontScale="90000"/>
          </a:bodyPr>
          <a:lstStyle/>
          <a:p>
            <a:r>
              <a:rPr lang="en-US" b="1" dirty="0" err="1" smtClean="0"/>
              <a:t>Bukti</a:t>
            </a:r>
            <a:r>
              <a:rPr lang="en-US" b="1" dirty="0" smtClean="0"/>
              <a:t> </a:t>
            </a:r>
            <a:r>
              <a:rPr lang="en-US" b="1" dirty="0" err="1" smtClean="0"/>
              <a:t>Sumpah</a:t>
            </a:r>
            <a:endParaRPr lang="en-US" b="1" dirty="0"/>
          </a:p>
        </p:txBody>
      </p:sp>
      <p:sp>
        <p:nvSpPr>
          <p:cNvPr id="3" name="Content Placeholder 2"/>
          <p:cNvSpPr>
            <a:spLocks noGrp="1"/>
          </p:cNvSpPr>
          <p:nvPr>
            <p:ph idx="1"/>
          </p:nvPr>
        </p:nvSpPr>
        <p:spPr>
          <a:xfrm>
            <a:off x="428596" y="571480"/>
            <a:ext cx="8229600" cy="6286520"/>
          </a:xfrm>
        </p:spPr>
        <p:txBody>
          <a:bodyPr>
            <a:normAutofit lnSpcReduction="10000"/>
          </a:bodyPr>
          <a:lstStyle/>
          <a:p>
            <a:pPr algn="just"/>
            <a:r>
              <a:rPr lang="en-US" sz="2900" dirty="0" err="1" smtClean="0">
                <a:latin typeface="Times New Roman" pitchFamily="18" charset="0"/>
                <a:cs typeface="Times New Roman" pitchFamily="18" charset="0"/>
              </a:rPr>
              <a:t>Pasal-pasal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dari</a:t>
            </a:r>
            <a:r>
              <a:rPr lang="en-US" sz="2900" dirty="0" smtClean="0">
                <a:latin typeface="Times New Roman" pitchFamily="18" charset="0"/>
                <a:cs typeface="Times New Roman" pitchFamily="18" charset="0"/>
              </a:rPr>
              <a:t> H.I.R yang </a:t>
            </a:r>
            <a:r>
              <a:rPr lang="en-US" sz="2900" dirty="0" err="1" smtClean="0">
                <a:latin typeface="Times New Roman" pitchFamily="18" charset="0"/>
                <a:cs typeface="Times New Roman" pitchFamily="18" charset="0"/>
              </a:rPr>
              <a:t>mengatur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perihal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155, 156, 158 </a:t>
            </a:r>
            <a:r>
              <a:rPr lang="en-US" sz="2900" dirty="0" err="1" smtClean="0">
                <a:latin typeface="Times New Roman" pitchFamily="18" charset="0"/>
                <a:cs typeface="Times New Roman" pitchFamily="18" charset="0"/>
              </a:rPr>
              <a:t>dan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177. </a:t>
            </a:r>
            <a:r>
              <a:rPr lang="en-US" sz="2900" dirty="0" err="1" smtClean="0">
                <a:latin typeface="Times New Roman" pitchFamily="18" charset="0"/>
                <a:cs typeface="Times New Roman" pitchFamily="18" charset="0"/>
              </a:rPr>
              <a:t>Berbeda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perkara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pidana</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mengenal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sebagai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alat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bukti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hukum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acara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perdata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merupakan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alat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bukti</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cukup</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penting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a:t>
            </a:r>
            <a:r>
              <a:rPr lang="en-US" sz="2900" dirty="0" smtClean="0">
                <a:latin typeface="Times New Roman" pitchFamily="18" charset="0"/>
                <a:cs typeface="Times New Roman" pitchFamily="18" charset="0"/>
              </a:rPr>
              <a:t> 2 </a:t>
            </a:r>
            <a:r>
              <a:rPr lang="en-US" sz="2900" dirty="0" err="1" smtClean="0">
                <a:latin typeface="Times New Roman" pitchFamily="18" charset="0"/>
                <a:cs typeface="Times New Roman" pitchFamily="18" charset="0"/>
              </a:rPr>
              <a:t>macam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hukum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acara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perdata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diantaranya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yaitu</a:t>
            </a:r>
            <a:r>
              <a:rPr lang="en-US" sz="2900" dirty="0" smtClean="0">
                <a:latin typeface="Times New Roman" pitchFamily="18" charset="0"/>
                <a:cs typeface="Times New Roman" pitchFamily="18" charset="0"/>
              </a:rPr>
              <a:t>:</a:t>
            </a:r>
          </a:p>
          <a:p>
            <a:pPr marL="514350" indent="-514350" algn="just">
              <a:buAutoNum type="arabicPeriod"/>
            </a:pP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dibebankan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oleh</a:t>
            </a:r>
            <a:r>
              <a:rPr lang="en-US" sz="2900" dirty="0" smtClean="0">
                <a:latin typeface="Times New Roman" pitchFamily="18" charset="0"/>
                <a:cs typeface="Times New Roman" pitchFamily="18" charset="0"/>
              </a:rPr>
              <a:t> hakim, </a:t>
            </a:r>
            <a:r>
              <a:rPr lang="en-US" sz="2900" dirty="0" err="1" smtClean="0">
                <a:latin typeface="Times New Roman" pitchFamily="18" charset="0"/>
                <a:cs typeface="Times New Roman" pitchFamily="18" charset="0"/>
              </a:rPr>
              <a:t>dan</a:t>
            </a:r>
            <a:r>
              <a:rPr lang="en-US" sz="2900" dirty="0" smtClean="0">
                <a:latin typeface="Times New Roman" pitchFamily="18" charset="0"/>
                <a:cs typeface="Times New Roman" pitchFamily="18" charset="0"/>
              </a:rPr>
              <a:t> </a:t>
            </a:r>
          </a:p>
          <a:p>
            <a:pPr marL="514350" indent="-514350" algn="just">
              <a:buAutoNum type="arabicPeriod"/>
            </a:pP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dimohonkan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oleh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lawan</a:t>
            </a:r>
            <a:r>
              <a:rPr lang="en-US" sz="2900" dirty="0" smtClean="0">
                <a:latin typeface="Times New Roman" pitchFamily="18" charset="0"/>
                <a:cs typeface="Times New Roman" pitchFamily="18" charset="0"/>
              </a:rPr>
              <a:t>.</a:t>
            </a:r>
          </a:p>
          <a:p>
            <a:pPr marL="514350" indent="-514350" algn="just"/>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177 H.I.R </a:t>
            </a:r>
            <a:r>
              <a:rPr lang="en-US" sz="2900" dirty="0" err="1" smtClean="0">
                <a:latin typeface="Times New Roman" pitchFamily="18" charset="0"/>
                <a:cs typeface="Times New Roman" pitchFamily="18" charset="0"/>
              </a:rPr>
              <a:t>menyatakan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bahwa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apabila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diucapkan</a:t>
            </a:r>
            <a:r>
              <a:rPr lang="en-US" sz="2900" dirty="0" smtClean="0">
                <a:latin typeface="Times New Roman" pitchFamily="18" charset="0"/>
                <a:cs typeface="Times New Roman" pitchFamily="18" charset="0"/>
              </a:rPr>
              <a:t>, hakim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diperkenankan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lagi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untuk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meminta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bukti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tambahan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orang</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disumpah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yaitu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perihal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dalil</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dikuatkan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tersebut</a:t>
            </a:r>
            <a:r>
              <a:rPr lang="en-US" sz="2900" dirty="0" smtClean="0">
                <a:latin typeface="Times New Roman" pitchFamily="18" charset="0"/>
                <a:cs typeface="Times New Roman" pitchFamily="18" charset="0"/>
              </a:rPr>
              <a:t>.</a:t>
            </a:r>
          </a:p>
          <a:p>
            <a:pPr marL="514350" indent="-514350" algn="just">
              <a:buNone/>
            </a:pPr>
            <a:endParaRPr lang="en-US" sz="29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pPr algn="just"/>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155 H.I.R </a:t>
            </a:r>
            <a:r>
              <a:rPr lang="en-US" sz="2900" dirty="0" err="1" smtClean="0">
                <a:latin typeface="Times New Roman" pitchFamily="18" charset="0"/>
                <a:cs typeface="Times New Roman" pitchFamily="18" charset="0"/>
              </a:rPr>
              <a:t>mengatur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perihal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penambahan</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berbunyi</a:t>
            </a:r>
            <a:r>
              <a:rPr lang="en-US" sz="2900" dirty="0" smtClean="0">
                <a:latin typeface="Times New Roman" pitchFamily="18" charset="0"/>
                <a:cs typeface="Times New Roman" pitchFamily="18" charset="0"/>
              </a:rPr>
              <a:t>: </a:t>
            </a:r>
          </a:p>
          <a:p>
            <a:pPr algn="just">
              <a:buNone/>
            </a:pPr>
            <a:r>
              <a:rPr lang="en-US" sz="2900" dirty="0" smtClean="0">
                <a:latin typeface="Times New Roman" pitchFamily="18" charset="0"/>
                <a:cs typeface="Times New Roman" pitchFamily="18" charset="0"/>
              </a:rPr>
              <a:t>1. </a:t>
            </a:r>
            <a:r>
              <a:rPr lang="en-US" sz="2900" dirty="0" err="1" smtClean="0">
                <a:latin typeface="Times New Roman" pitchFamily="18" charset="0"/>
                <a:cs typeface="Times New Roman" pitchFamily="18" charset="0"/>
              </a:rPr>
              <a:t>Jika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kebenaran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gugatan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atau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kebenaran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pembelaan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melawan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gugatan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menjadi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terang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secukupnya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tetapi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keterangan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sama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sekali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kemungkinan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meneguhkan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upaya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keterangan</a:t>
            </a:r>
            <a:r>
              <a:rPr lang="en-US" sz="2900" dirty="0" smtClean="0">
                <a:latin typeface="Times New Roman" pitchFamily="18" charset="0"/>
                <a:cs typeface="Times New Roman" pitchFamily="18" charset="0"/>
              </a:rPr>
              <a:t> lain, </a:t>
            </a:r>
            <a:r>
              <a:rPr lang="en-US" sz="2900" dirty="0" err="1" smtClean="0">
                <a:latin typeface="Times New Roman" pitchFamily="18" charset="0"/>
                <a:cs typeface="Times New Roman" pitchFamily="18" charset="0"/>
              </a:rPr>
              <a:t>dapatlah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pengadilan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negeri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karena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jabatannya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menyuruh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bersumpah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hadapan</a:t>
            </a:r>
            <a:r>
              <a:rPr lang="en-US" sz="2900" dirty="0" smtClean="0">
                <a:latin typeface="Times New Roman" pitchFamily="18" charset="0"/>
                <a:cs typeface="Times New Roman" pitchFamily="18" charset="0"/>
              </a:rPr>
              <a:t> hakim, </a:t>
            </a:r>
            <a:r>
              <a:rPr lang="en-US" sz="2900" dirty="0" err="1" smtClean="0">
                <a:latin typeface="Times New Roman" pitchFamily="18" charset="0"/>
                <a:cs typeface="Times New Roman" pitchFamily="18" charset="0"/>
              </a:rPr>
              <a:t>supaya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keputusan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perkara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dapat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dilakukan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atau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supaya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jumlah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uang</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diperkenankan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dapat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ditentukan</a:t>
            </a:r>
            <a:r>
              <a:rPr lang="en-US" sz="2900" dirty="0" smtClean="0">
                <a:latin typeface="Times New Roman" pitchFamily="18" charset="0"/>
                <a:cs typeface="Times New Roman" pitchFamily="18" charset="0"/>
              </a:rPr>
              <a:t>.</a:t>
            </a:r>
            <a:endParaRPr lang="en-US" sz="29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14380"/>
          </a:xfrm>
        </p:spPr>
        <p:txBody>
          <a:bodyPr>
            <a:normAutofit fontScale="90000"/>
          </a:bodyPr>
          <a:lstStyle/>
          <a:p>
            <a:r>
              <a:rPr lang="id-ID" b="1" dirty="0" smtClean="0"/>
              <a:t>Bukti saksi-saksi</a:t>
            </a:r>
            <a:endParaRPr lang="id-ID" b="1" dirty="0"/>
          </a:p>
        </p:txBody>
      </p:sp>
      <p:sp>
        <p:nvSpPr>
          <p:cNvPr id="3" name="Content Placeholder 2"/>
          <p:cNvSpPr>
            <a:spLocks noGrp="1"/>
          </p:cNvSpPr>
          <p:nvPr>
            <p:ph idx="1"/>
          </p:nvPr>
        </p:nvSpPr>
        <p:spPr>
          <a:xfrm>
            <a:off x="428596" y="642918"/>
            <a:ext cx="8229600" cy="6215082"/>
          </a:xfrm>
        </p:spPr>
        <p:txBody>
          <a:bodyPr>
            <a:normAutofit fontScale="92500" lnSpcReduction="20000"/>
          </a:bodyPr>
          <a:lstStyle/>
          <a:p>
            <a:pPr algn="just"/>
            <a:r>
              <a:rPr lang="id-ID" sz="2900" dirty="0" smtClean="0">
                <a:latin typeface="Times New Roman" pitchFamily="18" charset="0"/>
                <a:cs typeface="Times New Roman" pitchFamily="18" charset="0"/>
              </a:rPr>
              <a:t>Pembuktian dengan saksi dalam praktek lazim disebut kesaksian.</a:t>
            </a:r>
          </a:p>
          <a:p>
            <a:pPr algn="just"/>
            <a:r>
              <a:rPr lang="id-ID" sz="2900" dirty="0" smtClean="0">
                <a:latin typeface="Times New Roman" pitchFamily="18" charset="0"/>
                <a:cs typeface="Times New Roman" pitchFamily="18" charset="0"/>
              </a:rPr>
              <a:t>Dalam suasana hukum adat dikenal 2 macam saksi, yaitu:</a:t>
            </a:r>
          </a:p>
          <a:p>
            <a:pPr marL="514350" indent="-514350" algn="just">
              <a:buAutoNum type="arabicPeriod"/>
            </a:pPr>
            <a:r>
              <a:rPr lang="id-ID" sz="2900" dirty="0" smtClean="0">
                <a:latin typeface="Times New Roman" pitchFamily="18" charset="0"/>
                <a:cs typeface="Times New Roman" pitchFamily="18" charset="0"/>
              </a:rPr>
              <a:t>saksi-saksi secara kebetulan melihat, </a:t>
            </a:r>
          </a:p>
          <a:p>
            <a:pPr marL="514350" indent="-514350" algn="just">
              <a:buAutoNum type="arabicPeriod"/>
            </a:pPr>
            <a:r>
              <a:rPr lang="id-ID" sz="2900" dirty="0" smtClean="0">
                <a:latin typeface="Times New Roman" pitchFamily="18" charset="0"/>
                <a:cs typeface="Times New Roman" pitchFamily="18" charset="0"/>
              </a:rPr>
              <a:t>mendengarkan sendiri peristiwa-peristiwa yang menjadi persoalan, dan saksi-saksi yang pada waktu  perbuatan hukum itu dilakukan, sengaja telah diminta untuk menyaksikan perbuatan hukum tersebut.</a:t>
            </a:r>
          </a:p>
          <a:p>
            <a:pPr marL="514350" indent="-514350" algn="just">
              <a:buNone/>
            </a:pPr>
            <a:r>
              <a:rPr lang="id-ID" sz="2900" dirty="0" smtClean="0">
                <a:latin typeface="Times New Roman" pitchFamily="18" charset="0"/>
                <a:cs typeface="Times New Roman" pitchFamily="18" charset="0"/>
              </a:rPr>
              <a:t>-	 Seorang saksi dilarang menarik suatu kesimpulan, karena itu adalah tugas hakim. Saksi yang akan diperiksa sebelumnya harus bersumpah menurut cara agamanya atau berjanji, bahwa ia akan menerangkan sebenar-benarnya. Apabila ia dengan sengaja memberikan keterangan palsu, saksi dapat dituntut dan dihukum untuk sumpah palsu menurut pasal 242 W. v.S (K.U.H. Pidana). </a:t>
            </a:r>
            <a:endParaRPr lang="id-ID" sz="29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92500" lnSpcReduction="20000"/>
          </a:bodyPr>
          <a:lstStyle/>
          <a:p>
            <a:pPr algn="just">
              <a:buNone/>
            </a:pPr>
            <a:r>
              <a:rPr lang="en-US" sz="2900" dirty="0" smtClean="0">
                <a:latin typeface="Times New Roman" pitchFamily="18" charset="0"/>
                <a:cs typeface="Times New Roman" pitchFamily="18" charset="0"/>
              </a:rPr>
              <a:t>2.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hal</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terakhir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haruslah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pengadilan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negeri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menentukan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jumlah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uang</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sehingga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jumlah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mana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penggugat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dapat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dipercayai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karena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sumpahnya</a:t>
            </a:r>
            <a:r>
              <a:rPr lang="en-US" sz="2900" dirty="0" smtClean="0">
                <a:latin typeface="Times New Roman" pitchFamily="18" charset="0"/>
                <a:cs typeface="Times New Roman" pitchFamily="18" charset="0"/>
              </a:rPr>
              <a:t>.</a:t>
            </a:r>
          </a:p>
          <a:p>
            <a:pPr algn="just">
              <a:buFontTx/>
              <a:buChar char="-"/>
            </a:pPr>
            <a:r>
              <a:rPr lang="en-US" sz="2900" dirty="0" smtClean="0">
                <a:latin typeface="Times New Roman" pitchFamily="18" charset="0"/>
                <a:cs typeface="Times New Roman" pitchFamily="18" charset="0"/>
              </a:rPr>
              <a:t>Dari </a:t>
            </a:r>
            <a:r>
              <a:rPr lang="en-US" sz="2900" dirty="0" err="1" smtClean="0">
                <a:latin typeface="Times New Roman" pitchFamily="18" charset="0"/>
                <a:cs typeface="Times New Roman" pitchFamily="18" charset="0"/>
              </a:rPr>
              <a:t>ayat</a:t>
            </a:r>
            <a:r>
              <a:rPr lang="en-US" sz="2900" dirty="0" smtClean="0">
                <a:latin typeface="Times New Roman" pitchFamily="18" charset="0"/>
                <a:cs typeface="Times New Roman" pitchFamily="18" charset="0"/>
              </a:rPr>
              <a:t> 2 </a:t>
            </a:r>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155  H.I.R </a:t>
            </a:r>
            <a:r>
              <a:rPr lang="en-US" sz="2900" dirty="0" err="1" smtClean="0">
                <a:latin typeface="Times New Roman" pitchFamily="18" charset="0"/>
                <a:cs typeface="Times New Roman" pitchFamily="18" charset="0"/>
              </a:rPr>
              <a:t>ternyata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bahwa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penaksiran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dapat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dibebankan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kepada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penggugat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istilah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penggugat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termasuk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pemnggugat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gugat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balasan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penggugat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rekonpensi</a:t>
            </a:r>
            <a:r>
              <a:rPr lang="en-US" sz="2900" dirty="0" smtClean="0">
                <a:latin typeface="Times New Roman" pitchFamily="18" charset="0"/>
                <a:cs typeface="Times New Roman" pitchFamily="18" charset="0"/>
              </a:rPr>
              <a:t>.</a:t>
            </a:r>
          </a:p>
          <a:p>
            <a:pPr algn="just">
              <a:buFontTx/>
              <a:buChar char="-"/>
            </a:pPr>
            <a:r>
              <a:rPr lang="en-US" sz="2900" dirty="0" err="1" smtClean="0">
                <a:latin typeface="Times New Roman" pitchFamily="18" charset="0"/>
                <a:cs typeface="Times New Roman" pitchFamily="18" charset="0"/>
              </a:rPr>
              <a:t>Menurut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156 H.I.R :</a:t>
            </a:r>
          </a:p>
          <a:p>
            <a:pPr algn="just">
              <a:buNone/>
            </a:pPr>
            <a:r>
              <a:rPr lang="en-US" sz="2900" dirty="0" smtClean="0">
                <a:latin typeface="Times New Roman" pitchFamily="18" charset="0"/>
                <a:cs typeface="Times New Roman" pitchFamily="18" charset="0"/>
              </a:rPr>
              <a:t>	1. </a:t>
            </a:r>
            <a:r>
              <a:rPr lang="en-US" sz="2900" dirty="0" err="1" smtClean="0">
                <a:latin typeface="Times New Roman" pitchFamily="18" charset="0"/>
                <a:cs typeface="Times New Roman" pitchFamily="18" charset="0"/>
              </a:rPr>
              <a:t>Juga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boleh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walaupun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barang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keterangan</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dibawa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untuk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meneguhkan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gugatan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atau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pembelaan</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melawannya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mempertanggungkan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kepada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yang lain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muka</a:t>
            </a:r>
            <a:r>
              <a:rPr lang="en-US" sz="2900" dirty="0" smtClean="0">
                <a:latin typeface="Times New Roman" pitchFamily="18" charset="0"/>
                <a:cs typeface="Times New Roman" pitchFamily="18" charset="0"/>
              </a:rPr>
              <a:t> hakim, </a:t>
            </a:r>
            <a:r>
              <a:rPr lang="en-US" sz="2900" dirty="0" err="1" smtClean="0">
                <a:latin typeface="Times New Roman" pitchFamily="18" charset="0"/>
                <a:cs typeface="Times New Roman" pitchFamily="18" charset="0"/>
              </a:rPr>
              <a:t>supaya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keputusan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perkara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bergantung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asal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saja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mengenai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suatu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perbuatan</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dilakukan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sendiri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oleh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atas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keputusan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perkara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
              <a:buNone/>
            </a:pPr>
            <a:r>
              <a:rPr lang="en-US" sz="3000" dirty="0" smtClean="0">
                <a:latin typeface="Times New Roman" pitchFamily="18" charset="0"/>
                <a:cs typeface="Times New Roman" pitchFamily="18" charset="0"/>
              </a:rPr>
              <a:t>	2. </a:t>
            </a:r>
            <a:r>
              <a:rPr lang="en-US" sz="3000" dirty="0" err="1" smtClean="0">
                <a:latin typeface="Times New Roman" pitchFamily="18" charset="0"/>
                <a:cs typeface="Times New Roman" pitchFamily="18" charset="0"/>
              </a:rPr>
              <a:t>Jika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perbuatan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satu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perbuatan</a:t>
            </a:r>
            <a:r>
              <a:rPr lang="en-US" sz="3000" dirty="0" smtClean="0">
                <a:latin typeface="Times New Roman" pitchFamily="18" charset="0"/>
                <a:cs typeface="Times New Roman" pitchFamily="18" charset="0"/>
              </a:rPr>
              <a:t> yang </a:t>
            </a:r>
            <a:r>
              <a:rPr lang="en-US" sz="3000" dirty="0" err="1" smtClean="0">
                <a:latin typeface="Times New Roman" pitchFamily="18" charset="0"/>
                <a:cs typeface="Times New Roman" pitchFamily="18" charset="0"/>
              </a:rPr>
              <a:t>dikerjakan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oleh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kedua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pihak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bolehlah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pihak</a:t>
            </a:r>
            <a:r>
              <a:rPr lang="en-US" sz="3000" dirty="0" smtClean="0">
                <a:latin typeface="Times New Roman" pitchFamily="18" charset="0"/>
                <a:cs typeface="Times New Roman" pitchFamily="18" charset="0"/>
              </a:rPr>
              <a:t> yang </a:t>
            </a:r>
            <a:r>
              <a:rPr lang="en-US" sz="3000" dirty="0" err="1" smtClean="0">
                <a:latin typeface="Times New Roman" pitchFamily="18" charset="0"/>
                <a:cs typeface="Times New Roman" pitchFamily="18" charset="0"/>
              </a:rPr>
              <a:t>enggan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mengangkat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sumpah</a:t>
            </a:r>
            <a:r>
              <a:rPr lang="en-US" sz="3000" dirty="0" smtClean="0">
                <a:latin typeface="Times New Roman" pitchFamily="18" charset="0"/>
                <a:cs typeface="Times New Roman" pitchFamily="18" charset="0"/>
              </a:rPr>
              <a:t> yang </a:t>
            </a:r>
            <a:r>
              <a:rPr lang="en-US" sz="3000" dirty="0" err="1" smtClean="0">
                <a:latin typeface="Times New Roman" pitchFamily="18" charset="0"/>
                <a:cs typeface="Times New Roman" pitchFamily="18" charset="0"/>
              </a:rPr>
              <a:t>dipertanggungkan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kepadanya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mengembalikan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sumpah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kepada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lawannya</a:t>
            </a:r>
            <a:r>
              <a:rPr lang="en-US" sz="3000" dirty="0" smtClean="0">
                <a:latin typeface="Times New Roman" pitchFamily="18" charset="0"/>
                <a:cs typeface="Times New Roman" pitchFamily="18" charset="0"/>
              </a:rPr>
              <a:t>.</a:t>
            </a:r>
          </a:p>
          <a:p>
            <a:pPr algn="just">
              <a:buNone/>
            </a:pPr>
            <a:r>
              <a:rPr lang="en-US" sz="3000" dirty="0" smtClean="0">
                <a:latin typeface="Times New Roman" pitchFamily="18" charset="0"/>
                <a:cs typeface="Times New Roman" pitchFamily="18" charset="0"/>
              </a:rPr>
              <a:t>	3.Barang </a:t>
            </a:r>
            <a:r>
              <a:rPr lang="en-US" sz="3000" dirty="0" err="1" smtClean="0">
                <a:latin typeface="Times New Roman" pitchFamily="18" charset="0"/>
                <a:cs typeface="Times New Roman" pitchFamily="18" charset="0"/>
              </a:rPr>
              <a:t>siapa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kepadanya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sumpah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dipertanggungkan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enggan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mengangkatnya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atau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mengembalikan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kepada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lawannya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atau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juga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barang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siapa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mempertanggungkan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sumpah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tetapi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sumpah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dikembalikan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kepadanya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enggan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mengangkat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sumpah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harus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dikalahkan</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algn="just"/>
            <a:r>
              <a:rPr lang="en-US" sz="2900" dirty="0" err="1" smtClean="0">
                <a:latin typeface="Times New Roman" pitchFamily="18" charset="0"/>
                <a:cs typeface="Times New Roman" pitchFamily="18" charset="0"/>
              </a:rPr>
              <a:t>Apabila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tentang</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diperselisihkan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dapat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dimajukan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bukti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apapun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juga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maka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dapat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memohon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kepada</a:t>
            </a:r>
            <a:r>
              <a:rPr lang="en-US" sz="2900" dirty="0" smtClean="0">
                <a:latin typeface="Times New Roman" pitchFamily="18" charset="0"/>
                <a:cs typeface="Times New Roman" pitchFamily="18" charset="0"/>
              </a:rPr>
              <a:t> hakim, agar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lawannya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untuk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menentukan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siapa</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harus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dikalahkan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siapa</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harus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dimenangkan</a:t>
            </a:r>
            <a:r>
              <a:rPr lang="en-US" sz="2900" dirty="0" smtClean="0">
                <a:latin typeface="Times New Roman" pitchFamily="18" charset="0"/>
                <a:cs typeface="Times New Roman" pitchFamily="18" charset="0"/>
              </a:rPr>
              <a:t>.</a:t>
            </a:r>
          </a:p>
          <a:p>
            <a:pPr algn="just"/>
            <a:r>
              <a:rPr lang="en-US" sz="2900" dirty="0" err="1" smtClean="0">
                <a:latin typeface="Times New Roman" pitchFamily="18" charset="0"/>
                <a:cs typeface="Times New Roman" pitchFamily="18" charset="0"/>
              </a:rPr>
              <a:t>Jadi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ini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berbeda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suatu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penambahan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pemutus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diserahkan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sepenuhnya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kepada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pihak-pihak</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bersengketa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apakah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mereka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seorang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mereka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mempergunakan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alat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bukti</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menetukan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ini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atau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Maksud</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pemutus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ini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ialah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untuk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mengakhiri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suatu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perkara</a:t>
            </a:r>
            <a:r>
              <a:rPr lang="en-US" sz="2900" dirty="0" smtClean="0">
                <a:latin typeface="Times New Roman" pitchFamily="18" charset="0"/>
                <a:cs typeface="Times New Roman" pitchFamily="18" charset="0"/>
              </a:rPr>
              <a:t>.</a:t>
            </a:r>
            <a:endParaRPr lang="en-US" sz="29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pPr algn="just"/>
            <a:r>
              <a:rPr lang="en-US" dirty="0" err="1" smtClean="0"/>
              <a:t>Pasal</a:t>
            </a:r>
            <a:r>
              <a:rPr lang="en-US" dirty="0" smtClean="0"/>
              <a:t> 157 H.I.R </a:t>
            </a:r>
            <a:r>
              <a:rPr lang="en-US" dirty="0" err="1" smtClean="0"/>
              <a:t>membuka</a:t>
            </a:r>
            <a:r>
              <a:rPr lang="en-US" dirty="0" smtClean="0"/>
              <a:t> </a:t>
            </a:r>
            <a:r>
              <a:rPr lang="en-US" dirty="0" err="1" smtClean="0"/>
              <a:t>kemungkinan</a:t>
            </a:r>
            <a:r>
              <a:rPr lang="en-US" dirty="0" smtClean="0"/>
              <a:t> </a:t>
            </a:r>
            <a:r>
              <a:rPr lang="en-US" dirty="0" err="1" smtClean="0"/>
              <a:t>dengan</a:t>
            </a:r>
            <a:r>
              <a:rPr lang="en-US" dirty="0" smtClean="0"/>
              <a:t>  </a:t>
            </a:r>
            <a:r>
              <a:rPr lang="en-US" dirty="0" err="1" smtClean="0"/>
              <a:t>memberikan</a:t>
            </a:r>
            <a:r>
              <a:rPr lang="en-US" dirty="0" smtClean="0"/>
              <a:t> </a:t>
            </a:r>
            <a:r>
              <a:rPr lang="en-US" dirty="0" err="1" smtClean="0"/>
              <a:t>izin</a:t>
            </a:r>
            <a:r>
              <a:rPr lang="en-US" dirty="0" smtClean="0"/>
              <a:t> </a:t>
            </a:r>
            <a:r>
              <a:rPr lang="en-US" dirty="0" err="1" smtClean="0"/>
              <a:t>kepada</a:t>
            </a:r>
            <a:r>
              <a:rPr lang="en-US" dirty="0" smtClean="0"/>
              <a:t> </a:t>
            </a:r>
            <a:r>
              <a:rPr lang="en-US" dirty="0" err="1" smtClean="0"/>
              <a:t>salah</a:t>
            </a:r>
            <a:r>
              <a:rPr lang="en-US" dirty="0" smtClean="0"/>
              <a:t> </a:t>
            </a:r>
            <a:r>
              <a:rPr lang="en-US" dirty="0" err="1" smtClean="0"/>
              <a:t>satu</a:t>
            </a:r>
            <a:r>
              <a:rPr lang="en-US" dirty="0" smtClean="0"/>
              <a:t> </a:t>
            </a:r>
            <a:r>
              <a:rPr lang="en-US" dirty="0" err="1" smtClean="0"/>
              <a:t>pihak</a:t>
            </a:r>
            <a:r>
              <a:rPr lang="en-US" dirty="0" smtClean="0"/>
              <a:t> </a:t>
            </a:r>
            <a:r>
              <a:rPr lang="en-US" dirty="0" err="1" smtClean="0"/>
              <a:t>untuk</a:t>
            </a:r>
            <a:r>
              <a:rPr lang="en-US" dirty="0" smtClean="0"/>
              <a:t> </a:t>
            </a:r>
            <a:r>
              <a:rPr lang="en-US" dirty="0" err="1" smtClean="0"/>
              <a:t>bersumpah</a:t>
            </a:r>
            <a:r>
              <a:rPr lang="en-US" dirty="0" smtClean="0"/>
              <a:t> </a:t>
            </a:r>
            <a:r>
              <a:rPr lang="en-US" dirty="0" err="1" smtClean="0"/>
              <a:t>melalui</a:t>
            </a:r>
            <a:r>
              <a:rPr lang="en-US" dirty="0" smtClean="0"/>
              <a:t> </a:t>
            </a:r>
            <a:r>
              <a:rPr lang="en-US" dirty="0" err="1" smtClean="0"/>
              <a:t>seorang</a:t>
            </a:r>
            <a:r>
              <a:rPr lang="en-US" dirty="0" smtClean="0"/>
              <a:t> </a:t>
            </a:r>
            <a:r>
              <a:rPr lang="en-US" dirty="0" err="1" smtClean="0"/>
              <a:t>wakilnya</a:t>
            </a:r>
            <a:r>
              <a:rPr lang="en-US" dirty="0" smtClean="0"/>
              <a:t> yang </a:t>
            </a:r>
            <a:r>
              <a:rPr lang="en-US" dirty="0" err="1" smtClean="0"/>
              <a:t>dikuasakan</a:t>
            </a:r>
            <a:r>
              <a:rPr lang="en-US" dirty="0" smtClean="0"/>
              <a:t> </a:t>
            </a:r>
            <a:r>
              <a:rPr lang="en-US" dirty="0" err="1" smtClean="0"/>
              <a:t>untuk</a:t>
            </a:r>
            <a:r>
              <a:rPr lang="en-US" dirty="0" smtClean="0"/>
              <a:t> </a:t>
            </a:r>
            <a:r>
              <a:rPr lang="en-US" dirty="0" err="1" smtClean="0"/>
              <a:t>mengangkat</a:t>
            </a:r>
            <a:r>
              <a:rPr lang="en-US" dirty="0" smtClean="0"/>
              <a:t> </a:t>
            </a:r>
            <a:r>
              <a:rPr lang="en-US" dirty="0" err="1" smtClean="0"/>
              <a:t>sumpah</a:t>
            </a:r>
            <a:r>
              <a:rPr lang="en-US" dirty="0" smtClean="0"/>
              <a:t>, </a:t>
            </a:r>
            <a:r>
              <a:rPr lang="en-US" dirty="0" err="1" smtClean="0"/>
              <a:t>baik</a:t>
            </a:r>
            <a:r>
              <a:rPr lang="en-US" dirty="0" smtClean="0"/>
              <a:t> </a:t>
            </a:r>
            <a:r>
              <a:rPr lang="en-US" dirty="0" err="1" smtClean="0"/>
              <a:t>berupa</a:t>
            </a:r>
            <a:r>
              <a:rPr lang="en-US" dirty="0" smtClean="0"/>
              <a:t> </a:t>
            </a:r>
            <a:r>
              <a:rPr lang="en-US" dirty="0" err="1" smtClean="0"/>
              <a:t>sumpah</a:t>
            </a:r>
            <a:r>
              <a:rPr lang="en-US" dirty="0" smtClean="0"/>
              <a:t> </a:t>
            </a:r>
            <a:r>
              <a:rPr lang="en-US" dirty="0" err="1" smtClean="0"/>
              <a:t>penambahan</a:t>
            </a:r>
            <a:r>
              <a:rPr lang="en-US" dirty="0" smtClean="0"/>
              <a:t> yang </a:t>
            </a:r>
            <a:r>
              <a:rPr lang="en-US" dirty="0" err="1" smtClean="0"/>
              <a:t>diperintahkan</a:t>
            </a:r>
            <a:r>
              <a:rPr lang="en-US" dirty="0" smtClean="0"/>
              <a:t> </a:t>
            </a:r>
            <a:r>
              <a:rPr lang="en-US" dirty="0" err="1" smtClean="0"/>
              <a:t>oleh</a:t>
            </a:r>
            <a:r>
              <a:rPr lang="en-US" dirty="0" smtClean="0"/>
              <a:t> hakim, </a:t>
            </a:r>
            <a:r>
              <a:rPr lang="en-US" dirty="0" err="1" smtClean="0"/>
              <a:t>maupun</a:t>
            </a:r>
            <a:r>
              <a:rPr lang="en-US" dirty="0" smtClean="0"/>
              <a:t> </a:t>
            </a:r>
            <a:r>
              <a:rPr lang="en-US" dirty="0" err="1" smtClean="0"/>
              <a:t>sumpah</a:t>
            </a:r>
            <a:r>
              <a:rPr lang="en-US" dirty="0" smtClean="0"/>
              <a:t> </a:t>
            </a:r>
            <a:r>
              <a:rPr lang="en-US" dirty="0" err="1" smtClean="0"/>
              <a:t>pemutus</a:t>
            </a:r>
            <a:r>
              <a:rPr lang="en-US" dirty="0" smtClean="0"/>
              <a:t> yang </a:t>
            </a:r>
            <a:r>
              <a:rPr lang="en-US" dirty="0" err="1" smtClean="0"/>
              <a:t>diminta</a:t>
            </a:r>
            <a:r>
              <a:rPr lang="en-US" dirty="0" smtClean="0"/>
              <a:t> </a:t>
            </a:r>
            <a:r>
              <a:rPr lang="en-US" dirty="0" err="1" smtClean="0"/>
              <a:t>atau</a:t>
            </a:r>
            <a:r>
              <a:rPr lang="en-US" dirty="0" smtClean="0"/>
              <a:t>  yang </a:t>
            </a:r>
            <a:r>
              <a:rPr lang="en-US" dirty="0" err="1" smtClean="0"/>
              <a:t>dikembalikan</a:t>
            </a:r>
            <a:r>
              <a:rPr lang="en-US" dirty="0" smtClean="0"/>
              <a:t> </a:t>
            </a:r>
            <a:r>
              <a:rPr lang="en-US" dirty="0" err="1" smtClean="0"/>
              <a:t>oleh</a:t>
            </a:r>
            <a:r>
              <a:rPr lang="en-US" dirty="0" smtClean="0"/>
              <a:t> </a:t>
            </a:r>
            <a:r>
              <a:rPr lang="en-US" dirty="0" err="1" smtClean="0"/>
              <a:t>pihak</a:t>
            </a:r>
            <a:r>
              <a:rPr lang="en-US" dirty="0" smtClean="0"/>
              <a:t> </a:t>
            </a:r>
            <a:r>
              <a:rPr lang="en-US" dirty="0" err="1" smtClean="0"/>
              <a:t>lawan</a:t>
            </a:r>
            <a:r>
              <a:rPr lang="en-US" dirty="0" smtClean="0"/>
              <a:t>, </a:t>
            </a:r>
            <a:r>
              <a:rPr lang="en-US" dirty="0" err="1" smtClean="0"/>
              <a:t>asalkan</a:t>
            </a:r>
            <a:r>
              <a:rPr lang="en-US" dirty="0" smtClean="0"/>
              <a:t> </a:t>
            </a:r>
            <a:r>
              <a:rPr lang="en-US" dirty="0" err="1" smtClean="0"/>
              <a:t>kuasa</a:t>
            </a:r>
            <a:r>
              <a:rPr lang="en-US" dirty="0" smtClean="0"/>
              <a:t> yang </a:t>
            </a:r>
            <a:r>
              <a:rPr lang="en-US" dirty="0" err="1" smtClean="0"/>
              <a:t>memberikannya</a:t>
            </a:r>
            <a:r>
              <a:rPr lang="en-US" dirty="0" smtClean="0"/>
              <a:t> </a:t>
            </a:r>
            <a:r>
              <a:rPr lang="en-US" dirty="0" err="1" smtClean="0"/>
              <a:t>itu</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akta</a:t>
            </a:r>
            <a:r>
              <a:rPr lang="en-US" dirty="0" smtClean="0"/>
              <a:t> </a:t>
            </a:r>
            <a:r>
              <a:rPr lang="en-US" dirty="0" err="1" smtClean="0"/>
              <a:t>otentik</a:t>
            </a:r>
            <a:r>
              <a:rPr lang="en-US" dirty="0" smtClean="0"/>
              <a:t> yang </a:t>
            </a:r>
            <a:r>
              <a:rPr lang="en-US" dirty="0" err="1" smtClean="0"/>
              <a:t>menyebutkan</a:t>
            </a:r>
            <a:r>
              <a:rPr lang="en-US" dirty="0" smtClean="0"/>
              <a:t> </a:t>
            </a:r>
            <a:r>
              <a:rPr lang="en-US" dirty="0" err="1" smtClean="0"/>
              <a:t>dengan</a:t>
            </a:r>
            <a:r>
              <a:rPr lang="en-US" dirty="0" smtClean="0"/>
              <a:t> </a:t>
            </a:r>
            <a:r>
              <a:rPr lang="en-US" dirty="0" err="1" smtClean="0"/>
              <a:t>seksama</a:t>
            </a:r>
            <a:r>
              <a:rPr lang="en-US" dirty="0" smtClean="0"/>
              <a:t> </a:t>
            </a:r>
            <a:r>
              <a:rPr lang="en-US" dirty="0" err="1" smtClean="0"/>
              <a:t>tentang</a:t>
            </a:r>
            <a:r>
              <a:rPr lang="en-US" dirty="0" smtClean="0"/>
              <a:t> </a:t>
            </a:r>
            <a:r>
              <a:rPr lang="en-US" dirty="0" err="1" smtClean="0"/>
              <a:t>sumpah</a:t>
            </a:r>
            <a:r>
              <a:rPr lang="en-US" dirty="0" smtClean="0"/>
              <a:t> yang </a:t>
            </a:r>
            <a:r>
              <a:rPr lang="en-US" dirty="0" err="1" smtClean="0"/>
              <a:t>akan</a:t>
            </a:r>
            <a:r>
              <a:rPr lang="en-US" dirty="0" smtClean="0"/>
              <a:t> </a:t>
            </a:r>
            <a:r>
              <a:rPr lang="en-US" dirty="0" err="1" smtClean="0"/>
              <a:t>diangkatnya</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lnSpcReduction="10000"/>
          </a:bodyPr>
          <a:lstStyle/>
          <a:p>
            <a:pPr algn="just"/>
            <a:r>
              <a:rPr lang="en-US" sz="2900" dirty="0" err="1" smtClean="0">
                <a:latin typeface="Times New Roman" pitchFamily="18" charset="0"/>
                <a:cs typeface="Times New Roman" pitchFamily="18" charset="0"/>
              </a:rPr>
              <a:t>Menurut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ketentuan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158 H.I.R </a:t>
            </a:r>
            <a:r>
              <a:rPr lang="en-US" sz="2900" dirty="0" err="1" smtClean="0">
                <a:latin typeface="Times New Roman" pitchFamily="18" charset="0"/>
                <a:cs typeface="Times New Roman" pitchFamily="18" charset="0"/>
              </a:rPr>
              <a:t>ayat</a:t>
            </a:r>
            <a:r>
              <a:rPr lang="en-US" sz="2900" dirty="0" smtClean="0">
                <a:latin typeface="Times New Roman" pitchFamily="18" charset="0"/>
                <a:cs typeface="Times New Roman" pitchFamily="18" charset="0"/>
              </a:rPr>
              <a:t> (1) H.I.R </a:t>
            </a:r>
            <a:r>
              <a:rPr lang="en-US" sz="2900" dirty="0" err="1" smtClean="0">
                <a:latin typeface="Times New Roman" pitchFamily="18" charset="0"/>
                <a:cs typeface="Times New Roman" pitchFamily="18" charset="0"/>
              </a:rPr>
              <a:t>tentang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mengangkat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selalu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dilakukan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persidangan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Pengadilan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Negeri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kecuali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jika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dapat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dilangsungkan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karena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ada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halangan</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syah</a:t>
            </a:r>
            <a:r>
              <a:rPr lang="en-US" sz="2900" dirty="0" smtClean="0">
                <a:latin typeface="Times New Roman" pitchFamily="18" charset="0"/>
                <a:cs typeface="Times New Roman" pitchFamily="18" charset="0"/>
              </a:rPr>
              <a:t>.</a:t>
            </a:r>
          </a:p>
          <a:p>
            <a:pPr algn="just"/>
            <a:r>
              <a:rPr lang="en-US" sz="2900" dirty="0" err="1" smtClean="0">
                <a:latin typeface="Times New Roman" pitchFamily="18" charset="0"/>
                <a:cs typeface="Times New Roman" pitchFamily="18" charset="0"/>
              </a:rPr>
              <a:t>Ayat</a:t>
            </a:r>
            <a:r>
              <a:rPr lang="en-US" sz="2900" dirty="0" smtClean="0">
                <a:latin typeface="Times New Roman" pitchFamily="18" charset="0"/>
                <a:cs typeface="Times New Roman" pitchFamily="18" charset="0"/>
              </a:rPr>
              <a:t> 2 </a:t>
            </a:r>
            <a:r>
              <a:rPr lang="en-US" sz="2900" dirty="0" err="1" smtClean="0">
                <a:latin typeface="Times New Roman" pitchFamily="18" charset="0"/>
                <a:cs typeface="Times New Roman" pitchFamily="18" charset="0"/>
              </a:rPr>
              <a:t>Pasal</a:t>
            </a:r>
            <a:r>
              <a:rPr lang="en-US" sz="2900" dirty="0" smtClean="0">
                <a:latin typeface="Times New Roman" pitchFamily="18" charset="0"/>
                <a:cs typeface="Times New Roman" pitchFamily="18" charset="0"/>
              </a:rPr>
              <a:t> 158 H.I.R </a:t>
            </a:r>
            <a:r>
              <a:rPr lang="en-US" sz="2900" dirty="0" err="1" smtClean="0">
                <a:latin typeface="Times New Roman" pitchFamily="18" charset="0"/>
                <a:cs typeface="Times New Roman" pitchFamily="18" charset="0"/>
              </a:rPr>
              <a:t>menentukan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bahwa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baik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penambahan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maupun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pemutus</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pengangkatan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boleh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diambil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hadapan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lawannya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atau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sesudah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lawan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itu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dipanggil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patut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dalam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hal</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ia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tidak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hadir</a:t>
            </a:r>
            <a:r>
              <a:rPr lang="en-US" sz="2900" dirty="0" smtClean="0">
                <a:latin typeface="Times New Roman" pitchFamily="18" charset="0"/>
                <a:cs typeface="Times New Roman" pitchFamily="18" charset="0"/>
              </a:rPr>
              <a:t> . Hal </a:t>
            </a:r>
            <a:r>
              <a:rPr lang="en-US" sz="2900" dirty="0" err="1" smtClean="0">
                <a:latin typeface="Times New Roman" pitchFamily="18" charset="0"/>
                <a:cs typeface="Times New Roman" pitchFamily="18" charset="0"/>
              </a:rPr>
              <a:t>ini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dilakukan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karena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sifat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yang </a:t>
            </a:r>
            <a:r>
              <a:rPr lang="en-US" sz="2900" dirty="0" err="1" smtClean="0">
                <a:latin typeface="Times New Roman" pitchFamily="18" charset="0"/>
                <a:cs typeface="Times New Roman" pitchFamily="18" charset="0"/>
              </a:rPr>
              <a:t>demikian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penting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dengan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maksud</a:t>
            </a:r>
            <a:r>
              <a:rPr lang="en-US" sz="2900" dirty="0" smtClean="0">
                <a:latin typeface="Times New Roman" pitchFamily="18" charset="0"/>
                <a:cs typeface="Times New Roman" pitchFamily="18" charset="0"/>
              </a:rPr>
              <a:t> agar </a:t>
            </a:r>
            <a:r>
              <a:rPr lang="en-US" sz="2900" dirty="0" err="1" smtClean="0">
                <a:latin typeface="Times New Roman" pitchFamily="18" charset="0"/>
                <a:cs typeface="Times New Roman" pitchFamily="18" charset="0"/>
              </a:rPr>
              <a:t>pihak</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lawan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mengetahui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bahwa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sumpah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tersebut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benarbenar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dilakukan</a:t>
            </a:r>
            <a:r>
              <a:rPr lang="en-US" sz="2900" dirty="0" smtClean="0">
                <a:latin typeface="Times New Roman" pitchFamily="18" charset="0"/>
                <a:cs typeface="Times New Roman" pitchFamily="18" charset="0"/>
              </a:rPr>
              <a:t>.</a:t>
            </a:r>
            <a:endParaRPr lang="en-US" sz="29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229600" cy="6169037"/>
          </a:xfrm>
        </p:spPr>
        <p:txBody>
          <a:bodyPr>
            <a:normAutofit lnSpcReduction="10000"/>
          </a:bodyPr>
          <a:lstStyle/>
          <a:p>
            <a:pPr algn="just"/>
            <a:r>
              <a:rPr lang="id-ID" sz="2900" dirty="0" smtClean="0">
                <a:latin typeface="Times New Roman" pitchFamily="18" charset="0"/>
                <a:cs typeface="Times New Roman" pitchFamily="18" charset="0"/>
              </a:rPr>
              <a:t>Siapa yang dapat diajukan sebagai saksi? Dapatkah setiap orang menjadi saksi? Perihal pertanyaan tersebut di atas Pasal 145 </a:t>
            </a:r>
            <a:r>
              <a:rPr lang="id-ID" sz="2900" smtClean="0">
                <a:latin typeface="Times New Roman" pitchFamily="18" charset="0"/>
                <a:cs typeface="Times New Roman" pitchFamily="18" charset="0"/>
              </a:rPr>
              <a:t>H.I.R </a:t>
            </a:r>
            <a:r>
              <a:rPr lang="id-ID" sz="2900" smtClean="0">
                <a:latin typeface="Times New Roman" pitchFamily="18" charset="0"/>
                <a:cs typeface="Times New Roman" pitchFamily="18" charset="0"/>
              </a:rPr>
              <a:t>memberikan </a:t>
            </a:r>
            <a:r>
              <a:rPr lang="id-ID" sz="2900" dirty="0" smtClean="0">
                <a:latin typeface="Times New Roman" pitchFamily="18" charset="0"/>
                <a:cs typeface="Times New Roman" pitchFamily="18" charset="0"/>
              </a:rPr>
              <a:t>jawabannya, berbunyi sebagai berikut:</a:t>
            </a:r>
          </a:p>
          <a:p>
            <a:pPr marL="514350" indent="-514350" algn="just">
              <a:buAutoNum type="arabicPeriod"/>
            </a:pPr>
            <a:r>
              <a:rPr lang="id-ID" sz="2900" dirty="0" smtClean="0">
                <a:latin typeface="Times New Roman" pitchFamily="18" charset="0"/>
                <a:cs typeface="Times New Roman" pitchFamily="18" charset="0"/>
              </a:rPr>
              <a:t>Yang tidak dapat didengar sebagai saksi, adalah :</a:t>
            </a:r>
          </a:p>
          <a:p>
            <a:pPr marL="514350" indent="-514350" algn="just">
              <a:buAutoNum type="alphaLcPeriod"/>
            </a:pPr>
            <a:r>
              <a:rPr lang="id-ID" sz="2900" dirty="0" smtClean="0">
                <a:latin typeface="Times New Roman" pitchFamily="18" charset="0"/>
                <a:cs typeface="Times New Roman" pitchFamily="18" charset="0"/>
              </a:rPr>
              <a:t>Keluarga sedarah dan keluarga semenda menurut keturunan yang lurus dari salah satu pihak;</a:t>
            </a:r>
          </a:p>
          <a:p>
            <a:pPr marL="514350" indent="-514350" algn="just">
              <a:buAutoNum type="alphaLcPeriod"/>
            </a:pPr>
            <a:r>
              <a:rPr lang="id-ID" sz="2900" dirty="0" smtClean="0">
                <a:latin typeface="Times New Roman" pitchFamily="18" charset="0"/>
                <a:cs typeface="Times New Roman" pitchFamily="18" charset="0"/>
              </a:rPr>
              <a:t>Suami atau istri salah satu pihak, meskipun telah bercerai;</a:t>
            </a:r>
          </a:p>
          <a:p>
            <a:pPr marL="514350" indent="-514350" algn="just">
              <a:buAutoNum type="alphaLcPeriod"/>
            </a:pPr>
            <a:r>
              <a:rPr lang="id-ID" sz="2900" dirty="0" smtClean="0">
                <a:latin typeface="Times New Roman" pitchFamily="18" charset="0"/>
                <a:cs typeface="Times New Roman" pitchFamily="18" charset="0"/>
              </a:rPr>
              <a:t>Anak-anak yang umurnya tidak diketahui dengan benar bahwa mereka sudah berumur lima belas tahun;</a:t>
            </a:r>
          </a:p>
          <a:p>
            <a:pPr marL="514350" indent="-514350" algn="just">
              <a:buAutoNum type="alphaLcPeriod"/>
            </a:pPr>
            <a:r>
              <a:rPr lang="id-ID" sz="2900" dirty="0" smtClean="0">
                <a:latin typeface="Times New Roman" pitchFamily="18" charset="0"/>
                <a:cs typeface="Times New Roman" pitchFamily="18" charset="0"/>
              </a:rPr>
              <a:t>Orang gila, walaupun kadang-kadang ingatannya terang.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lnSpcReduction="10000"/>
          </a:bodyPr>
          <a:lstStyle/>
          <a:p>
            <a:pPr algn="just">
              <a:buNone/>
            </a:pPr>
            <a:r>
              <a:rPr lang="id-ID" sz="2900" b="1" dirty="0" smtClean="0">
                <a:latin typeface="Times New Roman" pitchFamily="18" charset="0"/>
                <a:cs typeface="Times New Roman" pitchFamily="18" charset="0"/>
              </a:rPr>
              <a:t>2. </a:t>
            </a:r>
            <a:r>
              <a:rPr lang="id-ID" sz="2900" dirty="0" smtClean="0">
                <a:latin typeface="Times New Roman" pitchFamily="18" charset="0"/>
                <a:cs typeface="Times New Roman" pitchFamily="18" charset="0"/>
              </a:rPr>
              <a:t>akan tetapi keluarga sedarah atau keluarga semenda tidak boleh ditolak sebagai saksi karena keadaan itu dalam perkara tentang menurut sipil daripada orang yang berperkara atau tentang suatau perjanjian pekerjaan.</a:t>
            </a:r>
          </a:p>
          <a:p>
            <a:pPr algn="just">
              <a:buNone/>
            </a:pPr>
            <a:r>
              <a:rPr lang="id-ID" sz="2900" b="1" dirty="0" smtClean="0">
                <a:latin typeface="Times New Roman" pitchFamily="18" charset="0"/>
                <a:cs typeface="Times New Roman" pitchFamily="18" charset="0"/>
              </a:rPr>
              <a:t>3. </a:t>
            </a:r>
            <a:r>
              <a:rPr lang="id-ID" sz="2900" dirty="0" smtClean="0">
                <a:latin typeface="Times New Roman" pitchFamily="18" charset="0"/>
                <a:cs typeface="Times New Roman" pitchFamily="18" charset="0"/>
              </a:rPr>
              <a:t>Orang yang tersebut dalam  pasal 146 (1) a dan b, tidak berhak minta mengundurkan diri daripada  memberi kesaksian dalam perkara yang tersebut dalam ayat  dimuka.</a:t>
            </a:r>
          </a:p>
          <a:p>
            <a:pPr algn="just">
              <a:buNone/>
            </a:pPr>
            <a:r>
              <a:rPr lang="id-ID" sz="2900" dirty="0" smtClean="0">
                <a:latin typeface="Times New Roman" pitchFamily="18" charset="0"/>
                <a:cs typeface="Times New Roman" pitchFamily="18" charset="0"/>
              </a:rPr>
              <a:t>4. Pengadilan Negeri berkuasa akan mendengar di luar sumpah anak-anak atau orang-orang gila yang kadang-kadang terang ingatannya, yang dimaksud dalam ayat pertama, akan tetapi keterangan mereka hanya dipakai selaku penjelasan saja.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a:bodyPr>
          <a:lstStyle/>
          <a:p>
            <a:pPr algn="just"/>
            <a:r>
              <a:rPr lang="id-ID" sz="2900" dirty="0" smtClean="0">
                <a:latin typeface="Times New Roman" pitchFamily="18" charset="0"/>
                <a:cs typeface="Times New Roman" pitchFamily="18" charset="0"/>
              </a:rPr>
              <a:t>Menurut Pasal 146 (1) H.I.R, yang boleh mengundurkan diri untuk memberikan kesaksian, adalah:</a:t>
            </a:r>
          </a:p>
          <a:p>
            <a:pPr marL="514350" indent="-514350" algn="just">
              <a:buAutoNum type="arabicPeriod"/>
            </a:pPr>
            <a:r>
              <a:rPr lang="id-ID" sz="2900" dirty="0" smtClean="0">
                <a:latin typeface="Times New Roman" pitchFamily="18" charset="0"/>
                <a:cs typeface="Times New Roman" pitchFamily="18" charset="0"/>
              </a:rPr>
              <a:t>Saudara laki-laki dan saudara perempuan, ipar laki-laki dan ipar perempuan;</a:t>
            </a:r>
          </a:p>
          <a:p>
            <a:pPr marL="514350" indent="-514350" algn="just">
              <a:buAutoNum type="arabicPeriod"/>
            </a:pPr>
            <a:r>
              <a:rPr lang="id-ID" sz="2900" dirty="0" smtClean="0">
                <a:latin typeface="Times New Roman" pitchFamily="18" charset="0"/>
                <a:cs typeface="Times New Roman" pitchFamily="18" charset="0"/>
              </a:rPr>
              <a:t>Keluarga sedarah menurut keturunan yang lurus,  dan saudara laki-laki dan perempuan dari laki-laki atau istri salah satu pihak;</a:t>
            </a:r>
          </a:p>
          <a:p>
            <a:pPr marL="514350" indent="-514350" algn="just">
              <a:buAutoNum type="arabicPeriod"/>
            </a:pPr>
            <a:r>
              <a:rPr lang="id-ID" sz="2900" dirty="0" smtClean="0">
                <a:latin typeface="Times New Roman" pitchFamily="18" charset="0"/>
                <a:cs typeface="Times New Roman" pitchFamily="18" charset="0"/>
              </a:rPr>
              <a:t>Sekalian orang yang karena martabatnya, pekerjaan atau jabatan syah diwajibkan menyimpan rahasia,  akan tetapi hanya semata-mata mengenai pengetahuan yang diserahkan kepadanya karena martabat, pekerjaan atau jabatannya itu.</a:t>
            </a:r>
            <a:endParaRPr lang="id-ID" sz="29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401080" cy="6572272"/>
          </a:xfrm>
        </p:spPr>
        <p:txBody>
          <a:bodyPr>
            <a:normAutofit fontScale="92500" lnSpcReduction="10000"/>
          </a:bodyPr>
          <a:lstStyle/>
          <a:p>
            <a:pPr algn="just"/>
            <a:r>
              <a:rPr lang="id-ID" sz="2900" dirty="0" smtClean="0">
                <a:latin typeface="Times New Roman" pitchFamily="18" charset="0"/>
                <a:cs typeface="Times New Roman" pitchFamily="18" charset="0"/>
              </a:rPr>
              <a:t>Testimonium de auditu adalah keterangan yang saksi peroleh dari orang lain, ia tidak mendengarnya atau mengalaminya sendiri, hanya ia dengar dari orang lain tentang kejadian tersebut atau adanya hal-hal tersebut.</a:t>
            </a:r>
          </a:p>
          <a:p>
            <a:pPr algn="just"/>
            <a:r>
              <a:rPr lang="id-ID" sz="2900" dirty="0" smtClean="0">
                <a:latin typeface="Times New Roman" pitchFamily="18" charset="0"/>
                <a:cs typeface="Times New Roman" pitchFamily="18" charset="0"/>
              </a:rPr>
              <a:t>Testimonium de auditu dalam Bahasa Indonesia berarti kesaksian dari pendengaran, juga disebut kesaksian </a:t>
            </a:r>
            <a:r>
              <a:rPr lang="id-ID" sz="2900" i="1" dirty="0" smtClean="0">
                <a:latin typeface="Times New Roman" pitchFamily="18" charset="0"/>
                <a:cs typeface="Times New Roman" pitchFamily="18" charset="0"/>
              </a:rPr>
              <a:t>de auditu</a:t>
            </a:r>
            <a:r>
              <a:rPr lang="id-ID" sz="2900" dirty="0" smtClean="0">
                <a:latin typeface="Times New Roman" pitchFamily="18" charset="0"/>
                <a:cs typeface="Times New Roman" pitchFamily="18" charset="0"/>
              </a:rPr>
              <a:t>. Pendapat yang lama menyatakan bahwa kesaksian semacam ini tidak ada harganya sama sekali. Memang sebagai kesaksian, keterangan dari pendengar tidak mempunyai nilai pembuktian sama sekali, akan tetapi keteranga-keterangan yang demikian itu dapat dipergunakan untuk menyusun persangkaan atau untuk memperlengakpi keterangan saksi-saksi yang bisa dipercayai. Berdasarkan hal itu, pendapat bahwa saksi </a:t>
            </a:r>
            <a:r>
              <a:rPr lang="id-ID" sz="2900" i="1" dirty="0" smtClean="0">
                <a:latin typeface="Times New Roman" pitchFamily="18" charset="0"/>
                <a:cs typeface="Times New Roman" pitchFamily="18" charset="0"/>
              </a:rPr>
              <a:t>de auditu </a:t>
            </a:r>
            <a:r>
              <a:rPr lang="id-ID" sz="2900" dirty="0" smtClean="0">
                <a:latin typeface="Times New Roman" pitchFamily="18" charset="0"/>
                <a:cs typeface="Times New Roman" pitchFamily="18" charset="0"/>
              </a:rPr>
              <a:t>sama sekali tidak berarti adalah keliru. Kesaksian de auditu dapat dipergunakan sebagai sumber prasangkaan.</a:t>
            </a:r>
            <a:endParaRPr lang="id-ID" sz="29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429420"/>
          </a:xfrm>
        </p:spPr>
        <p:txBody>
          <a:bodyPr>
            <a:normAutofit fontScale="92500"/>
          </a:bodyPr>
          <a:lstStyle/>
          <a:p>
            <a:pPr algn="just"/>
            <a:r>
              <a:rPr lang="id-ID" sz="2900" dirty="0" smtClean="0">
                <a:latin typeface="Times New Roman" pitchFamily="18" charset="0"/>
                <a:cs typeface="Times New Roman" pitchFamily="18" charset="0"/>
              </a:rPr>
              <a:t>Unus testis, apabila diterjemahkan dalam Bahasa Indonesia kalimat itu berarti “ satu saksi  bukan saksi”. Keterangan seorang saksi saja tanpa adanya bukti yang lain, tidak cukup untuk membuktikan atau dianggap terbuktinya sesuatu dalil yang harus dibuktikan.</a:t>
            </a:r>
          </a:p>
          <a:p>
            <a:pPr algn="just"/>
            <a:r>
              <a:rPr lang="id-ID" sz="2900" dirty="0" smtClean="0">
                <a:latin typeface="Times New Roman" pitchFamily="18" charset="0"/>
                <a:cs typeface="Times New Roman" pitchFamily="18" charset="0"/>
              </a:rPr>
              <a:t>Apabila seorang saksi, yang sangat diperlukan dan telah diminta datang oleh salah satu pihak tidak mau datang menghadap, maka atas perintah hakim saksi tersebut dapat diperintahkan untuk menghadap, kalau perlu dengan bantuan polisi, artinya saksi tersebut dipaksa untuk menghadap dan memberi keterangannya. Apabila setelah datang, saksi tersebut ternyata termasuk kelompok saksi yang dapat mengundurkan diri, ia diperkenankan untuk mengundurkan diri.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rmAutofit fontScale="90000"/>
          </a:bodyPr>
          <a:lstStyle/>
          <a:p>
            <a:r>
              <a:rPr lang="id-ID" b="1" dirty="0" smtClean="0"/>
              <a:t>Persangkaan-persangkaan</a:t>
            </a:r>
            <a:endParaRPr lang="id-ID" b="1" dirty="0"/>
          </a:p>
        </p:txBody>
      </p:sp>
      <p:sp>
        <p:nvSpPr>
          <p:cNvPr id="3" name="Content Placeholder 2"/>
          <p:cNvSpPr>
            <a:spLocks noGrp="1"/>
          </p:cNvSpPr>
          <p:nvPr>
            <p:ph idx="1"/>
          </p:nvPr>
        </p:nvSpPr>
        <p:spPr>
          <a:xfrm>
            <a:off x="457200" y="571480"/>
            <a:ext cx="8229600" cy="6000792"/>
          </a:xfrm>
        </p:spPr>
        <p:txBody>
          <a:bodyPr>
            <a:normAutofit fontScale="92500"/>
          </a:bodyPr>
          <a:lstStyle/>
          <a:p>
            <a:pPr algn="just"/>
            <a:r>
              <a:rPr lang="id-ID" sz="2900" dirty="0" smtClean="0">
                <a:latin typeface="Times New Roman" pitchFamily="18" charset="0"/>
                <a:cs typeface="Times New Roman" pitchFamily="18" charset="0"/>
              </a:rPr>
              <a:t>Pembuktian dengan persangkaan-persangkaan. Pengertian persangkaan undang-undang dan persangkaan hakim. </a:t>
            </a:r>
          </a:p>
          <a:p>
            <a:pPr algn="just"/>
            <a:r>
              <a:rPr lang="id-ID" sz="2900" dirty="0" smtClean="0">
                <a:latin typeface="Times New Roman" pitchFamily="18" charset="0"/>
                <a:cs typeface="Times New Roman" pitchFamily="18" charset="0"/>
              </a:rPr>
              <a:t>Apabila dalam suatu pemeriksaaan perkara perdata sukar untuk mendapatkan saksi yang melihat, mendengarkan atau merasakan sendiri, maka peristiwa hukum yang harus dibuktikan diusahakan agar dapat dibuktikannya dengan persangkaan-persangkaan.</a:t>
            </a:r>
          </a:p>
          <a:p>
            <a:pPr algn="just"/>
            <a:r>
              <a:rPr lang="id-ID" sz="2900" dirty="0" smtClean="0">
                <a:latin typeface="Times New Roman" pitchFamily="18" charset="0"/>
                <a:cs typeface="Times New Roman" pitchFamily="18" charset="0"/>
              </a:rPr>
              <a:t>Persangkaan dalam hukum acara perdata menyerupai petunjuk dalam hukum acara pidana. Adalah kurang tepat untuk mencampurbaurkan kedua pengertian ini; dalam hukum acara perdata harus dipakai perkataan persangkaan dan bukan petunjuk.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14"/>
            <a:ext cx="8572560" cy="5697559"/>
          </a:xfrm>
        </p:spPr>
        <p:txBody>
          <a:bodyPr>
            <a:noAutofit/>
          </a:bodyPr>
          <a:lstStyle/>
          <a:p>
            <a:pPr algn="just"/>
            <a:r>
              <a:rPr lang="id-ID" sz="2800" dirty="0" smtClean="0">
                <a:latin typeface="Times New Roman" pitchFamily="18" charset="0"/>
                <a:cs typeface="Times New Roman" pitchFamily="18" charset="0"/>
              </a:rPr>
              <a:t>Persangakaan adalah kesimpulan yang ditarik dari suatu peristiwa yang telah dianggap terbukti, lalu peristiwa yang dikenal, kearah suatu peristiwa yang belum terbukti. Yang menarik kesimpulan tersebut adalah hakim atau undang-undang. Misalnya, apabila seorang anak telah dipelihara, dikhitan serta dikawinkan oleh keluarga A, dan meskipun ia sesungguhnya adalah orang lain, ia memanggil “ma” dan “bapa” kepada A dan B, hal itu memberi persangkaan hakim, bahwa anak tersebut adalah anak angkat dari A dan B.  </a:t>
            </a:r>
          </a:p>
          <a:p>
            <a:pPr algn="just"/>
            <a:r>
              <a:rPr lang="id-ID" sz="2800" dirty="0" smtClean="0">
                <a:latin typeface="Times New Roman" pitchFamily="18" charset="0"/>
                <a:cs typeface="Times New Roman" pitchFamily="18" charset="0"/>
              </a:rPr>
              <a:t>Peristiwa persangkaan hakim sesungguhnya sangat luas. Segala peristiwa, keadaan dalam sidang, bahan-bahan yang dapat dari pemeriksaan perkara tersebut, kesemuanya itu dapat dijadikan bahan untuk menyusun persangkaan hakim.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1807</Words>
  <Application>Microsoft Office PowerPoint</Application>
  <PresentationFormat>On-screen Show (4:3)</PresentationFormat>
  <Paragraphs>76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Perihal pembuktian  lanjutan (BUKTI SAKSI-SAKSI)</vt:lpstr>
      <vt:lpstr>Bukti saksi-saksi</vt:lpstr>
      <vt:lpstr>Slide 3</vt:lpstr>
      <vt:lpstr>Slide 4</vt:lpstr>
      <vt:lpstr>Slide 5</vt:lpstr>
      <vt:lpstr>Slide 6</vt:lpstr>
      <vt:lpstr>Slide 7</vt:lpstr>
      <vt:lpstr>Persangkaan-persangkaan</vt:lpstr>
      <vt:lpstr>Slide 9</vt:lpstr>
      <vt:lpstr>Slide 10</vt:lpstr>
      <vt:lpstr>Slide 11</vt:lpstr>
      <vt:lpstr>Pengakuan </vt:lpstr>
      <vt:lpstr>Slide 13</vt:lpstr>
      <vt:lpstr>Slide 14</vt:lpstr>
      <vt:lpstr>Slide 15</vt:lpstr>
      <vt:lpstr>Slide 16</vt:lpstr>
      <vt:lpstr>Slide 17</vt:lpstr>
      <vt:lpstr>Bukti Sumpah</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Perihal pembuktian  lanjutan (BUKTI SAKSI-SAKSI)</dc:title>
  <dc:creator>hp</dc:creator>
  <cp:lastModifiedBy>Hp</cp:lastModifiedBy>
  <cp:revision>107</cp:revision>
  <dcterms:created xsi:type="dcterms:W3CDTF">2013-09-04T16:32:14Z</dcterms:created>
  <dcterms:modified xsi:type="dcterms:W3CDTF">2013-11-14T09:28:40Z</dcterms:modified>
</cp:coreProperties>
</file>