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45AAE-A26A-4DCA-BFC4-A0BFFCF08E5F}" type="datetimeFigureOut">
              <a:rPr lang="en-US" smtClean="0"/>
              <a:pPr/>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47B5D-37AD-4191-B56D-086374EC90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5AAE-A26A-4DCA-BFC4-A0BFFCF08E5F}" type="datetimeFigureOut">
              <a:rPr lang="en-US" smtClean="0"/>
              <a:pPr/>
              <a:t>11/14/2013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47B5D-37AD-4191-B56D-086374EC90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err="1" smtClean="0"/>
              <a:t>Hukum</a:t>
            </a:r>
            <a:r>
              <a:rPr lang="en-US" sz="6600" b="1" dirty="0" smtClean="0"/>
              <a:t> </a:t>
            </a:r>
            <a:r>
              <a:rPr lang="en-US" sz="6600" b="1" dirty="0" err="1" smtClean="0"/>
              <a:t>Acara</a:t>
            </a:r>
            <a:r>
              <a:rPr lang="en-US" sz="6600" b="1" dirty="0" smtClean="0"/>
              <a:t> </a:t>
            </a:r>
            <a:r>
              <a:rPr lang="en-US" sz="6600" b="1" dirty="0" err="1" smtClean="0"/>
              <a:t>Perdata</a:t>
            </a:r>
            <a:endParaRPr lang="en-US"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a:buFontTx/>
              <a:buChar char="-"/>
            </a:pPr>
            <a:r>
              <a:rPr lang="id-ID" dirty="0" smtClean="0"/>
              <a:t>Undang-undang Republik Indonesia No. 1 tahun 1974 tentang perkawinan, serta peraturan pelaksanaannya (Peraturan pemerintah No. 9 tahun 1975). </a:t>
            </a:r>
          </a:p>
          <a:p>
            <a:pPr algn="just">
              <a:buFontTx/>
              <a:buChar char="-"/>
            </a:pPr>
            <a:r>
              <a:rPr lang="id-ID" dirty="0" smtClean="0"/>
              <a:t>Sedangkan yang mengatur persoalan banding, khusus untuk wilayah Jawa dan Madura berlaku Undang-undang No. 20 tahun 1947 tentang Pengadilan Peradilan Ulangan, yang mulai berlaku pada tanggal 24 Juni 1974. berdasarkan Yurisprudensi Undang-undang No. 20 Tahun 1974, kini berlaku juga untuk wilayah diluar Jawa dan Madura.</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id-ID" dirty="0" smtClean="0"/>
              <a:t>4. Sejarah Singkat Terbentuknya H.I.R</a:t>
            </a:r>
            <a:endParaRPr lang="id-ID" dirty="0"/>
          </a:p>
        </p:txBody>
      </p:sp>
      <p:sp>
        <p:nvSpPr>
          <p:cNvPr id="3" name="Content Placeholder 2"/>
          <p:cNvSpPr>
            <a:spLocks noGrp="1"/>
          </p:cNvSpPr>
          <p:nvPr>
            <p:ph idx="1"/>
          </p:nvPr>
        </p:nvSpPr>
        <p:spPr>
          <a:xfrm>
            <a:off x="457200" y="609600"/>
            <a:ext cx="8229600" cy="6248400"/>
          </a:xfrm>
        </p:spPr>
        <p:txBody>
          <a:bodyPr>
            <a:normAutofit fontScale="92500" lnSpcReduction="20000"/>
          </a:bodyPr>
          <a:lstStyle/>
          <a:p>
            <a:pPr algn="just"/>
            <a:r>
              <a:rPr lang="id-ID" dirty="0" smtClean="0"/>
              <a:t>Perancang H.I.R adalah ketua Mahkamah Agung dan Mahkamah Agung tentara  pada tahun 1846 di Batavia. Beliau adalah Jhr. H.L. Wicher, seorang jurist bangsawan.</a:t>
            </a:r>
          </a:p>
          <a:p>
            <a:pPr algn="just"/>
            <a:r>
              <a:rPr lang="id-ID" dirty="0" smtClean="0"/>
              <a:t>Pada tanggal 5 Desember 1846, Jhr. H.L. Wicher di beri tugas oleh Gubernur Jendral  (Gouverneur General) Jan Jacob Rochussen untuk merencanakan sebuah Reglement tentang administrasi, polisi, acara perdata dan acara pidana bagi golongan Indonesia. Bagi mereka pada waktu itu berlaku Staatblad 1819 No. 20 yang memuat 7 Pasal perihal hukum acara perdata . </a:t>
            </a:r>
          </a:p>
          <a:p>
            <a:pPr algn="just"/>
            <a:r>
              <a:rPr lang="id-ID" dirty="0" smtClean="0"/>
              <a:t>Hanya dalam waktu 8 bulan, Jhr. H.L. Wichers selesai dengan rancangannya (Tanggal 6 Agustus 1847) serta peraturan penjelasannya.</a:t>
            </a:r>
          </a:p>
          <a:p>
            <a:pPr algn="just"/>
            <a:endParaRPr lang="id-ID"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34400" cy="6629400"/>
          </a:xfrm>
        </p:spPr>
        <p:txBody>
          <a:bodyPr>
            <a:normAutofit fontScale="85000" lnSpcReduction="10000"/>
          </a:bodyPr>
          <a:lstStyle/>
          <a:p>
            <a:pPr algn="just"/>
            <a:r>
              <a:rPr lang="id-ID" dirty="0" smtClean="0"/>
              <a:t>Rancangan  Wichers tersebut di atas diterima oleh Gubernur Jendral dan diumumkan pada tanggal 5 April 1848 dengan Stbl. 1848 No. 16 dengan sebutan “</a:t>
            </a:r>
            <a:r>
              <a:rPr lang="id-ID" i="1" dirty="0" smtClean="0"/>
              <a:t>Reglement op de uitoefening van de politie, de burgerlijke rechtspleging en destravodering onder de Indonesiers en de vreemde Oosterlingen op Java en Madoera”</a:t>
            </a:r>
            <a:r>
              <a:rPr lang="id-ID" dirty="0" smtClean="0"/>
              <a:t> atau lazim berlaku pada tanggal 1 mei 1848. </a:t>
            </a:r>
          </a:p>
          <a:p>
            <a:pPr algn="just"/>
            <a:r>
              <a:rPr lang="id-ID" dirty="0" smtClean="0"/>
              <a:t>Perubahan dan tambahan terjadi beberapa kali. Suatu perubahan yang mendalam terjadi dalam tahun 1941. oleh karena adanya perubahan yang mendalam ini, yang dalam bahasa Belanda disebut “Heirzein”, maka I.R., selanjutnya disebut Het Herzeine Indonesisch Reglement atau disingkat dengan H.I.R. </a:t>
            </a:r>
          </a:p>
          <a:p>
            <a:pPr algn="just"/>
            <a:r>
              <a:rPr lang="id-ID" dirty="0" smtClean="0"/>
              <a:t>Dengan terjemahan yang telah dilakukan setelah negara kita merdeka, maka H.I.R disebut juga R.I.B ialah disingkat dari Reglemen Indonesia diperbaruhi atau Reglement Indonesia baru.</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1. </a:t>
            </a:r>
            <a:r>
              <a:rPr lang="en-US" dirty="0" err="1" smtClean="0"/>
              <a:t>Pengertian</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Perdata</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algn="just">
              <a:buFont typeface="Courier New" pitchFamily="49" charset="0"/>
              <a:buChar char="o"/>
            </a:pPr>
            <a:r>
              <a:rPr lang="en-US" sz="3400" dirty="0" err="1" smtClean="0"/>
              <a:t>Dalam</a:t>
            </a:r>
            <a:r>
              <a:rPr lang="en-US" sz="3400" dirty="0" smtClean="0"/>
              <a:t> </a:t>
            </a:r>
            <a:r>
              <a:rPr lang="en-US" sz="3400" dirty="0" err="1" smtClean="0"/>
              <a:t>kehidupan</a:t>
            </a:r>
            <a:r>
              <a:rPr lang="en-US" sz="3400" dirty="0" smtClean="0"/>
              <a:t> </a:t>
            </a:r>
            <a:r>
              <a:rPr lang="en-US" sz="3400" dirty="0" err="1" smtClean="0"/>
              <a:t>bermasyarakat</a:t>
            </a:r>
            <a:r>
              <a:rPr lang="en-US" sz="3400" dirty="0" smtClean="0"/>
              <a:t> </a:t>
            </a:r>
            <a:r>
              <a:rPr lang="en-US" sz="3400" dirty="0" err="1" smtClean="0"/>
              <a:t>tiap-tiap</a:t>
            </a:r>
            <a:r>
              <a:rPr lang="en-US" sz="3400" dirty="0" smtClean="0"/>
              <a:t> </a:t>
            </a:r>
            <a:r>
              <a:rPr lang="en-US" sz="3400" dirty="0" err="1" smtClean="0"/>
              <a:t>individu</a:t>
            </a:r>
            <a:r>
              <a:rPr lang="en-US" sz="3400" dirty="0" smtClean="0"/>
              <a:t> </a:t>
            </a:r>
            <a:r>
              <a:rPr lang="en-US" sz="3400" dirty="0" err="1" smtClean="0"/>
              <a:t>atau</a:t>
            </a:r>
            <a:r>
              <a:rPr lang="en-US" sz="3400" dirty="0" smtClean="0"/>
              <a:t> </a:t>
            </a:r>
            <a:r>
              <a:rPr lang="en-US" sz="3400" dirty="0" err="1" smtClean="0"/>
              <a:t>orang</a:t>
            </a:r>
            <a:r>
              <a:rPr lang="en-US" sz="3400" dirty="0" smtClean="0"/>
              <a:t> </a:t>
            </a:r>
            <a:r>
              <a:rPr lang="en-US" sz="3400" dirty="0" err="1" smtClean="0"/>
              <a:t>mempunyai</a:t>
            </a:r>
            <a:r>
              <a:rPr lang="en-US" sz="3400" dirty="0" smtClean="0"/>
              <a:t> </a:t>
            </a:r>
            <a:r>
              <a:rPr lang="en-US" sz="3400" dirty="0" err="1" smtClean="0"/>
              <a:t>kepentingan</a:t>
            </a:r>
            <a:r>
              <a:rPr lang="en-US" sz="3400" dirty="0" smtClean="0"/>
              <a:t> yang </a:t>
            </a:r>
            <a:r>
              <a:rPr lang="en-US" sz="3400" dirty="0" err="1" smtClean="0"/>
              <a:t>berbeda</a:t>
            </a:r>
            <a:r>
              <a:rPr lang="en-US" sz="3400" dirty="0"/>
              <a:t> </a:t>
            </a:r>
            <a:r>
              <a:rPr lang="en-US" sz="3400" dirty="0" err="1" smtClean="0"/>
              <a:t>antara</a:t>
            </a:r>
            <a:r>
              <a:rPr lang="en-US" sz="3400" dirty="0" smtClean="0"/>
              <a:t> yang </a:t>
            </a:r>
            <a:r>
              <a:rPr lang="en-US" sz="3400" dirty="0" err="1" smtClean="0"/>
              <a:t>satu</a:t>
            </a:r>
            <a:r>
              <a:rPr lang="en-US" sz="3400" dirty="0" smtClean="0"/>
              <a:t> </a:t>
            </a:r>
            <a:r>
              <a:rPr lang="en-US" sz="3400" dirty="0" err="1" smtClean="0"/>
              <a:t>dengan</a:t>
            </a:r>
            <a:r>
              <a:rPr lang="en-US" sz="3400" dirty="0" smtClean="0"/>
              <a:t> yang </a:t>
            </a:r>
            <a:r>
              <a:rPr lang="en-US" sz="3400" dirty="0" err="1" smtClean="0"/>
              <a:t>lainnya</a:t>
            </a:r>
            <a:r>
              <a:rPr lang="en-US" sz="3400" dirty="0" smtClean="0"/>
              <a:t>. </a:t>
            </a:r>
            <a:r>
              <a:rPr lang="en-US" sz="3400" dirty="0" err="1" smtClean="0"/>
              <a:t>Adakalanya</a:t>
            </a:r>
            <a:r>
              <a:rPr lang="en-US" sz="3400" dirty="0" smtClean="0"/>
              <a:t> </a:t>
            </a:r>
            <a:r>
              <a:rPr lang="en-US" sz="3400" dirty="0" err="1" smtClean="0"/>
              <a:t>kepentingan</a:t>
            </a:r>
            <a:r>
              <a:rPr lang="en-US" sz="3400" dirty="0" smtClean="0"/>
              <a:t> </a:t>
            </a:r>
            <a:r>
              <a:rPr lang="en-US" sz="3400" dirty="0" err="1" smtClean="0"/>
              <a:t>mereka</a:t>
            </a:r>
            <a:r>
              <a:rPr lang="en-US" sz="3400" dirty="0" smtClean="0"/>
              <a:t> </a:t>
            </a:r>
            <a:r>
              <a:rPr lang="en-US" sz="3400" dirty="0" err="1" smtClean="0"/>
              <a:t>itu</a:t>
            </a:r>
            <a:r>
              <a:rPr lang="en-US" sz="3400" dirty="0" smtClean="0"/>
              <a:t> </a:t>
            </a:r>
            <a:r>
              <a:rPr lang="en-US" sz="3400" dirty="0" err="1" smtClean="0"/>
              <a:t>saling</a:t>
            </a:r>
            <a:r>
              <a:rPr lang="en-US" sz="3400" dirty="0" smtClean="0"/>
              <a:t> </a:t>
            </a:r>
            <a:r>
              <a:rPr lang="en-US" sz="3400" dirty="0" err="1" smtClean="0"/>
              <a:t>bertentangan</a:t>
            </a:r>
            <a:r>
              <a:rPr lang="en-US" sz="3400" dirty="0" smtClean="0"/>
              <a:t>. </a:t>
            </a:r>
            <a:r>
              <a:rPr lang="en-US" sz="3400" dirty="0" err="1" smtClean="0"/>
              <a:t>Untuk</a:t>
            </a:r>
            <a:r>
              <a:rPr lang="en-US" sz="3400" dirty="0" smtClean="0"/>
              <a:t> </a:t>
            </a:r>
            <a:r>
              <a:rPr lang="en-US" sz="3400" dirty="0" err="1" smtClean="0"/>
              <a:t>menghindari</a:t>
            </a:r>
            <a:r>
              <a:rPr lang="en-US" sz="3400" dirty="0" smtClean="0"/>
              <a:t> </a:t>
            </a:r>
            <a:r>
              <a:rPr lang="en-US" sz="3400" dirty="0" err="1" smtClean="0"/>
              <a:t>gejala</a:t>
            </a:r>
            <a:r>
              <a:rPr lang="en-US" sz="3400" dirty="0" smtClean="0"/>
              <a:t> </a:t>
            </a:r>
            <a:r>
              <a:rPr lang="en-US" sz="3400" dirty="0" err="1" smtClean="0"/>
              <a:t>tersebut</a:t>
            </a:r>
            <a:r>
              <a:rPr lang="en-US" sz="3400" dirty="0" smtClean="0"/>
              <a:t>, </a:t>
            </a:r>
            <a:r>
              <a:rPr lang="en-US" sz="3400" dirty="0" err="1" smtClean="0"/>
              <a:t>mereka</a:t>
            </a:r>
            <a:r>
              <a:rPr lang="en-US" sz="3400" dirty="0" smtClean="0"/>
              <a:t> </a:t>
            </a:r>
            <a:r>
              <a:rPr lang="en-US" sz="3400" dirty="0" err="1" smtClean="0"/>
              <a:t>mencari</a:t>
            </a:r>
            <a:r>
              <a:rPr lang="en-US" sz="3400" dirty="0" smtClean="0"/>
              <a:t> </a:t>
            </a:r>
            <a:r>
              <a:rPr lang="en-US" sz="3400" dirty="0" err="1" smtClean="0"/>
              <a:t>jalan</a:t>
            </a:r>
            <a:r>
              <a:rPr lang="en-US" sz="3400" dirty="0" smtClean="0"/>
              <a:t> </a:t>
            </a:r>
            <a:r>
              <a:rPr lang="en-US" sz="3400" dirty="0" err="1" smtClean="0"/>
              <a:t>untuk</a:t>
            </a:r>
            <a:r>
              <a:rPr lang="en-US" sz="3400" dirty="0" smtClean="0"/>
              <a:t> </a:t>
            </a:r>
            <a:r>
              <a:rPr lang="en-US" sz="3400" dirty="0" err="1" smtClean="0"/>
              <a:t>mengadakan</a:t>
            </a:r>
            <a:r>
              <a:rPr lang="en-US" sz="3400" dirty="0" smtClean="0"/>
              <a:t> </a:t>
            </a:r>
            <a:r>
              <a:rPr lang="en-US" sz="3400" dirty="0" err="1" smtClean="0"/>
              <a:t>tata</a:t>
            </a:r>
            <a:r>
              <a:rPr lang="en-US" sz="3400" dirty="0" smtClean="0"/>
              <a:t> </a:t>
            </a:r>
            <a:r>
              <a:rPr lang="en-US" sz="3400" dirty="0" err="1" smtClean="0"/>
              <a:t>tertib</a:t>
            </a:r>
            <a:r>
              <a:rPr lang="en-US" sz="3400" dirty="0" smtClean="0"/>
              <a:t>, </a:t>
            </a:r>
            <a:r>
              <a:rPr lang="en-US" sz="3400" dirty="0" err="1" smtClean="0"/>
              <a:t>yaitu</a:t>
            </a:r>
            <a:r>
              <a:rPr lang="en-US" sz="3400" dirty="0" smtClean="0"/>
              <a:t> </a:t>
            </a:r>
            <a:r>
              <a:rPr lang="en-US" sz="3400" dirty="0" err="1" smtClean="0"/>
              <a:t>dengan</a:t>
            </a:r>
            <a:r>
              <a:rPr lang="en-US" sz="3400" dirty="0" smtClean="0"/>
              <a:t> </a:t>
            </a:r>
            <a:r>
              <a:rPr lang="en-US" sz="3400" dirty="0" err="1" smtClean="0"/>
              <a:t>membuat</a:t>
            </a:r>
            <a:r>
              <a:rPr lang="en-US" sz="3400" dirty="0" smtClean="0"/>
              <a:t> </a:t>
            </a:r>
            <a:r>
              <a:rPr lang="en-US" sz="3400" dirty="0" err="1" smtClean="0"/>
              <a:t>ketentuan</a:t>
            </a:r>
            <a:r>
              <a:rPr lang="en-US" sz="3400" dirty="0" smtClean="0"/>
              <a:t> </a:t>
            </a:r>
            <a:r>
              <a:rPr lang="en-US" sz="3400" dirty="0" err="1" smtClean="0"/>
              <a:t>atau</a:t>
            </a:r>
            <a:r>
              <a:rPr lang="en-US" sz="3400" dirty="0" smtClean="0"/>
              <a:t>  </a:t>
            </a:r>
            <a:r>
              <a:rPr lang="en-US" sz="3400" dirty="0" err="1" smtClean="0"/>
              <a:t>kaidah</a:t>
            </a:r>
            <a:r>
              <a:rPr lang="en-US" sz="3400" dirty="0" smtClean="0"/>
              <a:t> </a:t>
            </a:r>
            <a:r>
              <a:rPr lang="en-US" sz="3400" dirty="0" err="1" smtClean="0"/>
              <a:t>hukum</a:t>
            </a:r>
            <a:r>
              <a:rPr lang="en-US" sz="3400" dirty="0" smtClean="0"/>
              <a:t>, yang </a:t>
            </a:r>
            <a:r>
              <a:rPr lang="en-US" sz="3400" dirty="0" err="1" smtClean="0"/>
              <a:t>harus</a:t>
            </a:r>
            <a:r>
              <a:rPr lang="en-US" sz="3400" dirty="0" smtClean="0"/>
              <a:t> </a:t>
            </a:r>
            <a:r>
              <a:rPr lang="en-US" sz="3400" dirty="0" err="1" smtClean="0"/>
              <a:t>ditaati</a:t>
            </a:r>
            <a:r>
              <a:rPr lang="en-US" sz="3400" dirty="0" smtClean="0"/>
              <a:t> </a:t>
            </a:r>
            <a:r>
              <a:rPr lang="en-US" sz="3400" dirty="0" err="1" smtClean="0"/>
              <a:t>oleh</a:t>
            </a:r>
            <a:r>
              <a:rPr lang="en-US" sz="3400" dirty="0" smtClean="0"/>
              <a:t> </a:t>
            </a:r>
            <a:r>
              <a:rPr lang="en-US" sz="3400" dirty="0" err="1" smtClean="0"/>
              <a:t>anggota</a:t>
            </a:r>
            <a:r>
              <a:rPr lang="en-US" sz="3400" dirty="0" smtClean="0"/>
              <a:t> </a:t>
            </a:r>
            <a:r>
              <a:rPr lang="en-US" sz="3400" dirty="0" err="1" smtClean="0"/>
              <a:t>masyarakat</a:t>
            </a:r>
            <a:r>
              <a:rPr lang="en-US" sz="34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lgn="just">
              <a:buFont typeface="Courier New" pitchFamily="49" charset="0"/>
              <a:buChar char="o"/>
            </a:pPr>
            <a:r>
              <a:rPr lang="en-US" sz="3300" dirty="0" err="1" smtClean="0"/>
              <a:t>Perlu</a:t>
            </a:r>
            <a:r>
              <a:rPr lang="en-US" sz="3300" dirty="0" smtClean="0"/>
              <a:t> </a:t>
            </a:r>
            <a:r>
              <a:rPr lang="en-US" sz="3300" dirty="0" err="1" smtClean="0"/>
              <a:t>ditegaskan</a:t>
            </a:r>
            <a:r>
              <a:rPr lang="en-US" sz="3300" dirty="0" smtClean="0"/>
              <a:t>, </a:t>
            </a:r>
            <a:r>
              <a:rPr lang="en-US" sz="3300" dirty="0" err="1" smtClean="0"/>
              <a:t>bahwa</a:t>
            </a:r>
            <a:r>
              <a:rPr lang="en-US" sz="3300" dirty="0" smtClean="0"/>
              <a:t> yang </a:t>
            </a:r>
            <a:r>
              <a:rPr lang="en-US" sz="3300" dirty="0" err="1" smtClean="0"/>
              <a:t>dimaksud</a:t>
            </a:r>
            <a:r>
              <a:rPr lang="en-US" sz="3300" dirty="0" smtClean="0"/>
              <a:t> </a:t>
            </a:r>
            <a:r>
              <a:rPr lang="en-US" sz="3300" dirty="0" err="1" smtClean="0"/>
              <a:t>dengan</a:t>
            </a:r>
            <a:r>
              <a:rPr lang="en-US" sz="3300" dirty="0" smtClean="0"/>
              <a:t> </a:t>
            </a:r>
            <a:r>
              <a:rPr lang="en-US" sz="3300" dirty="0" err="1" smtClean="0"/>
              <a:t>kepentingan</a:t>
            </a:r>
            <a:r>
              <a:rPr lang="en-US" sz="3300" dirty="0" smtClean="0"/>
              <a:t> </a:t>
            </a:r>
            <a:r>
              <a:rPr lang="en-US" sz="3300" dirty="0" err="1" smtClean="0"/>
              <a:t>adalah</a:t>
            </a:r>
            <a:r>
              <a:rPr lang="en-US" sz="3300" dirty="0" smtClean="0"/>
              <a:t> </a:t>
            </a:r>
            <a:r>
              <a:rPr lang="en-US" sz="3300" dirty="0" err="1" smtClean="0"/>
              <a:t>hak-hak</a:t>
            </a:r>
            <a:r>
              <a:rPr lang="en-US" sz="3300" dirty="0" smtClean="0"/>
              <a:t> </a:t>
            </a:r>
            <a:r>
              <a:rPr lang="en-US" sz="3300" dirty="0" err="1" smtClean="0"/>
              <a:t>dan</a:t>
            </a:r>
            <a:r>
              <a:rPr lang="en-US" sz="3300" dirty="0" smtClean="0"/>
              <a:t> </a:t>
            </a:r>
            <a:r>
              <a:rPr lang="en-US" sz="3300" dirty="0" err="1" smtClean="0"/>
              <a:t>kewajiban-kewajiban</a:t>
            </a:r>
            <a:r>
              <a:rPr lang="en-US" sz="3300" dirty="0" smtClean="0"/>
              <a:t> </a:t>
            </a:r>
            <a:r>
              <a:rPr lang="en-US" sz="3300" dirty="0" err="1" smtClean="0"/>
              <a:t>perdata</a:t>
            </a:r>
            <a:r>
              <a:rPr lang="en-US" sz="3300" dirty="0" smtClean="0"/>
              <a:t>, yang </a:t>
            </a:r>
            <a:r>
              <a:rPr lang="en-US" sz="3300" dirty="0" err="1" smtClean="0"/>
              <a:t>diatur</a:t>
            </a:r>
            <a:r>
              <a:rPr lang="en-US" sz="3300" dirty="0" smtClean="0"/>
              <a:t> </a:t>
            </a:r>
            <a:r>
              <a:rPr lang="en-US" sz="3300" dirty="0" err="1" smtClean="0"/>
              <a:t>dalam</a:t>
            </a:r>
            <a:r>
              <a:rPr lang="en-US" sz="3300" dirty="0" smtClean="0"/>
              <a:t> </a:t>
            </a:r>
            <a:r>
              <a:rPr lang="en-US" sz="3300" dirty="0" err="1" smtClean="0"/>
              <a:t>hukum</a:t>
            </a:r>
            <a:r>
              <a:rPr lang="en-US" sz="3300" dirty="0" smtClean="0"/>
              <a:t> </a:t>
            </a:r>
            <a:r>
              <a:rPr lang="en-US" sz="3300" dirty="0" err="1" smtClean="0"/>
              <a:t>perdata</a:t>
            </a:r>
            <a:r>
              <a:rPr lang="en-US" sz="3300" dirty="0" smtClean="0"/>
              <a:t> </a:t>
            </a:r>
            <a:r>
              <a:rPr lang="en-US" sz="3300" dirty="0" err="1" smtClean="0"/>
              <a:t>materiil</a:t>
            </a:r>
            <a:r>
              <a:rPr lang="en-US" sz="3300" dirty="0" smtClean="0"/>
              <a:t>. </a:t>
            </a:r>
            <a:r>
              <a:rPr lang="en-US" sz="3300" dirty="0" err="1" smtClean="0"/>
              <a:t>Sebagai</a:t>
            </a:r>
            <a:r>
              <a:rPr lang="en-US" sz="3300" dirty="0" smtClean="0"/>
              <a:t> </a:t>
            </a:r>
            <a:r>
              <a:rPr lang="en-US" sz="3300" dirty="0" err="1" smtClean="0"/>
              <a:t>lawan</a:t>
            </a:r>
            <a:r>
              <a:rPr lang="en-US" sz="3300" dirty="0" smtClean="0"/>
              <a:t> </a:t>
            </a:r>
            <a:r>
              <a:rPr lang="en-US" sz="3300" dirty="0" err="1" smtClean="0"/>
              <a:t>hukum</a:t>
            </a:r>
            <a:r>
              <a:rPr lang="en-US" sz="3300" dirty="0" smtClean="0"/>
              <a:t> </a:t>
            </a:r>
            <a:r>
              <a:rPr lang="en-US" sz="3300" dirty="0" err="1" smtClean="0"/>
              <a:t>perdata</a:t>
            </a:r>
            <a:r>
              <a:rPr lang="en-US" sz="3300" dirty="0" smtClean="0"/>
              <a:t> </a:t>
            </a:r>
            <a:r>
              <a:rPr lang="en-US" sz="3300" dirty="0" err="1" smtClean="0"/>
              <a:t>materiil</a:t>
            </a:r>
            <a:r>
              <a:rPr lang="en-US" sz="3300" dirty="0" smtClean="0"/>
              <a:t> </a:t>
            </a:r>
            <a:r>
              <a:rPr lang="en-US" sz="3300" dirty="0" err="1" smtClean="0"/>
              <a:t>adalah</a:t>
            </a:r>
            <a:r>
              <a:rPr lang="en-US" sz="3300" dirty="0" smtClean="0"/>
              <a:t> </a:t>
            </a:r>
            <a:r>
              <a:rPr lang="en-US" sz="3300" dirty="0" err="1" smtClean="0"/>
              <a:t>hukum</a:t>
            </a:r>
            <a:r>
              <a:rPr lang="en-US" sz="3300" dirty="0" smtClean="0"/>
              <a:t> </a:t>
            </a:r>
            <a:r>
              <a:rPr lang="en-US" sz="3300" dirty="0" err="1" smtClean="0"/>
              <a:t>perdata</a:t>
            </a:r>
            <a:r>
              <a:rPr lang="en-US" sz="3300" dirty="0" smtClean="0"/>
              <a:t> </a:t>
            </a:r>
            <a:r>
              <a:rPr lang="en-US" sz="3300" dirty="0" err="1" smtClean="0"/>
              <a:t>formil</a:t>
            </a:r>
            <a:r>
              <a:rPr lang="en-US" sz="3300" dirty="0" smtClean="0"/>
              <a:t>. </a:t>
            </a:r>
          </a:p>
          <a:p>
            <a:pPr algn="just">
              <a:buFont typeface="Courier New" pitchFamily="49" charset="0"/>
              <a:buChar char="o"/>
            </a:pPr>
            <a:r>
              <a:rPr lang="en-US" sz="3300" dirty="0" err="1" smtClean="0"/>
              <a:t>Hukum</a:t>
            </a:r>
            <a:r>
              <a:rPr lang="en-US" sz="3300" dirty="0" smtClean="0"/>
              <a:t> </a:t>
            </a:r>
            <a:r>
              <a:rPr lang="en-US" sz="3300" dirty="0" err="1" smtClean="0"/>
              <a:t>acara</a:t>
            </a:r>
            <a:r>
              <a:rPr lang="en-US" sz="3300" dirty="0" smtClean="0"/>
              <a:t> </a:t>
            </a:r>
            <a:r>
              <a:rPr lang="en-US" sz="3300" dirty="0" err="1" smtClean="0"/>
              <a:t>perdata</a:t>
            </a:r>
            <a:r>
              <a:rPr lang="en-US" sz="3300" dirty="0" smtClean="0"/>
              <a:t> </a:t>
            </a:r>
            <a:r>
              <a:rPr lang="en-US" sz="3300" dirty="0" err="1" smtClean="0"/>
              <a:t>disebut</a:t>
            </a:r>
            <a:r>
              <a:rPr lang="en-US" sz="3300" dirty="0" smtClean="0"/>
              <a:t> </a:t>
            </a:r>
            <a:r>
              <a:rPr lang="en-US" sz="3300" dirty="0" err="1" smtClean="0"/>
              <a:t>juga</a:t>
            </a:r>
            <a:r>
              <a:rPr lang="en-US" sz="3300" dirty="0" smtClean="0"/>
              <a:t> </a:t>
            </a:r>
            <a:r>
              <a:rPr lang="en-US" sz="3300" dirty="0" err="1" smtClean="0"/>
              <a:t>hukum</a:t>
            </a:r>
            <a:r>
              <a:rPr lang="en-US" sz="3300" dirty="0" smtClean="0"/>
              <a:t> </a:t>
            </a:r>
            <a:r>
              <a:rPr lang="en-US" sz="3300" dirty="0" err="1" smtClean="0"/>
              <a:t>perdata</a:t>
            </a:r>
            <a:r>
              <a:rPr lang="en-US" sz="3300" dirty="0" smtClean="0"/>
              <a:t> </a:t>
            </a:r>
            <a:r>
              <a:rPr lang="en-US" sz="3300" dirty="0" err="1" smtClean="0"/>
              <a:t>formil</a:t>
            </a:r>
            <a:r>
              <a:rPr lang="en-US" sz="3300" dirty="0" smtClean="0"/>
              <a:t>, </a:t>
            </a:r>
            <a:r>
              <a:rPr lang="en-US" sz="3300" dirty="0" err="1" smtClean="0"/>
              <a:t>yaitu</a:t>
            </a:r>
            <a:r>
              <a:rPr lang="en-US" sz="3300" dirty="0" smtClean="0"/>
              <a:t> </a:t>
            </a:r>
            <a:r>
              <a:rPr lang="en-US" sz="3300" dirty="0" err="1" smtClean="0"/>
              <a:t>kesemuanya</a:t>
            </a:r>
            <a:r>
              <a:rPr lang="en-US" sz="3300" dirty="0" smtClean="0"/>
              <a:t> </a:t>
            </a:r>
            <a:r>
              <a:rPr lang="en-US" sz="3300" dirty="0" err="1" smtClean="0"/>
              <a:t>kaidah</a:t>
            </a:r>
            <a:r>
              <a:rPr lang="en-US" sz="3300" dirty="0" smtClean="0"/>
              <a:t> </a:t>
            </a:r>
            <a:r>
              <a:rPr lang="en-US" sz="3300" dirty="0" err="1" smtClean="0"/>
              <a:t>hukum</a:t>
            </a:r>
            <a:r>
              <a:rPr lang="en-US" sz="3300" dirty="0" smtClean="0"/>
              <a:t> </a:t>
            </a:r>
            <a:r>
              <a:rPr lang="en-US" sz="3300" dirty="0" err="1" smtClean="0"/>
              <a:t>menentukan</a:t>
            </a:r>
            <a:r>
              <a:rPr lang="en-US" sz="3300" dirty="0" smtClean="0"/>
              <a:t> </a:t>
            </a:r>
            <a:r>
              <a:rPr lang="en-US" sz="3300" dirty="0" err="1" smtClean="0"/>
              <a:t>dan</a:t>
            </a:r>
            <a:r>
              <a:rPr lang="en-US" sz="3300" dirty="0" smtClean="0"/>
              <a:t> </a:t>
            </a:r>
            <a:r>
              <a:rPr lang="en-US" sz="3300" dirty="0" err="1" smtClean="0"/>
              <a:t>mengatur</a:t>
            </a:r>
            <a:r>
              <a:rPr lang="en-US" sz="3300" dirty="0" smtClean="0"/>
              <a:t> </a:t>
            </a:r>
            <a:r>
              <a:rPr lang="en-US" sz="3300" dirty="0" err="1" smtClean="0"/>
              <a:t>cara</a:t>
            </a:r>
            <a:r>
              <a:rPr lang="en-US" sz="3300" dirty="0" smtClean="0"/>
              <a:t> </a:t>
            </a:r>
            <a:r>
              <a:rPr lang="en-US" sz="3300" dirty="0" err="1" smtClean="0"/>
              <a:t>bagaimana</a:t>
            </a:r>
            <a:r>
              <a:rPr lang="en-US" sz="3300" dirty="0" smtClean="0"/>
              <a:t> </a:t>
            </a:r>
            <a:r>
              <a:rPr lang="en-US" sz="3300" dirty="0" err="1" smtClean="0"/>
              <a:t>melaksanakan</a:t>
            </a:r>
            <a:r>
              <a:rPr lang="en-US" sz="3300" dirty="0" smtClean="0"/>
              <a:t> </a:t>
            </a:r>
            <a:r>
              <a:rPr lang="en-US" sz="3300" dirty="0" err="1" smtClean="0"/>
              <a:t>hak-hak</a:t>
            </a:r>
            <a:r>
              <a:rPr lang="en-US" sz="3300" dirty="0" smtClean="0"/>
              <a:t> </a:t>
            </a:r>
            <a:r>
              <a:rPr lang="en-US" sz="3300" dirty="0" err="1" smtClean="0"/>
              <a:t>dan</a:t>
            </a:r>
            <a:r>
              <a:rPr lang="en-US" sz="3300" dirty="0" smtClean="0"/>
              <a:t> </a:t>
            </a:r>
            <a:r>
              <a:rPr lang="en-US" sz="3300" dirty="0" err="1" smtClean="0"/>
              <a:t>kewajiban</a:t>
            </a:r>
            <a:r>
              <a:rPr lang="en-US" sz="3300" dirty="0" smtClean="0"/>
              <a:t> </a:t>
            </a:r>
            <a:r>
              <a:rPr lang="en-US" sz="3300" dirty="0" err="1" smtClean="0"/>
              <a:t>perdata</a:t>
            </a:r>
            <a:r>
              <a:rPr lang="en-US" sz="3300" dirty="0" smtClean="0"/>
              <a:t> </a:t>
            </a:r>
            <a:r>
              <a:rPr lang="en-US" sz="3300" dirty="0" err="1" smtClean="0"/>
              <a:t>sebagaimana</a:t>
            </a:r>
            <a:r>
              <a:rPr lang="en-US" sz="3300" dirty="0" smtClean="0"/>
              <a:t> yang </a:t>
            </a:r>
            <a:r>
              <a:rPr lang="en-US" sz="3300" dirty="0" err="1" smtClean="0"/>
              <a:t>diatur</a:t>
            </a:r>
            <a:r>
              <a:rPr lang="en-US" sz="3300" dirty="0" smtClean="0"/>
              <a:t> </a:t>
            </a:r>
            <a:r>
              <a:rPr lang="en-US" sz="3300" dirty="0" err="1" smtClean="0"/>
              <a:t>dalam</a:t>
            </a:r>
            <a:r>
              <a:rPr lang="en-US" sz="3300" dirty="0" smtClean="0"/>
              <a:t> </a:t>
            </a:r>
            <a:r>
              <a:rPr lang="en-US" sz="3300" dirty="0" err="1" smtClean="0"/>
              <a:t>hukum</a:t>
            </a:r>
            <a:r>
              <a:rPr lang="en-US" sz="3300" dirty="0" smtClean="0"/>
              <a:t> </a:t>
            </a:r>
            <a:r>
              <a:rPr lang="en-US" sz="3300" dirty="0" err="1" smtClean="0"/>
              <a:t>perdata</a:t>
            </a:r>
            <a:r>
              <a:rPr lang="en-US" sz="3300" dirty="0" smtClean="0"/>
              <a:t> </a:t>
            </a:r>
            <a:r>
              <a:rPr lang="en-US" sz="3300" dirty="0" err="1" smtClean="0"/>
              <a:t>materiil</a:t>
            </a:r>
            <a:r>
              <a:rPr lang="en-US" sz="3300" dirty="0" smtClean="0"/>
              <a:t>.</a:t>
            </a:r>
          </a:p>
          <a:p>
            <a:pPr algn="just">
              <a:buNone/>
            </a:pPr>
            <a:r>
              <a:rPr lang="en-US" sz="3300" dirty="0" smtClean="0"/>
              <a:t> </a:t>
            </a:r>
            <a:endParaRPr lang="en-US" sz="3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2. </a:t>
            </a:r>
            <a:r>
              <a:rPr lang="en-US" dirty="0" err="1" smtClean="0"/>
              <a:t>Sifat</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Perdata</a:t>
            </a:r>
            <a:endParaRPr lang="en-US" dirty="0"/>
          </a:p>
        </p:txBody>
      </p:sp>
      <p:sp>
        <p:nvSpPr>
          <p:cNvPr id="3" name="Content Placeholder 2"/>
          <p:cNvSpPr>
            <a:spLocks noGrp="1"/>
          </p:cNvSpPr>
          <p:nvPr>
            <p:ph idx="1"/>
          </p:nvPr>
        </p:nvSpPr>
        <p:spPr>
          <a:xfrm>
            <a:off x="457200" y="838200"/>
            <a:ext cx="8229600" cy="5562600"/>
          </a:xfrm>
        </p:spPr>
        <p:txBody>
          <a:bodyPr/>
          <a:lstStyle/>
          <a:p>
            <a:pPr algn="just">
              <a:buFont typeface="Courier New" pitchFamily="49" charset="0"/>
              <a:buChar char="o"/>
            </a:pPr>
            <a:r>
              <a:rPr lang="en-US" dirty="0" err="1" smtClean="0"/>
              <a:t>Dalam</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perdata</a:t>
            </a:r>
            <a:r>
              <a:rPr lang="en-US" dirty="0" smtClean="0"/>
              <a:t>, </a:t>
            </a:r>
            <a:r>
              <a:rPr lang="en-US" dirty="0" err="1" smtClean="0"/>
              <a:t>orang</a:t>
            </a:r>
            <a:r>
              <a:rPr lang="en-US" dirty="0" smtClean="0"/>
              <a:t> yang </a:t>
            </a:r>
            <a:r>
              <a:rPr lang="en-US" dirty="0" err="1" smtClean="0"/>
              <a:t>merasa</a:t>
            </a:r>
            <a:r>
              <a:rPr lang="en-US" dirty="0"/>
              <a:t> </a:t>
            </a:r>
            <a:r>
              <a:rPr lang="en-US" dirty="0" err="1" smtClean="0"/>
              <a:t>bahwa</a:t>
            </a:r>
            <a:r>
              <a:rPr lang="en-US" dirty="0" smtClean="0"/>
              <a:t> </a:t>
            </a:r>
            <a:r>
              <a:rPr lang="en-US" dirty="0" err="1" smtClean="0"/>
              <a:t>haknya</a:t>
            </a:r>
            <a:r>
              <a:rPr lang="en-US" dirty="0" smtClean="0"/>
              <a:t> </a:t>
            </a:r>
            <a:r>
              <a:rPr lang="en-US" dirty="0" err="1" smtClean="0"/>
              <a:t>itu</a:t>
            </a:r>
            <a:r>
              <a:rPr lang="en-US" dirty="0" smtClean="0"/>
              <a:t> </a:t>
            </a:r>
            <a:r>
              <a:rPr lang="en-US" dirty="0" err="1" smtClean="0"/>
              <a:t>dilanggar</a:t>
            </a:r>
            <a:r>
              <a:rPr lang="en-US" dirty="0" smtClean="0"/>
              <a:t> </a:t>
            </a:r>
            <a:r>
              <a:rPr lang="en-US" dirty="0" err="1" smtClean="0"/>
              <a:t>disebut</a:t>
            </a:r>
            <a:r>
              <a:rPr lang="en-US" dirty="0" smtClean="0"/>
              <a:t> </a:t>
            </a:r>
            <a:r>
              <a:rPr lang="en-US" dirty="0" err="1" smtClean="0"/>
              <a:t>penggugat</a:t>
            </a:r>
            <a:r>
              <a:rPr lang="en-US" dirty="0" smtClean="0"/>
              <a:t> </a:t>
            </a:r>
            <a:r>
              <a:rPr lang="en-US" dirty="0" err="1" smtClean="0"/>
              <a:t>sedangkan</a:t>
            </a:r>
            <a:r>
              <a:rPr lang="en-US" dirty="0" smtClean="0"/>
              <a:t> </a:t>
            </a:r>
            <a:r>
              <a:rPr lang="en-US" dirty="0" err="1" smtClean="0"/>
              <a:t>bagi</a:t>
            </a:r>
            <a:r>
              <a:rPr lang="en-US" dirty="0" smtClean="0"/>
              <a:t> </a:t>
            </a:r>
            <a:r>
              <a:rPr lang="en-US" dirty="0" err="1" smtClean="0"/>
              <a:t>orang</a:t>
            </a:r>
            <a:r>
              <a:rPr lang="en-US" dirty="0" smtClean="0"/>
              <a:t> yang </a:t>
            </a:r>
            <a:r>
              <a:rPr lang="en-US" dirty="0" err="1" smtClean="0"/>
              <a:t>ditarik</a:t>
            </a:r>
            <a:r>
              <a:rPr lang="en-US" dirty="0" smtClean="0"/>
              <a:t> </a:t>
            </a:r>
            <a:r>
              <a:rPr lang="en-US" dirty="0" err="1" smtClean="0"/>
              <a:t>kemuka</a:t>
            </a:r>
            <a:r>
              <a:rPr lang="en-US" dirty="0" smtClean="0"/>
              <a:t> </a:t>
            </a:r>
            <a:r>
              <a:rPr lang="en-US" dirty="0" err="1" smtClean="0"/>
              <a:t>pengadilan</a:t>
            </a:r>
            <a:r>
              <a:rPr lang="en-US" dirty="0" smtClean="0"/>
              <a:t> </a:t>
            </a:r>
            <a:r>
              <a:rPr lang="en-US" dirty="0" err="1" smtClean="0"/>
              <a:t>karena</a:t>
            </a:r>
            <a:r>
              <a:rPr lang="en-US" dirty="0" smtClean="0"/>
              <a:t> </a:t>
            </a:r>
            <a:r>
              <a:rPr lang="en-US" dirty="0" err="1" smtClean="0"/>
              <a:t>ia</a:t>
            </a:r>
            <a:r>
              <a:rPr lang="en-US" dirty="0" smtClean="0"/>
              <a:t> </a:t>
            </a:r>
            <a:r>
              <a:rPr lang="en-US" dirty="0" err="1" smtClean="0"/>
              <a:t>dianggap</a:t>
            </a:r>
            <a:r>
              <a:rPr lang="en-US" dirty="0" smtClean="0"/>
              <a:t> </a:t>
            </a:r>
            <a:r>
              <a:rPr lang="en-US" dirty="0" err="1" smtClean="0"/>
              <a:t>melanggar</a:t>
            </a:r>
            <a:r>
              <a:rPr lang="en-US" dirty="0"/>
              <a:t> </a:t>
            </a:r>
            <a:r>
              <a:rPr lang="en-US" dirty="0" err="1" smtClean="0"/>
              <a:t>hak</a:t>
            </a:r>
            <a:r>
              <a:rPr lang="en-US" dirty="0" smtClean="0"/>
              <a:t> </a:t>
            </a:r>
            <a:r>
              <a:rPr lang="en-US" dirty="0" err="1" smtClean="0"/>
              <a:t>seseorang</a:t>
            </a:r>
            <a:r>
              <a:rPr lang="en-US" dirty="0" smtClean="0"/>
              <a:t> </a:t>
            </a:r>
            <a:r>
              <a:rPr lang="en-US" dirty="0" err="1" smtClean="0"/>
              <a:t>atau</a:t>
            </a:r>
            <a:r>
              <a:rPr lang="en-US" dirty="0" smtClean="0"/>
              <a:t> </a:t>
            </a:r>
            <a:r>
              <a:rPr lang="en-US" dirty="0" err="1" smtClean="0"/>
              <a:t>beberapa</a:t>
            </a:r>
            <a:r>
              <a:rPr lang="en-US" dirty="0" smtClean="0"/>
              <a:t> </a:t>
            </a:r>
            <a:r>
              <a:rPr lang="en-US" dirty="0" err="1" smtClean="0"/>
              <a:t>orang</a:t>
            </a:r>
            <a:r>
              <a:rPr lang="en-US" dirty="0" smtClean="0"/>
              <a:t> </a:t>
            </a:r>
            <a:r>
              <a:rPr lang="en-US" dirty="0" err="1" smtClean="0"/>
              <a:t>itu</a:t>
            </a:r>
            <a:r>
              <a:rPr lang="en-US" dirty="0" smtClean="0"/>
              <a:t>, </a:t>
            </a:r>
            <a:r>
              <a:rPr lang="en-US" dirty="0" err="1" smtClean="0"/>
              <a:t>disebut</a:t>
            </a:r>
            <a:r>
              <a:rPr lang="en-US" dirty="0" smtClean="0"/>
              <a:t> </a:t>
            </a:r>
            <a:r>
              <a:rPr lang="en-US" dirty="0" err="1" smtClean="0"/>
              <a:t>tergugat</a:t>
            </a:r>
            <a:r>
              <a:rPr lang="en-US" dirty="0" smtClean="0"/>
              <a:t>.  </a:t>
            </a:r>
            <a:endParaRPr lang="id-ID" dirty="0" smtClean="0"/>
          </a:p>
          <a:p>
            <a:pPr algn="just">
              <a:buFont typeface="Courier New" pitchFamily="49" charset="0"/>
              <a:buChar char="o"/>
            </a:pPr>
            <a:r>
              <a:rPr lang="id-ID" dirty="0" smtClean="0"/>
              <a:t>Apabila ada banyak penggugat atau banyak tergugat maka mereka disebut penggugat I, penggugat II dan seterusnya. Demikian pula apabila ada banyak tergugat maka mereka disebut tergugat I, tergugat II dan seterusnya.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a:bodyPr>
          <a:lstStyle/>
          <a:p>
            <a:pPr algn="just">
              <a:buFont typeface="Courier New" pitchFamily="49" charset="0"/>
              <a:buChar char="o"/>
            </a:pPr>
            <a:r>
              <a:rPr lang="id-ID" dirty="0" smtClean="0"/>
              <a:t>Menurut Yurisprudensi, gugatan cukup ditujukan kepada yang secara nyata menguasai barang sengketa (lihat putusan Mahkamah Agung tertanggal 1 Agustus 1983 No. 1072 K/Sip/1982.</a:t>
            </a:r>
          </a:p>
          <a:p>
            <a:pPr algn="just">
              <a:buFont typeface="Courier New" pitchFamily="49" charset="0"/>
              <a:buChar char="o"/>
            </a:pPr>
            <a:r>
              <a:rPr lang="id-ID" dirty="0" smtClean="0"/>
              <a:t>Dalam praktek istilah turut tergugat dipergunakan bagi orang-orang yang tidak menguasai barang sengketa atau tidak berkewajiban untuk melakukan sesuatu, namun hanya demi lengkapnya suatu gugatan harus diikutsertakan  (Banding dengan putusan Mahkamah Agung tertanggal 6 Agustus 1973 No. 663 K/Sip/ 1971 dan tertanggal 1 Agustus 1973 No. 1038 K/Sip/1972.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876800"/>
          </a:xfrm>
        </p:spPr>
        <p:txBody>
          <a:bodyPr>
            <a:normAutofit/>
          </a:bodyPr>
          <a:lstStyle/>
          <a:p>
            <a:pPr algn="just">
              <a:buFont typeface="Courier New" pitchFamily="49" charset="0"/>
              <a:buChar char="o"/>
            </a:pPr>
            <a:r>
              <a:rPr lang="id-ID" dirty="0" smtClean="0"/>
              <a:t>Dalam hukum acara perdata tidak dikenal pengertian turut penggugat, yang dikenal adalah sebutan turut tergugat, yaitu orang-orang bukan penggugat dan bukan pula tergugat, akan tetapi demi lengkapnya pihak-pihak harus diikutsertakan sekedar untuk tunduk dan taat terhadap putusan Pengadilan (Lihat putusan Mahkamah Agung tertanggal 28 Januari 1976 No. 201 K/Sip/1974).</a:t>
            </a:r>
          </a:p>
          <a:p>
            <a:pPr algn="just">
              <a:buNone/>
            </a:pPr>
            <a:endParaRPr lang="id-ID" dirty="0" smtClean="0"/>
          </a:p>
          <a:p>
            <a:pPr algn="just"/>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buFont typeface="Courier New" pitchFamily="49" charset="0"/>
              <a:buChar char="o"/>
            </a:pPr>
            <a:r>
              <a:rPr lang="id-ID" dirty="0" smtClean="0"/>
              <a:t>Dalam hukum acara perdata, inisiatif yaitu ada atau tidak adanya suatu perkara, harus diambil oleh seseorang atau </a:t>
            </a:r>
            <a:r>
              <a:rPr lang="id-ID" dirty="0" smtClean="0"/>
              <a:t>beb</a:t>
            </a:r>
            <a:r>
              <a:rPr lang="en-US" dirty="0" smtClean="0"/>
              <a:t>e</a:t>
            </a:r>
            <a:r>
              <a:rPr lang="id-ID" dirty="0" smtClean="0"/>
              <a:t>rapa </a:t>
            </a:r>
            <a:r>
              <a:rPr lang="id-ID" dirty="0" smtClean="0"/>
              <a:t>orang yang merasa, bahwa haknya atau hak mereka dilanggar, yaitu oleh penggugat atau para penggugat. Ini berbeda dengan sifat hukum acara pidana, yang pada umumnya tidak </a:t>
            </a:r>
            <a:r>
              <a:rPr lang="id-ID" dirty="0" smtClean="0"/>
              <a:t>mengu</a:t>
            </a:r>
            <a:r>
              <a:rPr lang="en-US" dirty="0" smtClean="0"/>
              <a:t>n</a:t>
            </a:r>
            <a:r>
              <a:rPr lang="id-ID" dirty="0" smtClean="0"/>
              <a:t>tungkan </a:t>
            </a:r>
            <a:r>
              <a:rPr lang="id-ID" dirty="0" smtClean="0"/>
              <a:t>adanya perkara dari inisiatif orang yang dirugikan. </a:t>
            </a:r>
          </a:p>
          <a:p>
            <a:pPr algn="just">
              <a:buFont typeface="Courier New" pitchFamily="49" charset="0"/>
              <a:buChar char="o"/>
            </a:pPr>
            <a:r>
              <a:rPr lang="id-ID" dirty="0" smtClean="0"/>
              <a:t>Hukum acara perdata memang mula-mula sifatnya mengatur, namun apabila sudah digunakan, maka sifatnya menjadi memaksa.</a:t>
            </a:r>
          </a:p>
          <a:p>
            <a:pPr algn="just">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3. </a:t>
            </a:r>
            <a:r>
              <a:rPr lang="en-US" dirty="0" err="1" smtClean="0"/>
              <a:t>Hukum</a:t>
            </a:r>
            <a:r>
              <a:rPr lang="en-US" dirty="0" smtClean="0"/>
              <a:t> </a:t>
            </a:r>
            <a:r>
              <a:rPr lang="en-US" dirty="0" err="1" smtClean="0"/>
              <a:t>Acara</a:t>
            </a:r>
            <a:r>
              <a:rPr lang="en-US" dirty="0" smtClean="0"/>
              <a:t> </a:t>
            </a:r>
            <a:r>
              <a:rPr lang="en-US" dirty="0" err="1" smtClean="0"/>
              <a:t>Perdata</a:t>
            </a:r>
            <a:r>
              <a:rPr lang="en-US" dirty="0" smtClean="0"/>
              <a:t> </a:t>
            </a:r>
            <a:r>
              <a:rPr lang="en-US" dirty="0" err="1" smtClean="0"/>
              <a:t>Positif</a:t>
            </a:r>
            <a:r>
              <a:rPr lang="en-US" dirty="0" smtClean="0"/>
              <a:t> </a:t>
            </a:r>
            <a:endParaRPr lang="en-US" dirty="0"/>
          </a:p>
        </p:txBody>
      </p:sp>
      <p:sp>
        <p:nvSpPr>
          <p:cNvPr id="3" name="Content Placeholder 2"/>
          <p:cNvSpPr>
            <a:spLocks noGrp="1"/>
          </p:cNvSpPr>
          <p:nvPr>
            <p:ph idx="1"/>
          </p:nvPr>
        </p:nvSpPr>
        <p:spPr>
          <a:xfrm>
            <a:off x="457200" y="685800"/>
            <a:ext cx="8229600" cy="5867400"/>
          </a:xfrm>
        </p:spPr>
        <p:txBody>
          <a:bodyPr>
            <a:noAutofit/>
          </a:bodyPr>
          <a:lstStyle/>
          <a:p>
            <a:pPr algn="just">
              <a:buFont typeface="Courier New" pitchFamily="49" charset="0"/>
              <a:buChar char="o"/>
            </a:pPr>
            <a:r>
              <a:rPr lang="id-ID" sz="2800" dirty="0" smtClean="0"/>
              <a:t>Pada dewasa ini Kaidah-kaidah hukum acara perdata masih terdapat berserakan, sebagian termuat dalam Herzeine Indonesisch Reglement, di  singkat H.I.R., yang hanya berlaku khusus untuk daerah Jawa dan Madura, sedangkan </a:t>
            </a:r>
            <a:r>
              <a:rPr lang="id-ID" sz="2800" i="1" dirty="0" smtClean="0"/>
              <a:t>Rechtsreglement Buitengewesten</a:t>
            </a:r>
            <a:r>
              <a:rPr lang="id-ID" sz="2800" dirty="0" smtClean="0"/>
              <a:t>, disingkat R.Bg., berlaku untuk kepulauan yang lainnya di Indonesia.</a:t>
            </a:r>
          </a:p>
          <a:p>
            <a:pPr algn="just">
              <a:buFont typeface="Courier New" pitchFamily="49" charset="0"/>
              <a:buChar char="o"/>
            </a:pPr>
            <a:r>
              <a:rPr lang="id-ID" sz="2800" dirty="0" smtClean="0"/>
              <a:t>Selain itu Burgerlijk Wetboek voor Indonesie, disingkat B.W., dalam buku ke-empat dan Reglement Catatan Sipil memuat pula peraturan-peraturan hukum acara perdata, kaidah-kaidah mana sejak semula hanya berlaku untuk golongan penduduk tertentu, yang baginya berlaku hukum perdata barat.</a:t>
            </a:r>
          </a:p>
          <a:p>
            <a:pPr algn="just">
              <a:buFont typeface="Courier New" pitchFamily="49" charset="0"/>
              <a:buChar char="o"/>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a:bodyPr>
          <a:lstStyle/>
          <a:p>
            <a:pPr algn="just">
              <a:buFont typeface="Courier New" pitchFamily="49" charset="0"/>
              <a:buChar char="o"/>
            </a:pPr>
            <a:r>
              <a:rPr lang="id-ID" dirty="0" smtClean="0"/>
              <a:t>Hukum acara perdata terdapat dalam:</a:t>
            </a:r>
          </a:p>
          <a:p>
            <a:pPr algn="just">
              <a:buFontTx/>
              <a:buChar char="-"/>
            </a:pPr>
            <a:r>
              <a:rPr lang="id-ID" dirty="0" smtClean="0"/>
              <a:t>Undang-undang No. 14 tahun 1970 tentang ketentuan-ketentuan pokok kekuasaan kehakiman (Lembaran Negara Republik Indonesia tahun 1970 Nomor 74).</a:t>
            </a:r>
          </a:p>
          <a:p>
            <a:pPr algn="just">
              <a:buFontTx/>
              <a:buChar char="-"/>
            </a:pPr>
            <a:r>
              <a:rPr lang="id-ID" dirty="0" smtClean="0"/>
              <a:t>Undang-undang Republik Indonesia No. 14 tahun 1985 tentang Mahkamah Agung (Lembaran Negara Republik Indonesia No.14 tahun 1985 nomor 73) </a:t>
            </a:r>
          </a:p>
          <a:p>
            <a:pPr algn="just">
              <a:buFontTx/>
              <a:buChar char="-"/>
            </a:pPr>
            <a:r>
              <a:rPr lang="id-ID" dirty="0" smtClean="0"/>
              <a:t>Undang-undang Republik Indonesia No. 2 tahun 1986 tentang peradilan umum (Lembaran Negara Republik Indonesia tahun 1986 Nomor 20).</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910</Words>
  <Application>Microsoft Office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Hukum Acara Perdata</vt:lpstr>
      <vt:lpstr>1. Pengertian Hukum Acara Perdata</vt:lpstr>
      <vt:lpstr>Slide 3</vt:lpstr>
      <vt:lpstr>2. Sifat Hukum Acara Perdata</vt:lpstr>
      <vt:lpstr>Slide 5</vt:lpstr>
      <vt:lpstr>Slide 6</vt:lpstr>
      <vt:lpstr>Slide 7</vt:lpstr>
      <vt:lpstr>3. Hukum Acara Perdata Positif </vt:lpstr>
      <vt:lpstr>Slide 9</vt:lpstr>
      <vt:lpstr>Slide 10</vt:lpstr>
      <vt:lpstr>4. Sejarah Singkat Terbentuknya H.I.R</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Acara Perdata</dc:title>
  <dc:creator>Hp</dc:creator>
  <cp:lastModifiedBy>Hp</cp:lastModifiedBy>
  <cp:revision>44</cp:revision>
  <dcterms:created xsi:type="dcterms:W3CDTF">2013-07-25T06:41:35Z</dcterms:created>
  <dcterms:modified xsi:type="dcterms:W3CDTF">2013-11-14T08:25:58Z</dcterms:modified>
</cp:coreProperties>
</file>