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E684F-601B-4F3F-A6CF-D628D61ED0D7}" type="datetimeFigureOut">
              <a:rPr lang="id-ID" smtClean="0"/>
              <a:pPr/>
              <a:t>14/11/2013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11569FA-A20F-47E4-B4B7-0964878778D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E684F-601B-4F3F-A6CF-D628D61ED0D7}" type="datetimeFigureOut">
              <a:rPr lang="id-ID" smtClean="0"/>
              <a:pPr/>
              <a:t>14/11/2013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569FA-A20F-47E4-B4B7-0964878778D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PERIHAL PEMBUKTIAN</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fontScale="92500"/>
          </a:bodyPr>
          <a:lstStyle/>
          <a:p>
            <a:pPr algn="just"/>
            <a:r>
              <a:rPr lang="id-ID" sz="2900" dirty="0" smtClean="0">
                <a:latin typeface="Times New Roman" pitchFamily="18" charset="0"/>
                <a:cs typeface="Times New Roman" pitchFamily="18" charset="0"/>
              </a:rPr>
              <a:t>Pasal 165 H.I.R memuat suatu definisi apa yang dimaksud dengan akta otentik, yang berbunyi sebagai berikut: “Akta otentik, yaitu surat yang diperbuat oleh atau di hadapan pegawai umum yang berkuasa akan membuatnya, mewujudkan bukti-bukti yang cukup bagi kedua belah pihak dan ahliwarisnya serta sekalian orang yang mendapat hak daripadanya.</a:t>
            </a:r>
          </a:p>
          <a:p>
            <a:pPr algn="just"/>
            <a:r>
              <a:rPr lang="id-ID" sz="2900" dirty="0" smtClean="0">
                <a:latin typeface="Times New Roman" pitchFamily="18" charset="0"/>
                <a:cs typeface="Times New Roman" pitchFamily="18" charset="0"/>
              </a:rPr>
              <a:t>Akta otentik yang dibuat oleh dan ada yang dibuat dihadapan pegawai umum yang berkuasa membuatnya. Akata otentik yang dibuat “oleh” misalnya adalah surat panggilan jurista, surat putusan hakim, sedangkan akta perkawinan dibuat dihadapan pegawai pencatat nikah dan surat perjanjian dibuat dihadpan Notaris. Pegawai umum yang dimaksud disini adalah notaris, hakim, jurista, pegawai catatan sipil dan sebagainya.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5840435"/>
          </a:xfrm>
        </p:spPr>
        <p:txBody>
          <a:bodyPr>
            <a:normAutofit fontScale="92500"/>
          </a:bodyPr>
          <a:lstStyle/>
          <a:p>
            <a:pPr algn="just">
              <a:buFont typeface="Courier New" pitchFamily="49" charset="0"/>
              <a:buChar char="o"/>
            </a:pPr>
            <a:r>
              <a:rPr lang="id-ID" sz="2900" dirty="0" smtClean="0">
                <a:latin typeface="Times New Roman" pitchFamily="18" charset="0"/>
                <a:cs typeface="Times New Roman" pitchFamily="18" charset="0"/>
              </a:rPr>
              <a:t>Akta otentik merupakan bukti yang cukup, itu berarti bahwa dengan dihaturkannya akta kelahiran anak, misalnya sudah terbukti secara sempurna tentang kelahiran anak tersebut,  dan perihal itu tidak perlu menambah pembuktian lagi. </a:t>
            </a:r>
          </a:p>
          <a:p>
            <a:pPr algn="just">
              <a:buFont typeface="Courier New" pitchFamily="49" charset="0"/>
              <a:buChar char="o"/>
            </a:pPr>
            <a:r>
              <a:rPr lang="id-ID" sz="2900" dirty="0" smtClean="0">
                <a:latin typeface="Times New Roman" pitchFamily="18" charset="0"/>
                <a:cs typeface="Times New Roman" pitchFamily="18" charset="0"/>
              </a:rPr>
              <a:t>Akta otentik tidak hanya membuktikan bahwa para pihak sudah menerangkan apa yang dituliskan dalam akta tersebut, tetapi juga bahwa apa yang diterangkan adalah benar. Contohnya dalam hal jual-beli </a:t>
            </a:r>
          </a:p>
          <a:p>
            <a:pPr algn="just">
              <a:buFont typeface="Courier New" pitchFamily="49" charset="0"/>
              <a:buChar char="o"/>
            </a:pPr>
            <a:r>
              <a:rPr lang="id-ID" sz="2900" dirty="0" smtClean="0">
                <a:latin typeface="Times New Roman" pitchFamily="18" charset="0"/>
                <a:cs typeface="Times New Roman" pitchFamily="18" charset="0"/>
              </a:rPr>
              <a:t>Akta otentik mempunyai kekuatan bukti formil dan materiil. Formilnya yaitu bahwa benar para pihak sudah menerangkan apa yang ditulis dalam akta itu. Materiil, bahwa apa yang diterangkan  tadi adalah benar.</a:t>
            </a:r>
          </a:p>
          <a:p>
            <a:pPr algn="just">
              <a:buNone/>
            </a:pPr>
            <a:endParaRPr lang="id-ID" sz="29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143668"/>
          </a:xfrm>
        </p:spPr>
        <p:txBody>
          <a:bodyPr>
            <a:normAutofit fontScale="92500" lnSpcReduction="10000"/>
          </a:bodyPr>
          <a:lstStyle/>
          <a:p>
            <a:pPr algn="just"/>
            <a:r>
              <a:rPr lang="id-ID" sz="2800" dirty="0" smtClean="0">
                <a:latin typeface="Times New Roman" pitchFamily="18" charset="0"/>
                <a:cs typeface="Times New Roman" pitchFamily="18" charset="0"/>
              </a:rPr>
              <a:t>Akta otentik mempunyai 3 macam kekuatan pembuktian, yakni:</a:t>
            </a:r>
          </a:p>
          <a:p>
            <a:pPr marL="514350" indent="-514350" algn="just">
              <a:buAutoNum type="arabicPeriod"/>
            </a:pPr>
            <a:r>
              <a:rPr lang="id-ID" sz="2800" dirty="0" smtClean="0">
                <a:latin typeface="Times New Roman" pitchFamily="18" charset="0"/>
                <a:cs typeface="Times New Roman" pitchFamily="18" charset="0"/>
              </a:rPr>
              <a:t>Kekuatan pembuktian formil. Membuktikan antara pihak membawa mereka sudah menerangkan apa yang ditulis dalam akta tersebut.</a:t>
            </a:r>
          </a:p>
          <a:p>
            <a:pPr marL="514350" indent="-514350" algn="just">
              <a:buAutoNum type="arabicPeriod"/>
            </a:pPr>
            <a:r>
              <a:rPr lang="id-ID" sz="2800" dirty="0" smtClean="0">
                <a:latin typeface="Times New Roman" pitchFamily="18" charset="0"/>
                <a:cs typeface="Times New Roman" pitchFamily="18" charset="0"/>
              </a:rPr>
              <a:t>Kekuatan pembuktian materiil. Membuktikan antara para pihak, bahwa benar-benar peristiwa yang tersebut dalam akta itu telah terjadi.</a:t>
            </a:r>
          </a:p>
          <a:p>
            <a:pPr marL="514350" indent="-514350" algn="just">
              <a:buAutoNum type="arabicPeriod"/>
            </a:pPr>
            <a:r>
              <a:rPr lang="id-ID" sz="2800" dirty="0" smtClean="0">
                <a:latin typeface="Times New Roman" pitchFamily="18" charset="0"/>
                <a:cs typeface="Times New Roman" pitchFamily="18" charset="0"/>
              </a:rPr>
              <a:t>Kekuatan mengikat. Membuktikan antara para pihak dan pihak ketiga,  bahwa pada tanggal yang tersebut dalam akta yang bersangkutan telah menghadap kepada pegawai umum tadi dan menerangkan apa yang ditulis dalam akta tersebut.</a:t>
            </a:r>
          </a:p>
          <a:p>
            <a:pPr marL="514350" indent="-514350" algn="just">
              <a:buNone/>
            </a:pPr>
            <a:r>
              <a:rPr lang="id-ID" sz="2800" dirty="0" smtClean="0">
                <a:latin typeface="Times New Roman" pitchFamily="18" charset="0"/>
                <a:cs typeface="Times New Roman" pitchFamily="18" charset="0"/>
              </a:rPr>
              <a:t>-	Oleh karena menyangkut pihak ketiga, maka disebutkan bahwa kata otentik mempunyai </a:t>
            </a:r>
            <a:r>
              <a:rPr lang="id-ID" sz="2800" dirty="0" smtClean="0">
                <a:latin typeface="Times New Roman" pitchFamily="18" charset="0"/>
                <a:cs typeface="Times New Roman" pitchFamily="18" charset="0"/>
              </a:rPr>
              <a:t>kekuatan </a:t>
            </a:r>
            <a:r>
              <a:rPr lang="id-ID" sz="2800" dirty="0" smtClean="0">
                <a:latin typeface="Times New Roman" pitchFamily="18" charset="0"/>
                <a:cs typeface="Times New Roman" pitchFamily="18" charset="0"/>
              </a:rPr>
              <a:t>pembuktian keluar (orang luar).</a:t>
            </a:r>
            <a:endParaRPr lang="id-ID"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lgn="just"/>
            <a:r>
              <a:rPr lang="id-ID" dirty="0" smtClean="0">
                <a:latin typeface="Times New Roman" pitchFamily="18" charset="0"/>
                <a:cs typeface="Times New Roman" pitchFamily="18" charset="0"/>
              </a:rPr>
              <a:t>Dalam akta otentik tandatangan tidak merupakan persoalan, akan tetapi dalam akta dibawah tangan  pemeriksaan tentang benar tidaknya akta yang bersangkutan telah ditandatangani oleh yang bersangkutan merupakan acara pertama. Apabila tandatangan  yang terdapat dalam akta dibawah tangan disangkal oleh pihak yang menandatangani akta tersebut sebagai pihak, maka mengajukan akta dibawah tangan itu harus berusaha membuktikan kebenaran dari tandatangan tersebut, dengan pperkataan lain, apabila tandatangan disangkal, maka hakim harus memeriksa kebenaran tandatangan tersebut.</a:t>
            </a:r>
            <a:endParaRPr lang="id-ID"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643998" cy="6715148"/>
          </a:xfrm>
        </p:spPr>
        <p:txBody>
          <a:bodyPr>
            <a:normAutofit fontScale="92500" lnSpcReduction="20000"/>
          </a:bodyPr>
          <a:lstStyle/>
          <a:p>
            <a:pPr algn="just"/>
            <a:r>
              <a:rPr lang="id-ID" sz="2900" dirty="0" smtClean="0">
                <a:latin typeface="Times New Roman" pitchFamily="18" charset="0"/>
                <a:cs typeface="Times New Roman" pitchFamily="18" charset="0"/>
              </a:rPr>
              <a:t>Akta di bawah tangan dapat dibubuhi pernyataan oleh seorang notaris, atau pegawai lain yang ditunjuk oleh undang-undang dan dibukukan menurut aturan yang diadakan oleh undang-undang.</a:t>
            </a:r>
          </a:p>
          <a:p>
            <a:pPr algn="just"/>
            <a:r>
              <a:rPr lang="id-ID" sz="2900" dirty="0" smtClean="0">
                <a:latin typeface="Times New Roman" pitchFamily="18" charset="0"/>
                <a:cs typeface="Times New Roman" pitchFamily="18" charset="0"/>
              </a:rPr>
              <a:t>Dengan penandatangan suatu akta dipersamakan suatu cap jempol, yang dibubuhi pertanyaan yang bertanggal oleh notaris, hakim, bupati kepala daerah atau walikota, dari mana ternyata bahwa pejabat tersebut kenal kepada pembubuh cap jempol tersebut atau bahwa orang tersebut telah diperkenalkan kepadanya, bahwa isinya akta telah dijelaskan kepada orang tersebut dan bahwa setelah itu cap jempol tersebut dibubuhkan di hadapan pejabat tadi</a:t>
            </a:r>
            <a:r>
              <a:rPr lang="id-ID" sz="2900" dirty="0" smtClean="0">
                <a:latin typeface="Times New Roman" pitchFamily="18" charset="0"/>
                <a:cs typeface="Times New Roman" pitchFamily="18" charset="0"/>
              </a:rPr>
              <a:t>.</a:t>
            </a:r>
            <a:r>
              <a:rPr lang="en-US" sz="2900" dirty="0" smtClean="0">
                <a:latin typeface="Times New Roman" pitchFamily="18" charset="0"/>
                <a:cs typeface="Times New Roman" pitchFamily="18" charset="0"/>
              </a:rPr>
              <a:t> </a:t>
            </a:r>
            <a:r>
              <a:rPr lang="id-ID" sz="2900" dirty="0" smtClean="0">
                <a:latin typeface="Times New Roman" pitchFamily="18" charset="0"/>
                <a:cs typeface="Times New Roman" pitchFamily="18" charset="0"/>
              </a:rPr>
              <a:t>Akta tersebut </a:t>
            </a:r>
            <a:r>
              <a:rPr lang="id-ID" sz="2900" dirty="0" smtClean="0">
                <a:latin typeface="Times New Roman" pitchFamily="18" charset="0"/>
                <a:cs typeface="Times New Roman" pitchFamily="18" charset="0"/>
              </a:rPr>
              <a:t>kemudian harus dibukukan dalam buku khusus yang disediakan guna keperluan itu.</a:t>
            </a:r>
          </a:p>
          <a:p>
            <a:pPr algn="just"/>
            <a:r>
              <a:rPr lang="id-ID" sz="2900" dirty="0" smtClean="0">
                <a:latin typeface="Times New Roman" pitchFamily="18" charset="0"/>
                <a:cs typeface="Times New Roman" pitchFamily="18" charset="0"/>
              </a:rPr>
              <a:t>Surat-surat lainnya yang bukan merupakan akta, dalam hukum pembuktian mempunyai nilai pembuktian sebagai bukti bebas. Dalam praktek surat-surat semacam itu sering dipergunakan untuk menyusun prasangka. </a:t>
            </a:r>
            <a:endParaRPr lang="id-ID" sz="29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1744"/>
            <a:ext cx="8229600" cy="2000264"/>
          </a:xfrm>
        </p:spPr>
        <p:txBody>
          <a:bodyPr/>
          <a:lstStyle/>
          <a:p>
            <a:r>
              <a:rPr lang="id-ID" smtClean="0"/>
              <a:t> </a:t>
            </a:r>
            <a:r>
              <a:rPr lang="id-ID" smtClean="0">
                <a:sym typeface="Wingdings" pitchFamily="2" charset="2"/>
              </a:rPr>
              <a:t> </a:t>
            </a:r>
            <a:r>
              <a:rPr lang="id-ID" smtClean="0"/>
              <a:t>Thank’s </a:t>
            </a:r>
            <a:r>
              <a:rPr lang="id-ID" smtClean="0">
                <a:sym typeface="Wingdings" pitchFamily="2" charset="2"/>
              </a:rPr>
              <a:t>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85000" lnSpcReduction="10000"/>
          </a:bodyPr>
          <a:lstStyle/>
          <a:p>
            <a:pPr algn="just">
              <a:buNone/>
            </a:pPr>
            <a:r>
              <a:rPr lang="id-ID" b="1" dirty="0" smtClean="0">
                <a:latin typeface="Times New Roman" pitchFamily="18" charset="0"/>
                <a:cs typeface="Times New Roman" pitchFamily="18" charset="0"/>
              </a:rPr>
              <a:t>1. Arti dan Prinsip pembuktian serta alat-alat bukti </a:t>
            </a:r>
          </a:p>
          <a:p>
            <a:pPr algn="just">
              <a:buFontTx/>
              <a:buChar char="-"/>
            </a:pPr>
            <a:r>
              <a:rPr lang="id-ID" dirty="0" smtClean="0">
                <a:latin typeface="Times New Roman" pitchFamily="18" charset="0"/>
                <a:cs typeface="Times New Roman" pitchFamily="18" charset="0"/>
              </a:rPr>
              <a:t>Dalam proses perdata, salah satu tugas Hakim adalah untuk menyelidiki apakah suatu hubungan hukum menjadi dasar gugatan benar-benar ada atau tidak.</a:t>
            </a:r>
            <a:r>
              <a:rPr lang="id-ID" dirty="0">
                <a:latin typeface="Times New Roman" pitchFamily="18" charset="0"/>
                <a:cs typeface="Times New Roman" pitchFamily="18" charset="0"/>
              </a:rPr>
              <a:t> </a:t>
            </a:r>
            <a:r>
              <a:rPr lang="id-ID" dirty="0" smtClean="0">
                <a:latin typeface="Times New Roman" pitchFamily="18" charset="0"/>
                <a:cs typeface="Times New Roman" pitchFamily="18" charset="0"/>
              </a:rPr>
              <a:t>Adanya hubungan hukum inilah yang harus terbukti apabila penggugat menginginkan kemenangan dalam suatu perkara. Apabila penggugat </a:t>
            </a:r>
            <a:r>
              <a:rPr lang="id-ID" dirty="0" smtClean="0">
                <a:latin typeface="Times New Roman" pitchFamily="18" charset="0"/>
                <a:cs typeface="Times New Roman" pitchFamily="18" charset="0"/>
              </a:rPr>
              <a:t>berhasil </a:t>
            </a:r>
            <a:r>
              <a:rPr lang="id-ID" dirty="0" smtClean="0">
                <a:latin typeface="Times New Roman" pitchFamily="18" charset="0"/>
                <a:cs typeface="Times New Roman" pitchFamily="18" charset="0"/>
              </a:rPr>
              <a:t>untuk membuktikan dalil-dalinya yang menjadi dasar gugatannya, gugatannya akan dikabulkan.</a:t>
            </a:r>
          </a:p>
          <a:p>
            <a:pPr algn="just">
              <a:buFontTx/>
              <a:buChar char="-"/>
            </a:pPr>
            <a:r>
              <a:rPr lang="id-ID" dirty="0" smtClean="0">
                <a:latin typeface="Times New Roman" pitchFamily="18" charset="0"/>
                <a:cs typeface="Times New Roman" pitchFamily="18" charset="0"/>
              </a:rPr>
              <a:t>Dalam soal pembuktian tidak selalu pihak penggugat saja  yang harus membuktikan dalilnya. Hakim yang memeriksa perkara itu yang akan menentukan siapa di antara pihak-pihak yang berperkara akan diwajibkan untuk memberi bukti, apakah itu pihak penggugat atau sebaliknya, yaitu pihak tergugat.</a:t>
            </a:r>
          </a:p>
          <a:p>
            <a:pPr algn="just">
              <a:buFontTx/>
              <a:buChar char="-"/>
            </a:pPr>
            <a:endParaRPr lang="id-ID"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501122" cy="6643710"/>
          </a:xfrm>
        </p:spPr>
        <p:txBody>
          <a:bodyPr>
            <a:normAutofit fontScale="85000" lnSpcReduction="20000"/>
          </a:bodyPr>
          <a:lstStyle/>
          <a:p>
            <a:pPr algn="just"/>
            <a:r>
              <a:rPr lang="id-ID" dirty="0" smtClean="0">
                <a:latin typeface="Times New Roman" pitchFamily="18" charset="0"/>
                <a:cs typeface="Times New Roman" pitchFamily="18" charset="0"/>
              </a:rPr>
              <a:t>Di dalam soal menjatuhkan beban pembuktian, hakim harus bertindak arif dan bijaksana, serta tidak boleh berat sebelah. Semua peristiwa dan keadaan yang konkrit harus diperhatikan secara seksama olehnya.</a:t>
            </a:r>
          </a:p>
          <a:p>
            <a:pPr algn="just"/>
            <a:r>
              <a:rPr lang="id-ID" dirty="0" smtClean="0">
                <a:latin typeface="Times New Roman" pitchFamily="18" charset="0"/>
                <a:cs typeface="Times New Roman" pitchFamily="18" charset="0"/>
              </a:rPr>
              <a:t>Selain untuk hal-hal yang telah diakui atau setidak-tidaknya tidak disangkal, masih terdapat suatu hal lagi yang tidak harus dibuktikan, ialah berupa hal-hal atau keadaan-keadaan yang telah diakui oleh khalayak ramai. Hal yang disebut terakhir ini dalam hukum acara perdata disebut fakta notoir.</a:t>
            </a:r>
          </a:p>
          <a:p>
            <a:pPr algn="just"/>
            <a:r>
              <a:rPr lang="id-ID" b="1" dirty="0" smtClean="0">
                <a:latin typeface="Times New Roman" pitchFamily="18" charset="0"/>
                <a:cs typeface="Times New Roman" pitchFamily="18" charset="0"/>
              </a:rPr>
              <a:t>Menurut Prof. Mr. A. Pito </a:t>
            </a:r>
            <a:r>
              <a:rPr lang="id-ID" dirty="0" smtClean="0">
                <a:latin typeface="Times New Roman" pitchFamily="18" charset="0"/>
                <a:cs typeface="Times New Roman" pitchFamily="18" charset="0"/>
              </a:rPr>
              <a:t>dalam bukunya </a:t>
            </a:r>
            <a:r>
              <a:rPr lang="id-ID" b="1" dirty="0" smtClean="0">
                <a:latin typeface="Times New Roman" pitchFamily="18" charset="0"/>
                <a:cs typeface="Times New Roman" pitchFamily="18" charset="0"/>
              </a:rPr>
              <a:t>“</a:t>
            </a:r>
            <a:r>
              <a:rPr lang="id-ID" b="1" i="1" dirty="0" smtClean="0">
                <a:latin typeface="Times New Roman" pitchFamily="18" charset="0"/>
                <a:cs typeface="Times New Roman" pitchFamily="18" charset="0"/>
              </a:rPr>
              <a:t>Bewijs En Verjaring Naar Het Nederlands Burgerlijk Wetboek”.</a:t>
            </a:r>
            <a:r>
              <a:rPr lang="id-ID" dirty="0" smtClean="0">
                <a:latin typeface="Times New Roman" pitchFamily="18" charset="0"/>
                <a:cs typeface="Times New Roman" pitchFamily="18" charset="0"/>
              </a:rPr>
              <a:t> Halaman 16, mengatakan bahwa tidaklah termasuk dalam </a:t>
            </a:r>
            <a:r>
              <a:rPr lang="id-ID" i="1" dirty="0" smtClean="0">
                <a:latin typeface="Times New Roman" pitchFamily="18" charset="0"/>
                <a:cs typeface="Times New Roman" pitchFamily="18" charset="0"/>
              </a:rPr>
              <a:t>“notoire feiten” </a:t>
            </a:r>
            <a:r>
              <a:rPr lang="id-ID" dirty="0" smtClean="0">
                <a:latin typeface="Times New Roman" pitchFamily="18" charset="0"/>
                <a:cs typeface="Times New Roman" pitchFamily="18" charset="0"/>
              </a:rPr>
              <a:t>itu peristiwa-peristiwa yang secara kebetulan diketahui oleh hakim yang bersangkutan, atau ia menyaksikannya ketika terjadi atau hakim yang bersangkutan mempunyai keahlian perihal suatu kejadian/keadaan.  </a:t>
            </a:r>
            <a:endParaRPr lang="id-ID" i="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14"/>
            <a:ext cx="8229600" cy="6500858"/>
          </a:xfrm>
        </p:spPr>
        <p:txBody>
          <a:bodyPr>
            <a:normAutofit fontScale="92500" lnSpcReduction="10000"/>
          </a:bodyPr>
          <a:lstStyle/>
          <a:p>
            <a:pPr algn="just"/>
            <a:r>
              <a:rPr lang="id-ID" sz="2800" dirty="0" smtClean="0">
                <a:latin typeface="Times New Roman" pitchFamily="18" charset="0"/>
                <a:cs typeface="Times New Roman" pitchFamily="18" charset="0"/>
              </a:rPr>
              <a:t>Ditilik dari apa yang telah diuraikan di atas ternyata bahwa soal  membuktikan suatu peristiwa, mengenai adanya suatu hubungan hukum, adalah suatu cara untuk meyakinkan hakim akan kebenaran dalil-dalil yang menjadi dasar gugat, atau dalil-dalil yang dipergunakan untuk menyangkal tentang kebenaran dalil-dalil yang telah dikemukakan oleh pihak lawan. </a:t>
            </a:r>
          </a:p>
          <a:p>
            <a:pPr algn="just"/>
            <a:r>
              <a:rPr lang="id-ID" sz="2800" dirty="0" smtClean="0">
                <a:latin typeface="Times New Roman" pitchFamily="18" charset="0"/>
                <a:cs typeface="Times New Roman" pitchFamily="18" charset="0"/>
              </a:rPr>
              <a:t>Dalam pasal 162 H.I.R berbunyi, bahwa tentang bukti dan tentang menerima atau menolak alat bukti dalam perkara perdata, hendaklah pengadilan negeri memperhatikan peraturan pokok yang berikut ini. Ketentuan dari pasal tersebut diatas merupakan perintah kepada hakim untuk dalam hal hukum pembuktian harus berpokok pangkal kepada peraturan-peraturan yang terdapat dalam H.I.R yaitu pasal 163 dan seterusnya. Pasal yang terpenting dalam peraturan pokok yang mengatur tentang bukti, adalah Pasal 163  H.I.R </a:t>
            </a:r>
            <a:endParaRPr lang="id-ID"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92500" lnSpcReduction="10000"/>
          </a:bodyPr>
          <a:lstStyle/>
          <a:p>
            <a:pPr algn="just"/>
            <a:r>
              <a:rPr lang="id-ID" sz="2800" dirty="0" smtClean="0">
                <a:latin typeface="Times New Roman" pitchFamily="18" charset="0"/>
                <a:cs typeface="Times New Roman" pitchFamily="18" charset="0"/>
              </a:rPr>
              <a:t>Dalam pasal 163 H.I.R terdapat azas “siapa yang mendalilkan sesuatu dia harus membuktikannya”. Secara sepintas lalu, azas tersebut “kelihatannya” sangat mudah. Sesungguhnya dalam praktek merupakan hal yang sangat sukar untuk menentukan secara tepat, siap yang harus dibebani kewajiban untuk membuktikan sesuatu.</a:t>
            </a:r>
          </a:p>
          <a:p>
            <a:pPr algn="just"/>
            <a:r>
              <a:rPr lang="id-ID" sz="2800" dirty="0" smtClean="0">
                <a:latin typeface="Times New Roman" pitchFamily="18" charset="0"/>
                <a:cs typeface="Times New Roman" pitchFamily="18" charset="0"/>
              </a:rPr>
              <a:t>Bukti-bukti apa saja yang dapat dihaturkan di persidangan? </a:t>
            </a:r>
          </a:p>
          <a:p>
            <a:pPr algn="just">
              <a:buFontTx/>
              <a:buChar char="-"/>
            </a:pPr>
            <a:r>
              <a:rPr lang="id-ID" sz="2800" dirty="0" smtClean="0">
                <a:latin typeface="Times New Roman" pitchFamily="18" charset="0"/>
                <a:cs typeface="Times New Roman" pitchFamily="18" charset="0"/>
              </a:rPr>
              <a:t>Perihal tersebut dijawab oleh pasal 164 H.I.R yang menyebutkan 5 macam alat-alat bukti, ialah:</a:t>
            </a:r>
          </a:p>
          <a:p>
            <a:pPr marL="514350" indent="-514350" algn="just">
              <a:buAutoNum type="arabicPeriod"/>
            </a:pPr>
            <a:r>
              <a:rPr lang="id-ID" sz="2800" dirty="0" smtClean="0">
                <a:latin typeface="Times New Roman" pitchFamily="18" charset="0"/>
                <a:cs typeface="Times New Roman" pitchFamily="18" charset="0"/>
              </a:rPr>
              <a:t>Bukti surat;</a:t>
            </a:r>
          </a:p>
          <a:p>
            <a:pPr marL="514350" indent="-514350" algn="just">
              <a:buAutoNum type="arabicPeriod"/>
            </a:pPr>
            <a:r>
              <a:rPr lang="id-ID" sz="2800" dirty="0" smtClean="0">
                <a:latin typeface="Times New Roman" pitchFamily="18" charset="0"/>
                <a:cs typeface="Times New Roman" pitchFamily="18" charset="0"/>
              </a:rPr>
              <a:t>Bukti saksi;</a:t>
            </a:r>
          </a:p>
          <a:p>
            <a:pPr marL="514350" indent="-514350" algn="just">
              <a:buAutoNum type="arabicPeriod"/>
            </a:pPr>
            <a:r>
              <a:rPr lang="id-ID" sz="2800" dirty="0" smtClean="0">
                <a:latin typeface="Times New Roman" pitchFamily="18" charset="0"/>
                <a:cs typeface="Times New Roman" pitchFamily="18" charset="0"/>
              </a:rPr>
              <a:t>Persangkaan;</a:t>
            </a:r>
          </a:p>
          <a:p>
            <a:pPr marL="514350" indent="-514350" algn="just">
              <a:buAutoNum type="arabicPeriod"/>
            </a:pPr>
            <a:r>
              <a:rPr lang="id-ID" sz="2800" dirty="0" smtClean="0">
                <a:latin typeface="Times New Roman" pitchFamily="18" charset="0"/>
                <a:cs typeface="Times New Roman" pitchFamily="18" charset="0"/>
              </a:rPr>
              <a:t>Pengakuan ;</a:t>
            </a:r>
          </a:p>
          <a:p>
            <a:pPr marL="514350" indent="-514350" algn="just">
              <a:buAutoNum type="arabicPeriod"/>
            </a:pPr>
            <a:r>
              <a:rPr lang="id-ID" sz="2800" dirty="0" smtClean="0">
                <a:latin typeface="Times New Roman" pitchFamily="18" charset="0"/>
                <a:cs typeface="Times New Roman" pitchFamily="18" charset="0"/>
              </a:rPr>
              <a:t>Sumpahan. </a:t>
            </a:r>
          </a:p>
          <a:p>
            <a:pPr marL="514350" indent="-514350" algn="just">
              <a:buAutoNum type="arabicPeriod"/>
            </a:pPr>
            <a:endParaRPr lang="id-ID"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lgn="just"/>
            <a:r>
              <a:rPr lang="id-ID" sz="2900" dirty="0" smtClean="0">
                <a:latin typeface="Times New Roman" pitchFamily="18" charset="0"/>
                <a:cs typeface="Times New Roman" pitchFamily="18" charset="0"/>
              </a:rPr>
              <a:t>Dalam praktek masih terdapat satu macam alat bukti lagi  yang sering dipergunakan, ialah “Pengetahuan Hakim”. </a:t>
            </a:r>
          </a:p>
          <a:p>
            <a:pPr algn="just"/>
            <a:r>
              <a:rPr lang="id-ID" sz="2900" dirty="0" smtClean="0">
                <a:latin typeface="Times New Roman" pitchFamily="18" charset="0"/>
                <a:cs typeface="Times New Roman" pitchFamily="18" charset="0"/>
              </a:rPr>
              <a:t>Yang dimaksud dengan “Pengetahuan hakim” adalah hal atau keadaan yang diketahuinya sendiri oleh hakim </a:t>
            </a:r>
            <a:r>
              <a:rPr lang="id-ID" sz="2900" i="1" dirty="0" smtClean="0">
                <a:latin typeface="Times New Roman" pitchFamily="18" charset="0"/>
                <a:cs typeface="Times New Roman" pitchFamily="18" charset="0"/>
              </a:rPr>
              <a:t>dalam sidang, </a:t>
            </a:r>
            <a:r>
              <a:rPr lang="id-ID" sz="2900" dirty="0" smtClean="0">
                <a:latin typeface="Times New Roman" pitchFamily="18" charset="0"/>
                <a:cs typeface="Times New Roman" pitchFamily="18" charset="0"/>
              </a:rPr>
              <a:t>misalnya hakim melihat sendiri pada waktu melakukan pemeriksaaan setempat bahwa benar ada barang-barang penggugat yang dirusak oleh tergugat dan sampai seberapa jauh kerusakannya itu.</a:t>
            </a:r>
          </a:p>
          <a:p>
            <a:pPr algn="just">
              <a:buNone/>
            </a:pPr>
            <a:endParaRPr lang="id-ID" sz="29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92500" lnSpcReduction="20000"/>
          </a:bodyPr>
          <a:lstStyle/>
          <a:p>
            <a:pPr marL="514350" indent="-514350" algn="just">
              <a:buAutoNum type="arabicPeriod"/>
            </a:pPr>
            <a:r>
              <a:rPr lang="id-ID" b="1" dirty="0" smtClean="0">
                <a:latin typeface="Times New Roman" pitchFamily="18" charset="0"/>
                <a:cs typeface="Times New Roman" pitchFamily="18" charset="0"/>
              </a:rPr>
              <a:t>Bukti Surat </a:t>
            </a:r>
          </a:p>
          <a:p>
            <a:pPr marL="514350" indent="-514350" algn="just">
              <a:buFont typeface="Courier New" pitchFamily="49" charset="0"/>
              <a:buChar char="o"/>
            </a:pPr>
            <a:r>
              <a:rPr lang="id-ID" dirty="0" smtClean="0">
                <a:latin typeface="Times New Roman" pitchFamily="18" charset="0"/>
                <a:cs typeface="Times New Roman" pitchFamily="18" charset="0"/>
              </a:rPr>
              <a:t>Pengertian dan kedudukan surat biasa, akta otentik dan akta dibawah tangan.</a:t>
            </a:r>
          </a:p>
          <a:p>
            <a:pPr marL="514350" indent="-514350" algn="just">
              <a:buFontTx/>
              <a:buChar char="-"/>
            </a:pPr>
            <a:r>
              <a:rPr lang="id-ID" dirty="0" smtClean="0">
                <a:latin typeface="Times New Roman" pitchFamily="18" charset="0"/>
                <a:cs typeface="Times New Roman" pitchFamily="18" charset="0"/>
              </a:rPr>
              <a:t>Pasal 137 H.I.R berbunyi: “Kedua belah pihak boleh timbal balik menuntut melihat surat keterangan lawannya yang untuk maksud itu diserahkan kepada hakim.</a:t>
            </a:r>
          </a:p>
          <a:p>
            <a:pPr marL="514350" indent="-514350" algn="just">
              <a:buFontTx/>
              <a:buChar char="-"/>
            </a:pPr>
            <a:r>
              <a:rPr lang="id-ID" dirty="0" smtClean="0">
                <a:latin typeface="Times New Roman" pitchFamily="18" charset="0"/>
                <a:cs typeface="Times New Roman" pitchFamily="18" charset="0"/>
              </a:rPr>
              <a:t>Pasal tersebut di atas memungkinkan kepada kedua belah pihak untuk minta dari pihak lawan agar diserahkan kepada hakim surat-surat yang berhubungan dengan perkara yang sedang diperiksa agar ia dapat meyakinkan isi surat-surat tersebut, serta memeriksa apakah ada alasan untuk menyangkal keabsahan surat-surat tersebut.</a:t>
            </a:r>
            <a:endParaRPr lang="id-ID"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92500" lnSpcReduction="10000"/>
          </a:bodyPr>
          <a:lstStyle/>
          <a:p>
            <a:pPr algn="just"/>
            <a:r>
              <a:rPr lang="id-ID" sz="2900" dirty="0" smtClean="0">
                <a:latin typeface="Times New Roman" pitchFamily="18" charset="0"/>
                <a:cs typeface="Times New Roman" pitchFamily="18" charset="0"/>
              </a:rPr>
              <a:t>Jika ada sangkal yang beralasan, bahwa surat tersebut adaalah palsu atau dipalsukan oleh orang yang masih hidup, maka surat tersebut dikirimkan kepada jaksa untuk dilaksanakan penuntutan sebagaimana mestinya. Apabila terjadi hal itu, pemeriksaan perkara perdata, untuk sementara ditangguhakan, sampai perkara pidananya diputus.</a:t>
            </a:r>
          </a:p>
          <a:p>
            <a:pPr algn="just"/>
            <a:r>
              <a:rPr lang="id-ID" sz="2900" dirty="0" smtClean="0">
                <a:latin typeface="Times New Roman" pitchFamily="18" charset="0"/>
                <a:cs typeface="Times New Roman" pitchFamily="18" charset="0"/>
              </a:rPr>
              <a:t>Dalam proses perdata bukti tulisan merupakan bukti yang penting dan utama.  Dalam praktek dikenal macam-macam surat yang dalam </a:t>
            </a:r>
            <a:r>
              <a:rPr lang="id-ID" sz="2900" dirty="0" smtClean="0">
                <a:latin typeface="Times New Roman" pitchFamily="18" charset="0"/>
                <a:cs typeface="Times New Roman" pitchFamily="18" charset="0"/>
              </a:rPr>
              <a:t>hukum</a:t>
            </a:r>
            <a:r>
              <a:rPr lang="en-US" sz="2900" dirty="0" smtClean="0">
                <a:latin typeface="Times New Roman" pitchFamily="18" charset="0"/>
                <a:cs typeface="Times New Roman" pitchFamily="18" charset="0"/>
              </a:rPr>
              <a:t> </a:t>
            </a:r>
            <a:r>
              <a:rPr lang="id-ID" sz="2900" dirty="0" smtClean="0">
                <a:latin typeface="Times New Roman" pitchFamily="18" charset="0"/>
                <a:cs typeface="Times New Roman" pitchFamily="18" charset="0"/>
              </a:rPr>
              <a:t>acara </a:t>
            </a:r>
            <a:r>
              <a:rPr lang="id-ID" sz="2900" dirty="0" smtClean="0">
                <a:latin typeface="Times New Roman" pitchFamily="18" charset="0"/>
                <a:cs typeface="Times New Roman" pitchFamily="18" charset="0"/>
              </a:rPr>
              <a:t>perdata dibagi dalam 3 kelompok, dengan perkataan lain hukum acara perdata mengenal 3 macam surat ialah:</a:t>
            </a:r>
          </a:p>
          <a:p>
            <a:pPr marL="514350" indent="-514350" algn="just">
              <a:buAutoNum type="arabicPeriod"/>
            </a:pPr>
            <a:r>
              <a:rPr lang="id-ID" sz="2900" dirty="0" smtClean="0">
                <a:latin typeface="Times New Roman" pitchFamily="18" charset="0"/>
                <a:cs typeface="Times New Roman" pitchFamily="18" charset="0"/>
              </a:rPr>
              <a:t>Sur</a:t>
            </a:r>
            <a:r>
              <a:rPr lang="en-US" sz="2900" dirty="0" smtClean="0">
                <a:latin typeface="Times New Roman" pitchFamily="18" charset="0"/>
                <a:cs typeface="Times New Roman" pitchFamily="18" charset="0"/>
              </a:rPr>
              <a:t>a</a:t>
            </a:r>
            <a:r>
              <a:rPr lang="id-ID" sz="2900" dirty="0" smtClean="0">
                <a:latin typeface="Times New Roman" pitchFamily="18" charset="0"/>
                <a:cs typeface="Times New Roman" pitchFamily="18" charset="0"/>
              </a:rPr>
              <a:t>t </a:t>
            </a:r>
            <a:r>
              <a:rPr lang="id-ID" sz="2900" dirty="0" smtClean="0">
                <a:latin typeface="Times New Roman" pitchFamily="18" charset="0"/>
                <a:cs typeface="Times New Roman" pitchFamily="18" charset="0"/>
              </a:rPr>
              <a:t>biasa;</a:t>
            </a:r>
          </a:p>
          <a:p>
            <a:pPr marL="514350" indent="-514350" algn="just">
              <a:buAutoNum type="arabicPeriod"/>
            </a:pPr>
            <a:r>
              <a:rPr lang="id-ID" sz="2900" dirty="0" smtClean="0">
                <a:latin typeface="Times New Roman" pitchFamily="18" charset="0"/>
                <a:cs typeface="Times New Roman" pitchFamily="18" charset="0"/>
              </a:rPr>
              <a:t>Akat otentik;</a:t>
            </a:r>
          </a:p>
          <a:p>
            <a:pPr marL="514350" indent="-514350" algn="just">
              <a:buAutoNum type="arabicPeriod"/>
            </a:pPr>
            <a:r>
              <a:rPr lang="id-ID" sz="2900" dirty="0" smtClean="0">
                <a:latin typeface="Times New Roman" pitchFamily="18" charset="0"/>
                <a:cs typeface="Times New Roman" pitchFamily="18" charset="0"/>
              </a:rPr>
              <a:t>Akta  di bawah tangan.</a:t>
            </a:r>
          </a:p>
          <a:p>
            <a:pPr marL="514350" indent="-514350" algn="just">
              <a:buNone/>
            </a:pPr>
            <a:endParaRPr lang="id-ID" sz="2900" dirty="0" smtClean="0">
              <a:latin typeface="Times New Roman" pitchFamily="18" charset="0"/>
              <a:cs typeface="Times New Roman" pitchFamily="18" charset="0"/>
            </a:endParaRPr>
          </a:p>
          <a:p>
            <a:pPr marL="514350" indent="-514350" algn="just">
              <a:buNone/>
            </a:pPr>
            <a:endParaRPr lang="id-ID" sz="29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lnSpcReduction="10000"/>
          </a:bodyPr>
          <a:lstStyle/>
          <a:p>
            <a:pPr algn="just"/>
            <a:r>
              <a:rPr lang="id-ID" sz="2900" dirty="0" smtClean="0">
                <a:latin typeface="Times New Roman" pitchFamily="18" charset="0"/>
                <a:cs typeface="Times New Roman" pitchFamily="18" charset="0"/>
              </a:rPr>
              <a:t>Perbedaan dari ketiga macam surat ini, yaitu dalam kelompok mana suatu tulisan termasuk, itu tergantung dari cara pembuatannya. Sehelai surat biasa dibuat tidak dengan maksud  untuk dijadikan bukti. Apabila kemudian surat itu dijadikan bukti, hal itu merupakan suatu kebetulan saja. Contohnya surat-surat cinta, surat-surat sehubungan dengan korespondensi dagang dan sebagainya.</a:t>
            </a:r>
          </a:p>
          <a:p>
            <a:pPr algn="just"/>
            <a:r>
              <a:rPr lang="id-ID" sz="2900" dirty="0" smtClean="0">
                <a:latin typeface="Times New Roman" pitchFamily="18" charset="0"/>
                <a:cs typeface="Times New Roman" pitchFamily="18" charset="0"/>
              </a:rPr>
              <a:t>Berbeda dengan surat biasa, sehelai akta  dibuat dengan sengaja, untuk dijadikan bukti. Belumlah tentu bahwa akta itu, pada suatu waktu akan dipergunakan sebagai bukti di persidangan, akan tetapi suatu akta merupakan bukti bahwa suatu peristiwa hukum telah dilakukan, dan akta itu adalah buktinya.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1332</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PERIHAL PEMBUKTIAN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  Thank’s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 PEMBUKTIAN</dc:title>
  <dc:creator>hp</dc:creator>
  <cp:lastModifiedBy>Hp</cp:lastModifiedBy>
  <cp:revision>108</cp:revision>
  <dcterms:created xsi:type="dcterms:W3CDTF">2013-09-02T20:09:58Z</dcterms:created>
  <dcterms:modified xsi:type="dcterms:W3CDTF">2013-11-14T09:07:46Z</dcterms:modified>
</cp:coreProperties>
</file>