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6A121-5A95-4A17-8256-4EBE9F5B32C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CD5B0-BC5C-4D10-802F-89E190217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6A121-5A95-4A17-8256-4EBE9F5B32CF}" type="datetimeFigureOut">
              <a:rPr lang="en-US" smtClean="0"/>
              <a:pPr/>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CD5B0-BC5C-4D10-802F-89E190217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Perihal</a:t>
            </a:r>
            <a:r>
              <a:rPr lang="en-US" b="1" dirty="0" smtClean="0"/>
              <a:t> </a:t>
            </a:r>
            <a:r>
              <a:rPr lang="en-US" b="1" dirty="0" err="1" smtClean="0"/>
              <a:t>Putusan</a:t>
            </a:r>
            <a:r>
              <a:rPr lang="en-US" b="1" dirty="0" smtClean="0"/>
              <a:t> Hakim</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92500" lnSpcReduction="20000"/>
          </a:bodyPr>
          <a:lstStyle/>
          <a:p>
            <a:pPr marL="514350" indent="-514350" algn="just">
              <a:buNone/>
            </a:pPr>
            <a:r>
              <a:rPr lang="id-ID" sz="2800" dirty="0" smtClean="0">
                <a:latin typeface="Times New Roman" pitchFamily="18" charset="0"/>
                <a:cs typeface="Times New Roman" pitchFamily="18" charset="0"/>
              </a:rPr>
              <a:t>3.	Biaya pemeriksaan setempat dan pekerjaan Hakim yang lain;</a:t>
            </a:r>
          </a:p>
          <a:p>
            <a:pPr marL="514350" indent="-514350" algn="just">
              <a:buNone/>
            </a:pPr>
            <a:r>
              <a:rPr lang="id-ID" sz="2800" dirty="0" smtClean="0">
                <a:latin typeface="Times New Roman" pitchFamily="18" charset="0"/>
                <a:cs typeface="Times New Roman" pitchFamily="18" charset="0"/>
              </a:rPr>
              <a:t>4. Gaji pejabat yang dipertanggungkan melakukan panggilan pemberitahuan dan surat sita yang lain;</a:t>
            </a:r>
          </a:p>
          <a:p>
            <a:pPr marL="514350" indent="-514350" algn="just">
              <a:buNone/>
            </a:pPr>
            <a:r>
              <a:rPr lang="id-ID" sz="2800" dirty="0" smtClean="0">
                <a:latin typeface="Times New Roman" pitchFamily="18" charset="0"/>
                <a:cs typeface="Times New Roman" pitchFamily="18" charset="0"/>
              </a:rPr>
              <a:t>5.	Biaya yang disebut dalam Pasal 138 ayat keenam;</a:t>
            </a:r>
          </a:p>
          <a:p>
            <a:pPr marL="514350" indent="-514350" algn="just">
              <a:buAutoNum type="arabicPeriod" startAt="6"/>
            </a:pPr>
            <a:r>
              <a:rPr lang="id-ID" sz="2800" dirty="0" smtClean="0">
                <a:latin typeface="Times New Roman" pitchFamily="18" charset="0"/>
                <a:cs typeface="Times New Roman" pitchFamily="18" charset="0"/>
              </a:rPr>
              <a:t>Gaji yang harus dibayarkan kepada Panitera Pengadilan atau  pejabat yang lain karena menjalankan keputusan; semuanya itu menurut Undang-undang dan daftar harga yang sudah ada atau yang akan ditetapkan kemudian oleh Gubernur Jendral dan Jika tidak ada, menurut taksiran Ketua.</a:t>
            </a:r>
          </a:p>
          <a:p>
            <a:pPr marL="514350" indent="-514350" algn="just">
              <a:buNone/>
            </a:pPr>
            <a:r>
              <a:rPr lang="id-ID" sz="2800" dirty="0" smtClean="0">
                <a:latin typeface="Times New Roman" pitchFamily="18" charset="0"/>
                <a:cs typeface="Times New Roman" pitchFamily="18" charset="0"/>
              </a:rPr>
              <a:t>-	Perlu dijelaskan, bahwa yang dimaksud dengan ongkos Kantor  Panitera  Pengadilan adalah Leges. Kalau ongkos Kantor Panitera, termasuk gaji panitera, sudah barang tentu menjadi tanggungan Negara. Ongkos pemeriksaan setempat dan perbuatan hakim yang lain, misalnya, Biaya sumpah pemutus, sumpah penambah, biaya panggilan, pemeberitahuan putusan dan eksekusi, termasuk juga uang sewa gong.</a:t>
            </a:r>
            <a:endParaRPr lang="id-ID"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algn="just"/>
            <a:r>
              <a:rPr lang="id-ID" sz="2800" dirty="0" smtClean="0">
                <a:latin typeface="Times New Roman" pitchFamily="18" charset="0"/>
                <a:cs typeface="Times New Roman" pitchFamily="18" charset="0"/>
              </a:rPr>
              <a:t>Menurut Pasal 183 H.I.R banyaknya biaya perkara, yang menurut keputusan harus dibayar oleh salah satu pihak, harus disebutkan dalam putusan. Di samping itu mengenai besarnya ganti rugi dan bunga harus pula disebut dalam putusan.</a:t>
            </a:r>
          </a:p>
          <a:p>
            <a:pPr algn="just"/>
            <a:r>
              <a:rPr lang="id-ID" sz="2800" dirty="0" smtClean="0">
                <a:latin typeface="Times New Roman" pitchFamily="18" charset="0"/>
                <a:cs typeface="Times New Roman" pitchFamily="18" charset="0"/>
              </a:rPr>
              <a:t>Oleh karena itu, putusan yang hanya sekedar menyebutkan :</a:t>
            </a:r>
          </a:p>
          <a:p>
            <a:pPr algn="just">
              <a:buFontTx/>
              <a:buChar char="-"/>
            </a:pPr>
            <a:r>
              <a:rPr lang="id-ID" sz="2800" dirty="0" smtClean="0">
                <a:latin typeface="Times New Roman" pitchFamily="18" charset="0"/>
                <a:cs typeface="Times New Roman" pitchFamily="18" charset="0"/>
              </a:rPr>
              <a:t>Menghukum tergugat untuk membayar kerugian kepada penggugat ;</a:t>
            </a:r>
          </a:p>
          <a:p>
            <a:pPr algn="just">
              <a:buFontTx/>
              <a:buChar char="-"/>
            </a:pPr>
            <a:r>
              <a:rPr lang="id-ID" sz="2800" dirty="0" smtClean="0">
                <a:latin typeface="Times New Roman" pitchFamily="18" charset="0"/>
                <a:cs typeface="Times New Roman" pitchFamily="18" charset="0"/>
              </a:rPr>
              <a:t>Menghukum tergugat untuk membayar biaya perkara ini adalah tidak lengkap dan seharusnya berbunyi;</a:t>
            </a:r>
          </a:p>
          <a:p>
            <a:pPr algn="just">
              <a:buFontTx/>
              <a:buChar char="-"/>
            </a:pPr>
            <a:r>
              <a:rPr lang="id-ID" sz="2800" dirty="0" smtClean="0">
                <a:latin typeface="Times New Roman" pitchFamily="18" charset="0"/>
                <a:cs typeface="Times New Roman" pitchFamily="18" charset="0"/>
              </a:rPr>
              <a:t>menghukum tergugat untuk membayar kerugian kepada penggugat sebesar  Rp.,............;</a:t>
            </a:r>
          </a:p>
          <a:p>
            <a:pPr algn="just">
              <a:buFontTx/>
              <a:buChar char="-"/>
            </a:pPr>
            <a:r>
              <a:rPr lang="id-ID" sz="2800" dirty="0" smtClean="0">
                <a:latin typeface="Times New Roman" pitchFamily="18" charset="0"/>
                <a:cs typeface="Times New Roman" pitchFamily="18" charset="0"/>
              </a:rPr>
              <a:t>Menghukum tergugat untuk membayar biaya perkara sebesar Rp.,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2133600"/>
          </a:xfrm>
        </p:spPr>
        <p:txBody>
          <a:bodyPr/>
          <a:lstStyle/>
          <a:p>
            <a:r>
              <a:rPr lang="id-ID" dirty="0" smtClean="0"/>
              <a:t> </a:t>
            </a:r>
            <a:r>
              <a:rPr lang="id-ID" dirty="0" smtClean="0">
                <a:sym typeface="Wingdings" pitchFamily="2" charset="2"/>
              </a:rPr>
              <a:t> </a:t>
            </a:r>
            <a:r>
              <a:rPr lang="id-ID" dirty="0" smtClean="0"/>
              <a:t>Thank’s </a:t>
            </a:r>
            <a:r>
              <a:rPr lang="id-ID" dirty="0" smtClean="0">
                <a:sym typeface="Wingdings" pitchFamily="2" charset="2"/>
              </a:rPr>
              <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1. </a:t>
            </a:r>
            <a:r>
              <a:rPr lang="en-US" dirty="0" err="1" smtClean="0"/>
              <a:t>Macam-macam</a:t>
            </a:r>
            <a:r>
              <a:rPr lang="en-US" dirty="0" smtClean="0"/>
              <a:t> </a:t>
            </a:r>
            <a:r>
              <a:rPr lang="en-US" dirty="0" err="1" smtClean="0"/>
              <a:t>Putusan</a:t>
            </a:r>
            <a:r>
              <a:rPr lang="en-US" dirty="0" smtClean="0"/>
              <a:t> Hakim </a:t>
            </a:r>
            <a:r>
              <a:rPr lang="en-US" dirty="0" err="1" smtClean="0"/>
              <a:t>dan</a:t>
            </a:r>
            <a:r>
              <a:rPr lang="en-US" dirty="0" smtClean="0"/>
              <a:t> </a:t>
            </a:r>
            <a:r>
              <a:rPr lang="en-US" dirty="0" err="1" smtClean="0"/>
              <a:t>fungsinya</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a:r>
              <a:rPr lang="en-US" dirty="0" err="1" smtClean="0">
                <a:latin typeface="Times New Roman" pitchFamily="18" charset="0"/>
                <a:cs typeface="Times New Roman" pitchFamily="18" charset="0"/>
              </a:rPr>
              <a:t>Pembuat</a:t>
            </a:r>
            <a:r>
              <a:rPr lang="en-US" dirty="0" smtClean="0">
                <a:latin typeface="Times New Roman" pitchFamily="18" charset="0"/>
                <a:cs typeface="Times New Roman" pitchFamily="18" charset="0"/>
              </a:rPr>
              <a:t> H.I.R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tugas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menyusun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reglemen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perdata</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sederhana</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mudah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dimengerti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berbelit-belit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H.I.R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dikenal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macam-macam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seperti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apa</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dikenal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perdata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barat</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golongan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akhir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dikenal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H.I.R., </a:t>
            </a:r>
            <a:r>
              <a:rPr lang="en-US" dirty="0" err="1" smtClean="0">
                <a:latin typeface="Times New Roman" pitchFamily="18" charset="0"/>
                <a:cs typeface="Times New Roman" pitchFamily="18" charset="0"/>
              </a:rPr>
              <a:t>ialah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disebut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provosionil</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92500" lnSpcReduction="20000"/>
          </a:bodyPr>
          <a:lstStyle/>
          <a:p>
            <a:pPr algn="just"/>
            <a:r>
              <a:rPr lang="en-US" dirty="0" err="1" smtClean="0">
                <a:latin typeface="Times New Roman" pitchFamily="18" charset="0"/>
                <a:cs typeface="Times New Roman" pitchFamily="18" charset="0"/>
              </a:rPr>
              <a:t>Mengenai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bermacam-macam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lain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a:t>
            </a:r>
          </a:p>
          <a:p>
            <a:pPr marL="514350" indent="-514350" algn="just">
              <a:buAutoNum type="alphaLcParenR"/>
            </a:pP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Prepatoir</a:t>
            </a:r>
            <a:r>
              <a:rPr lang="en-US" dirty="0" smtClean="0">
                <a:latin typeface="Times New Roman" pitchFamily="18" charset="0"/>
                <a:cs typeface="Times New Roman" pitchFamily="18" charset="0"/>
              </a:rPr>
              <a:t>, </a:t>
            </a:r>
          </a:p>
          <a:p>
            <a:pPr marL="514350" indent="-514350" algn="just">
              <a:buAutoNum type="alphaLcParenR"/>
            </a:pP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Insidentil</a:t>
            </a:r>
            <a:r>
              <a:rPr lang="en-US" dirty="0" smtClean="0">
                <a:latin typeface="Times New Roman" pitchFamily="18" charset="0"/>
                <a:cs typeface="Times New Roman" pitchFamily="18" charset="0"/>
              </a:rPr>
              <a:t>.</a:t>
            </a:r>
          </a:p>
          <a:p>
            <a:pPr marL="514350" indent="-514350" algn="just">
              <a:buAutoNum type="alphaLcParenR"/>
            </a:pP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Provisionil</a:t>
            </a:r>
            <a:r>
              <a:rPr lang="en-US" dirty="0" smtClean="0">
                <a:latin typeface="Times New Roman" pitchFamily="18" charset="0"/>
                <a:cs typeface="Times New Roman" pitchFamily="18" charset="0"/>
              </a:rPr>
              <a:t>.</a:t>
            </a:r>
          </a:p>
          <a:p>
            <a:pPr marL="514350" indent="-514350" algn="just"/>
            <a:r>
              <a:rPr lang="en-US" dirty="0" err="1" smtClean="0">
                <a:latin typeface="Times New Roman" pitchFamily="18" charset="0"/>
                <a:cs typeface="Times New Roman" pitchFamily="18" charset="0"/>
              </a:rPr>
              <a:t>Ketiga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perdata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disebut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sehingga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perbedaannya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penting</a:t>
            </a:r>
            <a:r>
              <a:rPr lang="en-US" dirty="0" smtClean="0">
                <a:latin typeface="Times New Roman" pitchFamily="18" charset="0"/>
                <a:cs typeface="Times New Roman" pitchFamily="18" charset="0"/>
              </a:rPr>
              <a:t>.</a:t>
            </a:r>
          </a:p>
          <a:p>
            <a:pPr marL="514350" indent="-514350" algn="just"/>
            <a:r>
              <a:rPr lang="en-US" dirty="0" err="1" smtClean="0">
                <a:latin typeface="Times New Roman" pitchFamily="18" charset="0"/>
                <a:cs typeface="Times New Roman" pitchFamily="18" charset="0"/>
              </a:rPr>
              <a:t>Putusan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Prepatoir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mempersiapkan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perkara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demikian</a:t>
            </a:r>
            <a:r>
              <a:rPr lang="en-US" dirty="0" smtClean="0">
                <a:latin typeface="Times New Roman" pitchFamily="18" charset="0"/>
                <a:cs typeface="Times New Roman" pitchFamily="18" charset="0"/>
              </a:rPr>
              <a:t> pula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insidentil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sedangkan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provisionil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dijatuhkan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sehubungan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pokok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perkara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sementara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tindakan-tindakan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pendahuluan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kefaedahan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pihak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kedua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pihak</a:t>
            </a:r>
            <a:r>
              <a:rPr lang="en-US" dirty="0" smtClean="0">
                <a:latin typeface="Times New Roman" pitchFamily="18" charset="0"/>
                <a:cs typeface="Times New Roman" pitchFamily="18" charset="0"/>
              </a:rPr>
              <a:t>. </a:t>
            </a:r>
          </a:p>
          <a:p>
            <a:pPr marL="514350" indent="-514350" algn="just">
              <a:buNone/>
            </a:pPr>
            <a:endParaRPr lang="en-US"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lnSpcReduction="10000"/>
          </a:bodyPr>
          <a:lstStyle/>
          <a:p>
            <a:pPr algn="just"/>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semacam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banyak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dijatuhkan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segera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diambil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tindakan</a:t>
            </a:r>
            <a:r>
              <a:rPr lang="en-US"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Putusan</a:t>
            </a:r>
            <a:r>
              <a:rPr lang="en-US" dirty="0" smtClean="0">
                <a:latin typeface="Times New Roman" pitchFamily="18" charset="0"/>
                <a:cs typeface="Times New Roman" pitchFamily="18" charset="0"/>
              </a:rPr>
              <a:t> Hakim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mengabulkan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pula </a:t>
            </a:r>
            <a:r>
              <a:rPr lang="en-US" dirty="0" err="1" smtClean="0">
                <a:latin typeface="Times New Roman" pitchFamily="18" charset="0"/>
                <a:cs typeface="Times New Roman" pitchFamily="18" charset="0"/>
              </a:rPr>
              <a:t>gugat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dikabulkan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dikabulkan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selebihnya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ditolak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dinyatakan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diterima</a:t>
            </a:r>
            <a:r>
              <a:rPr lang="en-US" dirty="0" smtClean="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algn="just">
              <a:buNone/>
            </a:pPr>
            <a:r>
              <a:rPr lang="en-US" b="1" dirty="0" smtClean="0"/>
              <a:t>2. </a:t>
            </a:r>
            <a:r>
              <a:rPr lang="en-US" b="1" dirty="0" err="1" smtClean="0"/>
              <a:t>Isi</a:t>
            </a:r>
            <a:r>
              <a:rPr lang="en-US" b="1" dirty="0" smtClean="0"/>
              <a:t> Minimum </a:t>
            </a:r>
            <a:r>
              <a:rPr lang="en-US" b="1" dirty="0" err="1" smtClean="0"/>
              <a:t>dan</a:t>
            </a:r>
            <a:r>
              <a:rPr lang="en-US" b="1" dirty="0" smtClean="0"/>
              <a:t> </a:t>
            </a:r>
            <a:r>
              <a:rPr lang="en-US" b="1" dirty="0" err="1" smtClean="0"/>
              <a:t>Sistematika</a:t>
            </a:r>
            <a:r>
              <a:rPr lang="en-US" b="1" dirty="0" smtClean="0"/>
              <a:t> </a:t>
            </a:r>
            <a:r>
              <a:rPr lang="en-US" b="1" dirty="0" err="1" smtClean="0"/>
              <a:t>Surat</a:t>
            </a:r>
            <a:r>
              <a:rPr lang="en-US" b="1" dirty="0" smtClean="0"/>
              <a:t> </a:t>
            </a:r>
            <a:r>
              <a:rPr lang="en-US" b="1" dirty="0" err="1" smtClean="0"/>
              <a:t>Putusan</a:t>
            </a:r>
            <a:endParaRPr lang="id-ID" dirty="0" smtClean="0"/>
          </a:p>
          <a:p>
            <a:pPr algn="just"/>
            <a:r>
              <a:rPr lang="en-US" dirty="0" err="1" smtClean="0"/>
              <a:t>Mengenai</a:t>
            </a:r>
            <a:r>
              <a:rPr lang="en-US" dirty="0" smtClean="0"/>
              <a:t> </a:t>
            </a:r>
            <a:r>
              <a:rPr lang="en-US" dirty="0" err="1" smtClean="0"/>
              <a:t>isi</a:t>
            </a:r>
            <a:r>
              <a:rPr lang="en-US" dirty="0" smtClean="0"/>
              <a:t> minimum </a:t>
            </a:r>
            <a:r>
              <a:rPr lang="en-US" dirty="0" err="1" smtClean="0"/>
              <a:t>dan</a:t>
            </a:r>
            <a:r>
              <a:rPr lang="en-US" dirty="0" smtClean="0"/>
              <a:t> </a:t>
            </a:r>
            <a:r>
              <a:rPr lang="en-US" dirty="0" err="1" smtClean="0"/>
              <a:t>sistematika</a:t>
            </a:r>
            <a:r>
              <a:rPr lang="en-US" dirty="0" smtClean="0"/>
              <a:t> </a:t>
            </a:r>
            <a:r>
              <a:rPr lang="en-US" dirty="0" err="1" smtClean="0"/>
              <a:t>surat</a:t>
            </a:r>
            <a:r>
              <a:rPr lang="en-US" dirty="0" smtClean="0"/>
              <a:t> </a:t>
            </a:r>
            <a:r>
              <a:rPr lang="en-US" dirty="0" err="1" smtClean="0"/>
              <a:t>putusan</a:t>
            </a:r>
            <a:r>
              <a:rPr lang="en-US" dirty="0" smtClean="0"/>
              <a:t> </a:t>
            </a:r>
            <a:r>
              <a:rPr lang="en-US" dirty="0" err="1" smtClean="0"/>
              <a:t>diatur</a:t>
            </a:r>
            <a:r>
              <a:rPr lang="en-US" dirty="0" smtClean="0"/>
              <a:t> </a:t>
            </a:r>
            <a:r>
              <a:rPr lang="en-US" dirty="0" err="1" smtClean="0"/>
              <a:t>dalam</a:t>
            </a:r>
            <a:r>
              <a:rPr lang="en-US" dirty="0" smtClean="0"/>
              <a:t> </a:t>
            </a:r>
            <a:r>
              <a:rPr lang="id-ID" dirty="0" smtClean="0"/>
              <a:t>P</a:t>
            </a:r>
            <a:r>
              <a:rPr lang="en-US" dirty="0" err="1" smtClean="0"/>
              <a:t>asal-pasal</a:t>
            </a:r>
            <a:r>
              <a:rPr lang="en-US" dirty="0" smtClean="0"/>
              <a:t> 178, 182, 283, 184, </a:t>
            </a:r>
            <a:r>
              <a:rPr lang="en-US" dirty="0" err="1" smtClean="0"/>
              <a:t>dan</a:t>
            </a:r>
            <a:r>
              <a:rPr lang="en-US" dirty="0" smtClean="0"/>
              <a:t> 185 H.I.R. </a:t>
            </a:r>
          </a:p>
          <a:p>
            <a:pPr algn="just">
              <a:buNone/>
            </a:pPr>
            <a:endParaRPr lang="id-ID"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278563"/>
          </a:xfrm>
        </p:spPr>
        <p:txBody>
          <a:bodyPr>
            <a:noAutofit/>
          </a:bodyPr>
          <a:lstStyle/>
          <a:p>
            <a:pPr algn="just">
              <a:buNone/>
            </a:pPr>
            <a:r>
              <a:rPr lang="id-ID"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Pasal</a:t>
            </a:r>
            <a:r>
              <a:rPr lang="en-US" sz="2600" dirty="0" smtClean="0">
                <a:latin typeface="Times New Roman" pitchFamily="18" charset="0"/>
                <a:cs typeface="Times New Roman" pitchFamily="18" charset="0"/>
              </a:rPr>
              <a:t> 178 </a:t>
            </a:r>
            <a:r>
              <a:rPr lang="id-ID" sz="2600" dirty="0" smtClean="0">
                <a:latin typeface="Times New Roman" pitchFamily="18" charset="0"/>
                <a:cs typeface="Times New Roman" pitchFamily="18" charset="0"/>
              </a:rPr>
              <a:t>H.I.R menentukan, bahwa :</a:t>
            </a:r>
          </a:p>
          <a:p>
            <a:pPr marL="514350" indent="-514350" algn="just">
              <a:buAutoNum type="arabicPeriod"/>
            </a:pPr>
            <a:r>
              <a:rPr lang="id-ID" sz="2600" dirty="0" smtClean="0">
                <a:latin typeface="Times New Roman" pitchFamily="18" charset="0"/>
                <a:cs typeface="Times New Roman" pitchFamily="18" charset="0"/>
              </a:rPr>
              <a:t>Hakim dalam waktu bermusyawarah karena jabatannya, harus mencakupkan alasan-alasan hukum, yang mungkin tidak dikemukakan oleh kedua belah pihak.</a:t>
            </a:r>
            <a:r>
              <a:rPr lang="en-US" sz="2600" dirty="0" smtClean="0">
                <a:latin typeface="Times New Roman" pitchFamily="18" charset="0"/>
                <a:cs typeface="Times New Roman" pitchFamily="18" charset="0"/>
              </a:rPr>
              <a:t> </a:t>
            </a:r>
            <a:endParaRPr lang="id-ID" sz="2600" dirty="0" smtClean="0">
              <a:latin typeface="Times New Roman" pitchFamily="18" charset="0"/>
              <a:cs typeface="Times New Roman" pitchFamily="18" charset="0"/>
            </a:endParaRPr>
          </a:p>
          <a:p>
            <a:pPr marL="514350" indent="-514350" algn="just">
              <a:buAutoNum type="arabicPeriod"/>
            </a:pPr>
            <a:r>
              <a:rPr lang="id-ID" sz="2600" dirty="0" smtClean="0">
                <a:latin typeface="Times New Roman" pitchFamily="18" charset="0"/>
                <a:cs typeface="Times New Roman" pitchFamily="18" charset="0"/>
              </a:rPr>
              <a:t>Ia berwajib mengadili segala bagian kedua belah pihak.</a:t>
            </a:r>
          </a:p>
          <a:p>
            <a:pPr marL="514350" indent="-514350" algn="just">
              <a:buAutoNum type="arabicPeriod"/>
            </a:pPr>
            <a:r>
              <a:rPr lang="id-ID" sz="2600" dirty="0" smtClean="0">
                <a:latin typeface="Times New Roman" pitchFamily="18" charset="0"/>
                <a:cs typeface="Times New Roman" pitchFamily="18" charset="0"/>
              </a:rPr>
              <a:t>Ia dilarang menjatuhkan keputusan atas perkara yang tidak digugat, atau meluluskan lebih dari apa yang digugat.</a:t>
            </a:r>
          </a:p>
          <a:p>
            <a:pPr marL="514350" indent="-514350" algn="just">
              <a:buNone/>
            </a:pPr>
            <a:r>
              <a:rPr lang="id-ID" sz="2600" dirty="0" smtClean="0">
                <a:latin typeface="Times New Roman" pitchFamily="18" charset="0"/>
                <a:cs typeface="Times New Roman" pitchFamily="18" charset="0"/>
              </a:rPr>
              <a:t>-	Yang dimaksud dengan alasan hukum disini ialah  kaidah hukum kanun </a:t>
            </a:r>
            <a:r>
              <a:rPr lang="id-ID" sz="2600" i="1" dirty="0" smtClean="0">
                <a:latin typeface="Times New Roman" pitchFamily="18" charset="0"/>
                <a:cs typeface="Times New Roman" pitchFamily="18" charset="0"/>
              </a:rPr>
              <a:t>(regel van het objectievie recht</a:t>
            </a:r>
            <a:r>
              <a:rPr lang="id-ID" sz="2600" dirty="0" smtClean="0">
                <a:latin typeface="Times New Roman" pitchFamily="18" charset="0"/>
                <a:cs typeface="Times New Roman" pitchFamily="18" charset="0"/>
              </a:rPr>
              <a:t>). Apabila penggugat dalam suratnya tidak menyebutkan dasar gugatannya, atau secara keliru menggunakan dasar gugatan, maka Hakim dalam pertimbangannya akan mencakup segala alasan hukum, supaya menang kalahnya salah satu pihak menjadi terang.</a:t>
            </a:r>
            <a:endParaRPr lang="id-ID" sz="2600" i="1" dirty="0" smtClean="0">
              <a:latin typeface="Times New Roman" pitchFamily="18" charset="0"/>
              <a:cs typeface="Times New Roman" pitchFamily="18" charset="0"/>
            </a:endParaRPr>
          </a:p>
          <a:p>
            <a:pPr marL="514350" indent="-514350" algn="just">
              <a:buNone/>
            </a:pPr>
            <a:endParaRPr lang="id-ID" sz="2600" dirty="0" smtClean="0">
              <a:latin typeface="Times New Roman" pitchFamily="18" charset="0"/>
              <a:cs typeface="Times New Roman" pitchFamily="18" charset="0"/>
            </a:endParaRPr>
          </a:p>
          <a:p>
            <a:pPr marL="514350" indent="-514350" algn="just">
              <a:buNone/>
            </a:pPr>
            <a:endParaRPr lang="en-US" sz="2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77000"/>
          </a:xfrm>
        </p:spPr>
        <p:txBody>
          <a:bodyPr>
            <a:normAutofit lnSpcReduction="10000"/>
          </a:bodyPr>
          <a:lstStyle/>
          <a:p>
            <a:pPr algn="just"/>
            <a:r>
              <a:rPr lang="id-ID" sz="2700" dirty="0" smtClean="0">
                <a:latin typeface="Times New Roman" pitchFamily="18" charset="0"/>
                <a:cs typeface="Times New Roman" pitchFamily="18" charset="0"/>
              </a:rPr>
              <a:t>Pasal 185 H.I.R menentukan bahwa :</a:t>
            </a:r>
          </a:p>
          <a:p>
            <a:pPr marL="514350" indent="-514350" algn="just">
              <a:buAutoNum type="arabicPeriod"/>
            </a:pPr>
            <a:r>
              <a:rPr lang="id-ID" sz="2700" dirty="0" smtClean="0">
                <a:latin typeface="Times New Roman" pitchFamily="18" charset="0"/>
                <a:cs typeface="Times New Roman" pitchFamily="18" charset="0"/>
              </a:rPr>
              <a:t>Keputusan yang bukan akhir, walaupun harus diucapkan dalam persidangan seperti keputusan akhir juga, tidak diperbuat berasing-asing, tetapi hanya dicatat dalam berita acara dari persidangan.</a:t>
            </a:r>
          </a:p>
          <a:p>
            <a:pPr marL="514350" indent="-514350" algn="just">
              <a:buAutoNum type="arabicPeriod"/>
            </a:pPr>
            <a:r>
              <a:rPr lang="id-ID" sz="2700" dirty="0" smtClean="0">
                <a:latin typeface="Times New Roman" pitchFamily="18" charset="0"/>
                <a:cs typeface="Times New Roman" pitchFamily="18" charset="0"/>
              </a:rPr>
              <a:t>Kedua belah pihak boleh meminta supaya </a:t>
            </a:r>
            <a:r>
              <a:rPr lang="id-ID" sz="2700" dirty="0" smtClean="0">
                <a:latin typeface="Times New Roman" pitchFamily="18" charset="0"/>
                <a:cs typeface="Times New Roman" pitchFamily="18" charset="0"/>
              </a:rPr>
              <a:t>dibe</a:t>
            </a:r>
            <a:r>
              <a:rPr lang="en-US" sz="2700" dirty="0" smtClean="0">
                <a:latin typeface="Times New Roman" pitchFamily="18" charset="0"/>
                <a:cs typeface="Times New Roman" pitchFamily="18" charset="0"/>
              </a:rPr>
              <a:t>r</a:t>
            </a:r>
            <a:r>
              <a:rPr lang="id-ID" sz="2700" dirty="0" smtClean="0">
                <a:latin typeface="Times New Roman" pitchFamily="18" charset="0"/>
                <a:cs typeface="Times New Roman" pitchFamily="18" charset="0"/>
              </a:rPr>
              <a:t>ikan </a:t>
            </a:r>
            <a:r>
              <a:rPr lang="id-ID" sz="2700" dirty="0" smtClean="0">
                <a:latin typeface="Times New Roman" pitchFamily="18" charset="0"/>
                <a:cs typeface="Times New Roman" pitchFamily="18" charset="0"/>
              </a:rPr>
              <a:t>kepadanya salinan yang sah dari pada catatan sedemikian itu dengan membayar biayanya.</a:t>
            </a:r>
          </a:p>
          <a:p>
            <a:pPr marL="514350" indent="-514350" algn="just">
              <a:buFont typeface="Wingdings" pitchFamily="2" charset="2"/>
              <a:buChar char="Ø"/>
            </a:pPr>
            <a:r>
              <a:rPr lang="id-ID" sz="2700" dirty="0" smtClean="0">
                <a:latin typeface="Times New Roman" pitchFamily="18" charset="0"/>
                <a:cs typeface="Times New Roman" pitchFamily="18" charset="0"/>
              </a:rPr>
              <a:t>Dari ketentuan pasal 185 H.I.R tersebut di atas dapat diketahui, bahwa;</a:t>
            </a:r>
          </a:p>
          <a:p>
            <a:pPr marL="514350" indent="-514350" algn="just">
              <a:buAutoNum type="arabicPeriod"/>
            </a:pPr>
            <a:r>
              <a:rPr lang="id-ID" sz="2700" dirty="0" smtClean="0">
                <a:latin typeface="Times New Roman" pitchFamily="18" charset="0"/>
                <a:cs typeface="Times New Roman" pitchFamily="18" charset="0"/>
              </a:rPr>
              <a:t>Semua putusan sela diucapkan dalam sidang;</a:t>
            </a:r>
          </a:p>
          <a:p>
            <a:pPr marL="514350" indent="-514350" algn="just">
              <a:buAutoNum type="arabicPeriod"/>
            </a:pPr>
            <a:r>
              <a:rPr lang="id-ID" sz="2700" dirty="0" smtClean="0">
                <a:latin typeface="Times New Roman" pitchFamily="18" charset="0"/>
                <a:cs typeface="Times New Roman" pitchFamily="18" charset="0"/>
              </a:rPr>
              <a:t>Semua putusan sela merupakan bagian dari berita acara;</a:t>
            </a:r>
          </a:p>
          <a:p>
            <a:pPr marL="514350" indent="-514350" algn="just">
              <a:buAutoNum type="arabicPeriod"/>
            </a:pPr>
            <a:r>
              <a:rPr lang="id-ID" sz="2700" dirty="0" smtClean="0">
                <a:latin typeface="Times New Roman" pitchFamily="18" charset="0"/>
                <a:cs typeface="Times New Roman" pitchFamily="18" charset="0"/>
              </a:rPr>
              <a:t>Salinan otentik dapat diberikan dari berita acara yang memuat putusan sela kepada kedua belah pihak</a:t>
            </a:r>
            <a:r>
              <a:rPr lang="id-ID" sz="2700" dirty="0" smtClean="0">
                <a:latin typeface="Times New Roman" pitchFamily="18" charset="0"/>
                <a:cs typeface="Times New Roman" pitchFamily="18" charset="0"/>
              </a:rPr>
              <a:t>.</a:t>
            </a:r>
            <a:endParaRPr lang="id-ID" sz="2700" dirty="0" smtClean="0">
              <a:latin typeface="Times New Roman" pitchFamily="18" charset="0"/>
              <a:cs typeface="Times New Roman" pitchFamily="18" charset="0"/>
            </a:endParaRPr>
          </a:p>
          <a:p>
            <a:pPr marL="514350" indent="-514350" algn="just">
              <a:buAutoNum type="arabicPeriod"/>
            </a:pPr>
            <a:endParaRPr lang="id-ID" sz="27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id-ID" dirty="0" smtClean="0">
                <a:latin typeface="Times New Roman" pitchFamily="18" charset="0"/>
                <a:cs typeface="Times New Roman" pitchFamily="18" charset="0"/>
              </a:rPr>
              <a:t>Pasal 184 H.I.R menentuka bahwa:</a:t>
            </a:r>
          </a:p>
          <a:p>
            <a:pPr marL="514350" indent="-514350" algn="just">
              <a:buFont typeface="+mj-lt"/>
              <a:buAutoNum type="arabicPeriod"/>
            </a:pPr>
            <a:r>
              <a:rPr lang="id-ID" dirty="0" smtClean="0">
                <a:latin typeface="Times New Roman" pitchFamily="18" charset="0"/>
                <a:cs typeface="Times New Roman" pitchFamily="18" charset="0"/>
              </a:rPr>
              <a:t>Keputusan hakim hendaklah berisikan ringkasan yang nyata dari gugatan dan jawaban, serta juga dari alasan keputusan itu; demikian juga yang disebutkan dalam ayat keempat pasal 7 Reglemen tentang susunan dan kebijakasanaan kehakiman di Indonesia, dan akhirnya  keputusan Pengadilan Negeri tentang pokok perkara dan tentang  jumalh biaya, tambahan pula pemberitahuan adakah kedua pihak hadir pada waktu keputusan itu diucapkan. </a:t>
            </a:r>
          </a:p>
          <a:p>
            <a:pPr marL="514350" indent="-514350" algn="just">
              <a:buFont typeface="+mj-lt"/>
              <a:buAutoNum type="arabicPeriod"/>
            </a:pPr>
            <a:r>
              <a:rPr lang="id-ID" dirty="0" smtClean="0">
                <a:latin typeface="Times New Roman" pitchFamily="18" charset="0"/>
                <a:cs typeface="Times New Roman" pitchFamily="18" charset="0"/>
              </a:rPr>
              <a:t>Dalam keputusa yang berdasar atas aturan undang-undang yang pasti haruslah aturan ini disebutkan.</a:t>
            </a:r>
          </a:p>
          <a:p>
            <a:pPr marL="514350" indent="-514350" algn="just">
              <a:buFont typeface="+mj-lt"/>
              <a:buAutoNum type="arabicPeriod"/>
            </a:pPr>
            <a:r>
              <a:rPr lang="id-ID" dirty="0" smtClean="0">
                <a:latin typeface="Times New Roman" pitchFamily="18" charset="0"/>
                <a:cs typeface="Times New Roman" pitchFamily="18" charset="0"/>
              </a:rPr>
              <a:t>Keputusan-keputusan itu ditandatangan oleh Ketua dan Panitera Pengadilan.</a:t>
            </a:r>
            <a:endParaRPr lang="id-ID"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algn="just"/>
            <a:r>
              <a:rPr lang="id-ID" sz="2700" dirty="0" smtClean="0">
                <a:latin typeface="Times New Roman" pitchFamily="18" charset="0"/>
                <a:cs typeface="Times New Roman" pitchFamily="18" charset="0"/>
              </a:rPr>
              <a:t>Pasal 184 H.I.R tersebut mengatur hal-hal apa yang harus dimuat dalam surat putusan di antaranya harus memuat:</a:t>
            </a:r>
          </a:p>
          <a:p>
            <a:pPr marL="514350" indent="-514350" algn="just">
              <a:buFont typeface="+mj-lt"/>
              <a:buAutoNum type="alphaLcParenR"/>
            </a:pPr>
            <a:r>
              <a:rPr lang="id-ID" sz="2700" dirty="0" smtClean="0">
                <a:latin typeface="Times New Roman" pitchFamily="18" charset="0"/>
                <a:cs typeface="Times New Roman" pitchFamily="18" charset="0"/>
              </a:rPr>
              <a:t>Ringkasan yang </a:t>
            </a:r>
            <a:r>
              <a:rPr lang="en-US" sz="2700" dirty="0" smtClean="0">
                <a:latin typeface="Times New Roman" pitchFamily="18" charset="0"/>
                <a:cs typeface="Times New Roman" pitchFamily="18" charset="0"/>
              </a:rPr>
              <a:t> </a:t>
            </a:r>
            <a:r>
              <a:rPr lang="id-ID" sz="2700" dirty="0" smtClean="0">
                <a:latin typeface="Times New Roman" pitchFamily="18" charset="0"/>
                <a:cs typeface="Times New Roman" pitchFamily="18" charset="0"/>
              </a:rPr>
              <a:t>jelas </a:t>
            </a:r>
            <a:r>
              <a:rPr lang="id-ID" sz="2700" dirty="0" smtClean="0">
                <a:latin typeface="Times New Roman" pitchFamily="18" charset="0"/>
                <a:cs typeface="Times New Roman" pitchFamily="18" charset="0"/>
              </a:rPr>
              <a:t>tentang gugatan dan jawaban;</a:t>
            </a:r>
          </a:p>
          <a:p>
            <a:pPr marL="514350" indent="-514350" algn="just">
              <a:buFont typeface="+mj-lt"/>
              <a:buAutoNum type="alphaLcParenR"/>
            </a:pPr>
            <a:r>
              <a:rPr lang="id-ID" sz="2700" dirty="0" smtClean="0">
                <a:latin typeface="Times New Roman" pitchFamily="18" charset="0"/>
                <a:cs typeface="Times New Roman" pitchFamily="18" charset="0"/>
              </a:rPr>
              <a:t>Alasan-alasan yang dipakai sebagai dasar dari putusan Hakim.</a:t>
            </a:r>
          </a:p>
          <a:p>
            <a:pPr marL="514350" indent="-514350" algn="just">
              <a:buFont typeface="+mj-lt"/>
              <a:buAutoNum type="alphaLcParenR"/>
            </a:pPr>
            <a:r>
              <a:rPr lang="id-ID" sz="2700" dirty="0" smtClean="0">
                <a:latin typeface="Times New Roman" pitchFamily="18" charset="0"/>
                <a:cs typeface="Times New Roman" pitchFamily="18" charset="0"/>
              </a:rPr>
              <a:t>Putusan Pengadilan mengenai pokok perkara;</a:t>
            </a:r>
          </a:p>
          <a:p>
            <a:pPr marL="514350" indent="-514350" algn="just">
              <a:buFont typeface="+mj-lt"/>
              <a:buAutoNum type="alphaLcParenR"/>
            </a:pPr>
            <a:r>
              <a:rPr lang="id-ID" sz="2700" dirty="0" smtClean="0">
                <a:latin typeface="Times New Roman" pitchFamily="18" charset="0"/>
                <a:cs typeface="Times New Roman" pitchFamily="18" charset="0"/>
              </a:rPr>
              <a:t>Putusan tentang besarnya biaya perkara;</a:t>
            </a:r>
          </a:p>
          <a:p>
            <a:pPr marL="514350" indent="-514350" algn="just">
              <a:buFont typeface="+mj-lt"/>
              <a:buAutoNum type="alphaLcParenR"/>
            </a:pPr>
            <a:r>
              <a:rPr lang="id-ID" sz="2700" dirty="0" smtClean="0">
                <a:latin typeface="Times New Roman" pitchFamily="18" charset="0"/>
                <a:cs typeface="Times New Roman" pitchFamily="18" charset="0"/>
              </a:rPr>
              <a:t>Putusan memuat keterangan apakah kedua belah pihak hadir atau tidak pada waktu putusan dijatuhkan;</a:t>
            </a:r>
          </a:p>
          <a:p>
            <a:pPr marL="514350" indent="-514350" algn="just">
              <a:buFont typeface="+mj-lt"/>
              <a:buAutoNum type="alphaLcParenR"/>
            </a:pPr>
            <a:r>
              <a:rPr lang="id-ID" sz="2700" dirty="0" smtClean="0">
                <a:latin typeface="Times New Roman" pitchFamily="18" charset="0"/>
                <a:cs typeface="Times New Roman" pitchFamily="18" charset="0"/>
              </a:rPr>
              <a:t>Apabila putusan didasarkan kepada peraturan </a:t>
            </a:r>
            <a:r>
              <a:rPr lang="id-ID" sz="2700" dirty="0" smtClean="0">
                <a:latin typeface="Times New Roman" pitchFamily="18" charset="0"/>
                <a:cs typeface="Times New Roman" pitchFamily="18" charset="0"/>
              </a:rPr>
              <a:t>undang-und</a:t>
            </a:r>
            <a:r>
              <a:rPr lang="en-US" sz="2700" dirty="0" smtClean="0">
                <a:latin typeface="Times New Roman" pitchFamily="18" charset="0"/>
                <a:cs typeface="Times New Roman" pitchFamily="18" charset="0"/>
              </a:rPr>
              <a:t>a</a:t>
            </a:r>
            <a:r>
              <a:rPr lang="id-ID" sz="2700" dirty="0" smtClean="0">
                <a:latin typeface="Times New Roman" pitchFamily="18" charset="0"/>
                <a:cs typeface="Times New Roman" pitchFamily="18" charset="0"/>
              </a:rPr>
              <a:t>ng </a:t>
            </a:r>
            <a:r>
              <a:rPr lang="id-ID" sz="2700" dirty="0" smtClean="0">
                <a:latin typeface="Times New Roman" pitchFamily="18" charset="0"/>
                <a:cs typeface="Times New Roman" pitchFamily="18" charset="0"/>
              </a:rPr>
              <a:t>yang pasti, maka peraturan tersebut harus disebutkan.</a:t>
            </a:r>
            <a:endParaRPr lang="id-ID" sz="27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85000" lnSpcReduction="10000"/>
          </a:bodyPr>
          <a:lstStyle/>
          <a:p>
            <a:pPr algn="just"/>
            <a:r>
              <a:rPr lang="id-ID" dirty="0" smtClean="0">
                <a:latin typeface="Times New Roman" pitchFamily="18" charset="0"/>
                <a:cs typeface="Times New Roman" pitchFamily="18" charset="0"/>
              </a:rPr>
              <a:t>Dari  hal tersebut diatas sudah tampak jelas, bahwa tidak semua hal yang telah terjadi di persidangan  di muat dalam surat putusan. Mengenai hal itu dimuat dengan lengkap di dalam berita acara persidangan, yang memuat dengan lengkap dan sebenarnya apa yang telah terjadi dalam persidangan.</a:t>
            </a:r>
          </a:p>
          <a:p>
            <a:pPr algn="just"/>
            <a:r>
              <a:rPr lang="id-ID" dirty="0" smtClean="0">
                <a:latin typeface="Times New Roman" pitchFamily="18" charset="0"/>
                <a:cs typeface="Times New Roman" pitchFamily="18" charset="0"/>
              </a:rPr>
              <a:t>Pasal 182 H.I.R mengatur tentang pengertian biaya perkara yang berupa:</a:t>
            </a:r>
          </a:p>
          <a:p>
            <a:pPr marL="514350" indent="-514350" algn="just">
              <a:buAutoNum type="arabicPeriod"/>
            </a:pPr>
            <a:r>
              <a:rPr lang="id-ID" dirty="0" smtClean="0">
                <a:latin typeface="Times New Roman" pitchFamily="18" charset="0"/>
                <a:cs typeface="Times New Roman" pitchFamily="18" charset="0"/>
              </a:rPr>
              <a:t>Biaya Kepaniteraan Pengadilan dan biaya materai, yang perlu untuk perkara itu;</a:t>
            </a:r>
          </a:p>
          <a:p>
            <a:pPr marL="514350" indent="-514350" algn="just">
              <a:buAutoNum type="arabicPeriod"/>
            </a:pPr>
            <a:r>
              <a:rPr lang="id-ID" dirty="0" smtClean="0">
                <a:latin typeface="Times New Roman" pitchFamily="18" charset="0"/>
                <a:cs typeface="Times New Roman" pitchFamily="18" charset="0"/>
              </a:rPr>
              <a:t>Biaya saksi, orang  ahli dan juru bahasa, terhitung juga biaya sumpah mereka itu, dengan pengertian, bahwa pihak yang menyuruh periksa lebih dari lima orang saksi tentang satu perbuatan itu juga, tidak boleh </a:t>
            </a:r>
            <a:r>
              <a:rPr lang="id-ID" dirty="0" smtClean="0">
                <a:latin typeface="Times New Roman" pitchFamily="18" charset="0"/>
                <a:cs typeface="Times New Roman" pitchFamily="18" charset="0"/>
              </a:rPr>
              <a:t>memperh</a:t>
            </a:r>
            <a:r>
              <a:rPr lang="en-US" dirty="0" err="1" smtClean="0">
                <a:latin typeface="Times New Roman" pitchFamily="18" charset="0"/>
                <a:cs typeface="Times New Roman" pitchFamily="18" charset="0"/>
              </a:rPr>
              <a:t>i</a:t>
            </a:r>
            <a:r>
              <a:rPr lang="id-ID" dirty="0" smtClean="0">
                <a:latin typeface="Times New Roman" pitchFamily="18" charset="0"/>
                <a:cs typeface="Times New Roman" pitchFamily="18" charset="0"/>
              </a:rPr>
              <a:t>tungkan </a:t>
            </a:r>
            <a:r>
              <a:rPr lang="id-ID" dirty="0" smtClean="0">
                <a:latin typeface="Times New Roman" pitchFamily="18" charset="0"/>
                <a:cs typeface="Times New Roman" pitchFamily="18" charset="0"/>
              </a:rPr>
              <a:t>bayaran penyaksian yang </a:t>
            </a:r>
            <a:r>
              <a:rPr lang="en-US" dirty="0" smtClean="0">
                <a:latin typeface="Times New Roman" pitchFamily="18" charset="0"/>
                <a:cs typeface="Times New Roman" pitchFamily="18" charset="0"/>
              </a:rPr>
              <a:t>l</a:t>
            </a:r>
            <a:r>
              <a:rPr lang="id-ID" dirty="0" smtClean="0">
                <a:latin typeface="Times New Roman" pitchFamily="18" charset="0"/>
                <a:cs typeface="Times New Roman" pitchFamily="18" charset="0"/>
              </a:rPr>
              <a:t>ebih </a:t>
            </a:r>
            <a:r>
              <a:rPr lang="id-ID" dirty="0" smtClean="0">
                <a:latin typeface="Times New Roman" pitchFamily="18" charset="0"/>
                <a:cs typeface="Times New Roman" pitchFamily="18" charset="0"/>
              </a:rPr>
              <a:t>itu kepada lawannya.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729</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Perihal Putusan Hakim</vt:lpstr>
      <vt:lpstr>1. Macam-macam Putusan Hakim dan fungsinya</vt:lpstr>
      <vt:lpstr>Slide 3</vt:lpstr>
      <vt:lpstr>Slide 4</vt:lpstr>
      <vt:lpstr>Slide 5</vt:lpstr>
      <vt:lpstr>Slide 6</vt:lpstr>
      <vt:lpstr>Slide 7</vt:lpstr>
      <vt:lpstr>Slide 8</vt:lpstr>
      <vt:lpstr>Slide 9</vt:lpstr>
      <vt:lpstr>Slide 10</vt:lpstr>
      <vt:lpstr>Slide 11</vt:lpstr>
      <vt:lpstr>  Thank’s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Putusan Hakim</dc:title>
  <dc:creator>Hp</dc:creator>
  <cp:lastModifiedBy>Hp</cp:lastModifiedBy>
  <cp:revision>67</cp:revision>
  <dcterms:created xsi:type="dcterms:W3CDTF">2013-07-31T07:35:55Z</dcterms:created>
  <dcterms:modified xsi:type="dcterms:W3CDTF">2013-11-14T09:46:33Z</dcterms:modified>
</cp:coreProperties>
</file>