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76" r:id="rId10"/>
    <p:sldId id="277" r:id="rId11"/>
    <p:sldId id="278"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F5400-0932-465D-9CD9-D660AB290B45}"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E4469E-76A6-4E43-BCCA-DC03FA216F5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F5400-0932-465D-9CD9-D660AB290B45}"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E4469E-76A6-4E43-BCCA-DC03FA216F5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75"/>
            <a:ext cx="7772400" cy="2100276"/>
          </a:xfrm>
        </p:spPr>
        <p:txBody>
          <a:bodyPr/>
          <a:lstStyle/>
          <a:p>
            <a:r>
              <a:rPr lang="id-ID" b="1" dirty="0" smtClean="0"/>
              <a:t>Perihal Putusan Yang Dapat Dilaksanakan Terlebih Dahulu</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514350" indent="-514350" algn="just">
              <a:buFont typeface="+mj-lt"/>
              <a:buAutoNum type="alphaLcPeriod"/>
            </a:pPr>
            <a:r>
              <a:rPr lang="id-ID" dirty="0" smtClean="0"/>
              <a:t>Ada surat otentik atau tulisan tangan (</a:t>
            </a:r>
            <a:r>
              <a:rPr lang="id-ID" i="1" dirty="0" smtClean="0"/>
              <a:t>handschrift</a:t>
            </a:r>
            <a:r>
              <a:rPr lang="id-ID" dirty="0" smtClean="0"/>
              <a:t>) yang menurut undang-undang mempunyai kekuatan bukti;</a:t>
            </a:r>
          </a:p>
          <a:p>
            <a:pPr marL="514350" indent="-514350" algn="just">
              <a:buAutoNum type="alphaLcPeriod"/>
            </a:pPr>
            <a:r>
              <a:rPr lang="id-ID" dirty="0" smtClean="0"/>
              <a:t>Ada keputusan yang sudah memperoleh kekuatan yang pasti </a:t>
            </a:r>
            <a:r>
              <a:rPr lang="id-ID" i="1" dirty="0" smtClean="0"/>
              <a:t>(in kracht  van gewijsde) </a:t>
            </a:r>
            <a:r>
              <a:rPr lang="id-ID" dirty="0" smtClean="0"/>
              <a:t>sebelumnya yang menguntungkan pihak penggugat dan ada hubungannya dengan gugatan yang bersangkutan;</a:t>
            </a:r>
          </a:p>
          <a:p>
            <a:pPr marL="514350" indent="-514350" algn="just">
              <a:buAutoNum type="alphaLcPeriod"/>
            </a:pPr>
            <a:r>
              <a:rPr lang="id-ID" dirty="0" smtClean="0"/>
              <a:t>Ada gugatan provisionil yang dikabulkan;</a:t>
            </a:r>
          </a:p>
          <a:p>
            <a:pPr marL="514350" indent="-514350" algn="just">
              <a:buAutoNum type="alphaLcPeriod"/>
            </a:pPr>
            <a:r>
              <a:rPr lang="id-ID" dirty="0" smtClean="0"/>
              <a:t>Dalam sengketa mengenai bezitsrecht.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fontScale="92500" lnSpcReduction="20000"/>
          </a:bodyPr>
          <a:lstStyle/>
          <a:p>
            <a:pPr algn="just">
              <a:buNone/>
            </a:pPr>
            <a:r>
              <a:rPr lang="id-ID" dirty="0" smtClean="0"/>
              <a:t>4. Dengan sendirinya harus dimengerti, bahwa apabila ada kekeliruan yang mencolok, Mahkamah Agung berdasarkan kekuasaan yang ada padanya untuk mengawasi jalannya peradilan yang baik dan begitu pula Pengadilan Tinggi berdasarkan pelimpahan wewenang tersebut selalu dapat memerintahkan penundaan pelaksanaan putusan Pengadilan Negeri. </a:t>
            </a:r>
          </a:p>
          <a:p>
            <a:pPr algn="just">
              <a:buFont typeface="Wingdings" pitchFamily="2" charset="2"/>
              <a:buChar char="Ø"/>
            </a:pPr>
            <a:r>
              <a:rPr lang="id-ID" dirty="0" smtClean="0"/>
              <a:t>Dalam menyusun Hukum Acara Perdata Nasional kita, hendaknya masalah-masalah khusus yang dalam praktek mendatangkan banyak kesulitan seperti masalah-masalah yang telah dikemukakan di atas diperhatikan dengan seksama dan pasal-pasal yang bersangkutan hendaknya disusun sedemikian rupa, sehingga kemungkinan untuk membuat kesalahan karena tafsiran yang keliru, dapat diperkecil.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28868"/>
            <a:ext cx="7658128" cy="1500198"/>
          </a:xfrm>
        </p:spPr>
        <p:txBody>
          <a:bodyPr>
            <a:noAutofit/>
          </a:bodyPr>
          <a:lstStyle/>
          <a:p>
            <a:r>
              <a:rPr lang="id-ID" sz="6600" b="1" dirty="0" smtClean="0">
                <a:sym typeface="Wingdings" pitchFamily="2" charset="2"/>
              </a:rPr>
              <a:t></a:t>
            </a:r>
            <a:r>
              <a:rPr lang="id-ID" sz="6600" b="1" dirty="0" smtClean="0"/>
              <a:t>Thank’s </a:t>
            </a:r>
            <a:r>
              <a:rPr lang="id-ID" sz="6600" b="1" dirty="0" smtClean="0">
                <a:sym typeface="Wingdings" pitchFamily="2" charset="2"/>
              </a:rPr>
              <a:t></a:t>
            </a:r>
            <a:br>
              <a:rPr lang="id-ID" sz="6600" b="1" dirty="0" smtClean="0">
                <a:sym typeface="Wingdings" pitchFamily="2" charset="2"/>
              </a:rPr>
            </a:br>
            <a:endParaRPr lang="id-ID" sz="6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fontScale="90000"/>
          </a:bodyPr>
          <a:lstStyle/>
          <a:p>
            <a:r>
              <a:rPr lang="id-ID" b="1" dirty="0" smtClean="0"/>
              <a:t>Putusan yang dapat dilaksanakan terlebih dahulu</a:t>
            </a:r>
            <a:endParaRPr lang="id-ID" b="1" dirty="0"/>
          </a:p>
        </p:txBody>
      </p:sp>
      <p:sp>
        <p:nvSpPr>
          <p:cNvPr id="3" name="Content Placeholder 2"/>
          <p:cNvSpPr>
            <a:spLocks noGrp="1"/>
          </p:cNvSpPr>
          <p:nvPr>
            <p:ph idx="1"/>
          </p:nvPr>
        </p:nvSpPr>
        <p:spPr>
          <a:xfrm>
            <a:off x="457200" y="1214422"/>
            <a:ext cx="8229600" cy="5357850"/>
          </a:xfrm>
        </p:spPr>
        <p:txBody>
          <a:bodyPr>
            <a:normAutofit/>
          </a:bodyPr>
          <a:lstStyle/>
          <a:p>
            <a:pPr algn="just"/>
            <a:r>
              <a:rPr lang="id-ID" dirty="0" smtClean="0"/>
              <a:t>Putusan yang dapat dilaksanakan terlebih dahulu diatur dalam Pasal 180 (1) H.I.R dan Pasal 191 (1) R.B.g yang mengatur persoalan yang sama.</a:t>
            </a:r>
          </a:p>
          <a:p>
            <a:pPr algn="just"/>
            <a:r>
              <a:rPr lang="id-ID" dirty="0" smtClean="0"/>
              <a:t>Untuk mudahnya akan dibahas pasal 180 (1) H.I.R dan untuk mendapat gambaran yang lebih jelas dari pasal tersebut, akan diperbandingkan dengan pasal 54 dan pasal 55 R.V yang mengatur lembaga tersebut secara mendalam.</a:t>
            </a:r>
          </a:p>
          <a:p>
            <a:pPr algn="just"/>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429396"/>
          </a:xfrm>
        </p:spPr>
        <p:txBody>
          <a:bodyPr>
            <a:normAutofit/>
          </a:bodyPr>
          <a:lstStyle/>
          <a:p>
            <a:pPr algn="just"/>
            <a:r>
              <a:rPr lang="id-ID" dirty="0" smtClean="0"/>
              <a:t>Ketentuan pasal 54 R.V. Berbunyi sebagai berikut:</a:t>
            </a:r>
          </a:p>
          <a:p>
            <a:pPr marL="514350" indent="-514350" algn="just">
              <a:buAutoNum type="arabicParenR"/>
            </a:pPr>
            <a:r>
              <a:rPr lang="id-ID" dirty="0" smtClean="0"/>
              <a:t>Apabila putusan didasarkan atas akta otentik;</a:t>
            </a:r>
          </a:p>
          <a:p>
            <a:pPr marL="514350" indent="-514350" algn="just">
              <a:buAutoNum type="arabicParenR"/>
            </a:pPr>
            <a:r>
              <a:rPr lang="id-ID" dirty="0" smtClean="0"/>
              <a:t>Apabila putusan didasarkan atas akta di bawah tangan yang diakui oleh pihak terhadap siapa akta tersebut dipergunakan, atau secara sah dianggap diakui, juga dianggap diakui apabila perkara diputuskan dengan prestek;</a:t>
            </a:r>
          </a:p>
          <a:p>
            <a:pPr marL="514350" indent="-514350" algn="just">
              <a:buAutoNum type="arabicParenR"/>
            </a:pPr>
            <a:r>
              <a:rPr lang="id-ID" dirty="0" smtClean="0"/>
              <a:t>Apa bila telah ada penghukuman dengan suatu putusan, yang tidak dapat dilawan atau dibanding lagi.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0"/>
            <a:ext cx="8501122" cy="6858000"/>
          </a:xfrm>
        </p:spPr>
        <p:txBody>
          <a:bodyPr>
            <a:normAutofit fontScale="85000" lnSpcReduction="10000"/>
          </a:bodyPr>
          <a:lstStyle/>
          <a:p>
            <a:pPr marL="514350" indent="-514350" algn="just">
              <a:buFontTx/>
              <a:buChar char="-"/>
            </a:pPr>
            <a:r>
              <a:rPr lang="id-ID" dirty="0" smtClean="0"/>
              <a:t>Sedangkan pasal 55 R.V berbunyi:	</a:t>
            </a:r>
          </a:p>
          <a:p>
            <a:pPr marL="514350" indent="-514350" algn="just">
              <a:buNone/>
            </a:pPr>
            <a:r>
              <a:rPr lang="id-ID" dirty="0" smtClean="0"/>
              <a:t>	pelaksanaan terlebih dahulu dari putusan-putusan, meskipun ada banding atau perlawanan dapat diperintahkan dengan atau tanpa jaminan dalam hal, antara lain:</a:t>
            </a:r>
          </a:p>
          <a:p>
            <a:pPr marL="514350" indent="-514350" algn="just">
              <a:buAutoNum type="arabicPeriod"/>
            </a:pPr>
            <a:r>
              <a:rPr lang="id-ID" dirty="0" smtClean="0"/>
              <a:t>Segala sesuatu yang dikabulkan dengan putusan sementara;</a:t>
            </a:r>
          </a:p>
          <a:p>
            <a:pPr marL="514350" indent="-514350" algn="just">
              <a:buAutoNum type="arabicPeriod"/>
            </a:pPr>
            <a:r>
              <a:rPr lang="id-ID" dirty="0" smtClean="0"/>
              <a:t>Hak milik.</a:t>
            </a:r>
          </a:p>
          <a:p>
            <a:pPr marL="514350" indent="-514350" algn="just">
              <a:buFont typeface="Wingdings" pitchFamily="2" charset="2"/>
              <a:buChar char="q"/>
            </a:pPr>
            <a:r>
              <a:rPr lang="id-ID" dirty="0" smtClean="0"/>
              <a:t>Dengan memperbandingkan antara pasal 180 (1) H.I.R dan Pasal-pasal dari R.V tersebut diatas, dapat ditarik suatu kesimpulan, bahwa adalah lebih aman untuk menjatuhkan putusan dengan ketentuan dapat dilaksanakan terlebih dahulu dan melaksanakan putusan tersebut, walaupun pihak yang dikalahkan itu mengajukan permohonan banding atau perlawanan, apabila salah satu syarat yang termuat dalam pasal 54 R.V. </a:t>
            </a:r>
            <a:r>
              <a:rPr lang="en-US" dirty="0" smtClean="0"/>
              <a:t>t</a:t>
            </a:r>
            <a:r>
              <a:rPr lang="id-ID" dirty="0" smtClean="0"/>
              <a:t>erpenuhi</a:t>
            </a:r>
            <a:r>
              <a:rPr lang="id-ID" dirty="0" smtClean="0"/>
              <a:t>. </a:t>
            </a:r>
          </a:p>
          <a:p>
            <a:pPr marL="514350" indent="-514350" algn="just">
              <a:buNone/>
            </a:pPr>
            <a:endParaRPr lang="id-ID"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401080" cy="6215106"/>
          </a:xfrm>
        </p:spPr>
        <p:txBody>
          <a:bodyPr>
            <a:normAutofit/>
          </a:bodyPr>
          <a:lstStyle/>
          <a:p>
            <a:pPr marL="514350" indent="-514350" algn="just"/>
            <a:r>
              <a:rPr lang="id-ID" dirty="0" smtClean="0"/>
              <a:t>Sedangkan apabila hanya terdapat syarat sebagaimana yang termuat dalam pasal 55 R.V., sama seperti yang terdapat  dalam Pasal 180 (1) H.I.R hendaknya hakim  harus berhati-hati dan harap dipikirkan sekali lagi sebelum putusan dengan ketentuan dapat dilaksanakan terlebih dahulu dijatuhkan. </a:t>
            </a:r>
          </a:p>
          <a:p>
            <a:pPr marL="514350" indent="-514350" algn="just"/>
            <a:r>
              <a:rPr lang="id-ID" dirty="0" smtClean="0"/>
              <a:t>Dari perbandingan pasal-pasal tersebut diatas, dapat diketahui bahwa meskipun maksudnya sama, namun pasal 54 R.V isinya lebih jelas daripada Pasal 180 (1) H.I.R., </a:t>
            </a:r>
          </a:p>
          <a:p>
            <a:pPr marL="514350" indent="-514350" algn="just"/>
            <a:endParaRPr lang="id-ID"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lnSpcReduction="10000"/>
          </a:bodyPr>
          <a:lstStyle/>
          <a:p>
            <a:pPr algn="just"/>
            <a:r>
              <a:rPr lang="id-ID" dirty="0" smtClean="0"/>
              <a:t>Dan selanjutnya perlu diperhatikan pula terhadap perkataan “didasarkan” yang terdapat dalam pasal 54 R.V di bawah angka (1) dan (2); apabila putusan didasarkan.......... jadi “dasar” putusan adalah akta otentik atau akta di bawah tangan yang diakui.</a:t>
            </a:r>
          </a:p>
          <a:p>
            <a:pPr algn="just">
              <a:buFontTx/>
              <a:buChar char="-"/>
            </a:pPr>
            <a:r>
              <a:rPr lang="id-ID" dirty="0" smtClean="0"/>
              <a:t>Sebagai contohnya dalam hal utang piutang antara A, anak almarhum B, yang menggugat C, agar membayar utangnya kepada almarhum ayahnya, kepada A (yang merupakan anak sah dari almarhum B), di mana dalam persidangan untuk membuktikan kedudukan A tersebut (akta otentik).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329642" cy="6572272"/>
          </a:xfrm>
        </p:spPr>
        <p:txBody>
          <a:bodyPr>
            <a:normAutofit fontScale="85000" lnSpcReduction="10000"/>
          </a:bodyPr>
          <a:lstStyle/>
          <a:p>
            <a:pPr algn="just"/>
            <a:r>
              <a:rPr lang="id-ID" dirty="0" smtClean="0"/>
              <a:t>Yang dimaksud dengan “dasar” putusan adalah “dasar putusan pokok perkara”. Pokok perkara tersebut diatas adalah adanya utang-piutang antara almarhum B dan C. Apabila utang-piutang dapat dibuktikan dengan akta otentik atau dalam hal ada sebuah akta di bawah tangan (misalnya kwitansi tanda penerima uang) yang tidak disangkal isi tandatangannya oleh C atau salah satu syarat lain yang termuat dalam pasal 180 (1) H.I.R terpenuhi, putusan dapat dijatuhkan dengan ketentuan </a:t>
            </a:r>
            <a:r>
              <a:rPr lang="id-ID" i="1" dirty="0" smtClean="0"/>
              <a:t>uitvoerbaar bij voorraad.</a:t>
            </a:r>
            <a:r>
              <a:rPr lang="id-ID" dirty="0" smtClean="0"/>
              <a:t> </a:t>
            </a:r>
          </a:p>
          <a:p>
            <a:pPr algn="just"/>
            <a:r>
              <a:rPr lang="id-ID" dirty="0" smtClean="0"/>
              <a:t>Putusan dengan ketentuan dapat dilaksanakan terlebih dahulu dijatuhkan, justru, karena adanya surat bukti yang ampuh itu. Dalam hal ada putusan provisioneel, karena putusan selalu ada yang demikian itu selalu ada</a:t>
            </a:r>
            <a:r>
              <a:rPr lang="id-ID" i="1" dirty="0" smtClean="0"/>
              <a:t> uitvoerbaar bij voorraad</a:t>
            </a:r>
            <a:r>
              <a:rPr lang="id-ID" dirty="0" smtClean="0"/>
              <a:t>, maka putusan terakhir dapat diberikan dengan ketentuan itu pula.</a:t>
            </a:r>
          </a:p>
          <a:p>
            <a:pPr algn="just"/>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429684" cy="6429396"/>
          </a:xfrm>
        </p:spPr>
        <p:txBody>
          <a:bodyPr>
            <a:noAutofit/>
          </a:bodyPr>
          <a:lstStyle/>
          <a:p>
            <a:pPr algn="just"/>
            <a:r>
              <a:rPr lang="id-ID" sz="2600" dirty="0" smtClean="0"/>
              <a:t>Yang sering kali menimbulkan persoalan dan menyebabkan penafsiran yang berbeda-beda adalah dasar terakhir yang tercantum dalam pasal 180 (1) H.I.R.</a:t>
            </a:r>
          </a:p>
          <a:p>
            <a:pPr algn="just"/>
            <a:r>
              <a:rPr lang="id-ID" sz="2600" dirty="0" smtClean="0"/>
              <a:t>Apabila putusan telah dijatuhkan dengan ketentuan dapat dilaksanakan lebih dahulu apakah pelaksanaannya dapat ditunda? Surat Edaran Mahkamah Agung  No. 03 tahun 1971, tertanggal 17 mei 1971 mengemukakan bahwa:</a:t>
            </a:r>
          </a:p>
          <a:p>
            <a:pPr algn="just">
              <a:buNone/>
            </a:pPr>
            <a:r>
              <a:rPr lang="id-ID" sz="2600" dirty="0" smtClean="0"/>
              <a:t>1. Surat-surat edaran tanggal 10 juli 1964 No. 13/1964 dan tanggal 2 juni 1969 no. 5 tahun 1969 pada pokoknya bermaksud, agar sedapat mungkin Pengadilan tingkat pertama jangan menjatuhkan putusan yang dapat dilaksanakan lebih dahulu, walaupun diajukan perlawanan atau banding </a:t>
            </a:r>
            <a:r>
              <a:rPr lang="id-ID" sz="2600" i="1" dirty="0" smtClean="0"/>
              <a:t>(Uitvoerbarr bij voprraad) </a:t>
            </a:r>
            <a:r>
              <a:rPr lang="id-ID" sz="2600" dirty="0" smtClean="0"/>
              <a:t>dan apabila sungguh-sungguh dipandang perlu menjatukan putusan serupa itu, maka pelaksanaannya harus diminta persetujuan terlebih dahulu .</a:t>
            </a:r>
            <a:endParaRPr lang="id-ID" sz="2600" i="1" dirty="0" smtClean="0"/>
          </a:p>
          <a:p>
            <a:pPr algn="just">
              <a:buNone/>
            </a:pPr>
            <a:endParaRPr lang="id-ID" sz="2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lnSpcReduction="10000"/>
          </a:bodyPr>
          <a:lstStyle/>
          <a:p>
            <a:pPr marL="514350" indent="-514350" algn="just">
              <a:buAutoNum type="arabicPeriod" startAt="2"/>
            </a:pPr>
            <a:r>
              <a:rPr lang="id-ID" dirty="0" smtClean="0"/>
              <a:t>Surat-surat edaran tersebut di atas di keluarkan  berdasarkan kenyataan bahwa sementara hakim-hakim pada Pengadilan Negeri tidak atau kurang memperhatikan syarat-syarat yang ditentukan dalam undang-undang mengenai lembaga “Uitvoerbaar bij voorraad ” sebagaimana diuraikan dalam pasal 180 H.I.R.</a:t>
            </a:r>
          </a:p>
          <a:p>
            <a:pPr marL="514350" indent="-514350" algn="just">
              <a:buAutoNum type="arabicPeriod" startAt="2"/>
            </a:pPr>
            <a:r>
              <a:rPr lang="id-ID" dirty="0" smtClean="0"/>
              <a:t>Selanjutnya Mahkamah Agung meminta perhatian kepada segenap ketua dan hakim pada Pengadilan negeri untuk sungguh-sungguh mengindahkan syarat-syarat yang diperlukan untuk dapat menyatakan agar putusan dapat dijalankan terlebih dahulu</a:t>
            </a:r>
            <a:r>
              <a:rPr lang="id-ID" dirty="0" smtClean="0"/>
              <a:t>.</a:t>
            </a:r>
            <a:r>
              <a:rPr lang="en-US" dirty="0" smtClean="0"/>
              <a:t> </a:t>
            </a:r>
            <a:r>
              <a:rPr lang="id-ID" dirty="0" smtClean="0"/>
              <a:t>Adapun syarat-syarat </a:t>
            </a:r>
            <a:r>
              <a:rPr lang="id-ID" dirty="0" smtClean="0"/>
              <a:t>yang dimaksud di atas adalah, sebagai berikut:</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796</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Perihal Putusan Yang Dapat Dilaksanakan Terlebih Dahulu</vt:lpstr>
      <vt:lpstr>Putusan yang dapat dilaksanakan terlebih dahulu</vt:lpstr>
      <vt:lpstr>Slide 3</vt:lpstr>
      <vt:lpstr>Slide 4</vt:lpstr>
      <vt:lpstr>Slide 5</vt:lpstr>
      <vt:lpstr>Slide 6</vt:lpstr>
      <vt:lpstr>Slide 7</vt:lpstr>
      <vt:lpstr>Slide 8</vt:lpstr>
      <vt:lpstr>Slide 9</vt:lpstr>
      <vt:lpstr>Slide 10</vt:lpstr>
      <vt:lpstr>Slide 11</vt:lpstr>
      <vt:lpstr>Thank’s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Putusan Yang Dapat Dilaksanakan Terlebih Dahulu</dc:title>
  <dc:creator>hp</dc:creator>
  <cp:lastModifiedBy>Hp</cp:lastModifiedBy>
  <cp:revision>75</cp:revision>
  <dcterms:created xsi:type="dcterms:W3CDTF">2013-09-10T16:41:41Z</dcterms:created>
  <dcterms:modified xsi:type="dcterms:W3CDTF">2013-11-14T09:50:16Z</dcterms:modified>
</cp:coreProperties>
</file>