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22CB7-21D6-4554-9053-7EE913A6990D}"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23EF4E-DAE1-452A-BF70-6A1E356C535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22CB7-21D6-4554-9053-7EE913A6990D}" type="datetimeFigureOut">
              <a:rPr lang="id-ID" smtClean="0"/>
              <a:pPr/>
              <a:t>14/11/2013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3EF4E-DAE1-452A-BF70-6A1E356C535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1142984"/>
            <a:ext cx="7172348" cy="3571899"/>
          </a:xfrm>
        </p:spPr>
        <p:txBody>
          <a:bodyPr>
            <a:noAutofit/>
          </a:bodyPr>
          <a:lstStyle/>
          <a:p>
            <a:r>
              <a:rPr lang="id-ID" sz="4500" b="1" dirty="0" smtClean="0">
                <a:latin typeface="Courier New" pitchFamily="49" charset="0"/>
                <a:cs typeface="Courier New" pitchFamily="49" charset="0"/>
              </a:rPr>
              <a:t>Perihal Menjalankan Putusan Hakim </a:t>
            </a:r>
            <a:br>
              <a:rPr lang="id-ID" sz="4500" b="1" dirty="0" smtClean="0">
                <a:latin typeface="Courier New" pitchFamily="49" charset="0"/>
                <a:cs typeface="Courier New" pitchFamily="49" charset="0"/>
              </a:rPr>
            </a:br>
            <a:r>
              <a:rPr lang="id-ID" sz="4500" b="1" dirty="0" smtClean="0">
                <a:latin typeface="Courier New" pitchFamily="49" charset="0"/>
                <a:cs typeface="Courier New" pitchFamily="49" charset="0"/>
              </a:rPr>
              <a:t>(Eksekusi)</a:t>
            </a:r>
            <a:endParaRPr lang="id-ID" sz="4500" b="1" dirty="0">
              <a:latin typeface="Courier New" pitchFamily="49" charset="0"/>
              <a:cs typeface="Courier New" pitchFamily="49"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85728"/>
            <a:ext cx="8077200" cy="6286544"/>
          </a:xfrm>
        </p:spPr>
        <p:txBody>
          <a:bodyPr>
            <a:normAutofit fontScale="92500" lnSpcReduction="20000"/>
          </a:bodyPr>
          <a:lstStyle/>
          <a:p>
            <a:pPr marL="596646" indent="-514350" algn="just">
              <a:buFont typeface="+mj-lt"/>
              <a:buAutoNum type="arabicParenR" startAt="2"/>
            </a:pPr>
            <a:r>
              <a:rPr lang="id-ID" dirty="0" smtClean="0"/>
              <a:t>Pengadilan Negeri, sesudah diperiksa atau dipanggil orang yang itu dengan patut, maka sebagaimana menurut pendapat Pengadilan Negeri, permintaan itu ditolak atau dinilai harga perbuatan yang diperintahkan, tetapi yang </a:t>
            </a:r>
            <a:r>
              <a:rPr lang="id-ID" dirty="0" smtClean="0"/>
              <a:t>tida</a:t>
            </a:r>
            <a:r>
              <a:rPr lang="en-US" dirty="0" smtClean="0"/>
              <a:t>k</a:t>
            </a:r>
            <a:r>
              <a:rPr lang="id-ID" dirty="0" smtClean="0"/>
              <a:t> </a:t>
            </a:r>
            <a:r>
              <a:rPr lang="id-ID" dirty="0" smtClean="0"/>
              <a:t>dilakukan itu sebesar jumlah yang kurang daripada itu, dalam hal jumlah itu ditetapkan, maka orang yang berutang itu dihukum akan membayar jumlah itu.</a:t>
            </a:r>
          </a:p>
          <a:p>
            <a:pPr marL="596646" indent="-514350" algn="just">
              <a:buNone/>
            </a:pPr>
            <a:r>
              <a:rPr lang="id-ID" dirty="0" smtClean="0"/>
              <a:t>-	Pasal tersebut di atas mengatur pelaksanaan putusan Hakim di mana seorang dihukum untuk melakukan sesuatu perbuatan, misalnya memperbaiki pagar,  saluran air, yang dirusak olehnya, memasang kembali pipa gas yang karena salahnya telah diangkat dan sebagainya.</a:t>
            </a:r>
          </a:p>
          <a:p>
            <a:pPr marL="596646" indent="-514350" algn="just">
              <a:buFont typeface="+mj-lt"/>
              <a:buAutoNum type="arabicParenR" startAt="2"/>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42918"/>
            <a:ext cx="7924800" cy="5605482"/>
          </a:xfrm>
        </p:spPr>
        <p:txBody>
          <a:bodyPr>
            <a:normAutofit/>
          </a:bodyPr>
          <a:lstStyle/>
          <a:p>
            <a:pPr algn="just">
              <a:buNone/>
            </a:pPr>
            <a:r>
              <a:rPr lang="id-ID" sz="3500" dirty="0" smtClean="0"/>
              <a:t>-	Menurut pasal 225 H.I.R yang dapat dilakukan adalah menilai perbuatan yang </a:t>
            </a:r>
            <a:r>
              <a:rPr lang="id-ID" sz="3500" dirty="0" smtClean="0"/>
              <a:t>ha</a:t>
            </a:r>
            <a:r>
              <a:rPr lang="en-US" sz="3500" dirty="0" smtClean="0"/>
              <a:t>r</a:t>
            </a:r>
            <a:r>
              <a:rPr lang="id-ID" sz="3500" dirty="0" smtClean="0"/>
              <a:t>us </a:t>
            </a:r>
            <a:r>
              <a:rPr lang="id-ID" sz="3500" dirty="0" smtClean="0"/>
              <a:t>dilakukan oleh tergugat dalam jumlah uang. Tergugat lalu dihukum untuk membayar sejumlah uang sebagai pengganti daripada pekerjaan yang ia harus lakukan berdasarkan putusan hakim. Yang menilai besarnya penggantian ini adalah Ketua Pengadilan Negeri yang bersangkutan. </a:t>
            </a:r>
            <a:endParaRPr lang="id-ID" sz="3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05800" cy="6858000"/>
          </a:xfrm>
        </p:spPr>
        <p:txBody>
          <a:bodyPr>
            <a:normAutofit fontScale="85000" lnSpcReduction="10000"/>
          </a:bodyPr>
          <a:lstStyle/>
          <a:p>
            <a:pPr algn="just">
              <a:buNone/>
            </a:pPr>
            <a:r>
              <a:rPr lang="id-ID" dirty="0" smtClean="0"/>
              <a:t>ad(c). Eksekusi Riil</a:t>
            </a:r>
          </a:p>
          <a:p>
            <a:pPr algn="just">
              <a:buFontTx/>
              <a:buChar char="-"/>
            </a:pPr>
            <a:r>
              <a:rPr lang="id-ID" dirty="0" smtClean="0"/>
              <a:t>Perihal eksekusi riil ini tidak diatur dalam H.I.R. Ketentuan Pasal 200 (</a:t>
            </a:r>
            <a:r>
              <a:rPr lang="id-ID" dirty="0" smtClean="0">
                <a:latin typeface="Times New Roman" pitchFamily="18" charset="0"/>
                <a:cs typeface="Times New Roman" pitchFamily="18" charset="0"/>
              </a:rPr>
              <a:t>1)</a:t>
            </a:r>
            <a:r>
              <a:rPr lang="id-ID" dirty="0" smtClean="0">
                <a:latin typeface="+mj-lt"/>
                <a:cs typeface="Times New Roman" pitchFamily="18" charset="0"/>
              </a:rPr>
              <a:t> H.I.R.,  yang mengatur tentang lelang menyebutkan eksekusi riil.  Meskipun eksekusi riil ini tidak diatur secara seksama dalam H.I.R., namun eksekusi riil ini sudah lazim dilakukan, karena dalam praktek sangat diperlukan.</a:t>
            </a:r>
          </a:p>
          <a:p>
            <a:pPr algn="just">
              <a:buFontTx/>
              <a:buChar char="-"/>
            </a:pPr>
            <a:r>
              <a:rPr lang="id-ID" dirty="0" smtClean="0">
                <a:latin typeface="+mj-lt"/>
                <a:cs typeface="Times New Roman" pitchFamily="18" charset="0"/>
              </a:rPr>
              <a:t>Ketentuan pasal 1033 R.V yang mengatur perihal eksekusi riil berbunyi sebagai berikut: </a:t>
            </a:r>
          </a:p>
          <a:p>
            <a:pPr algn="just">
              <a:buFontTx/>
              <a:buChar char="-"/>
            </a:pPr>
            <a:r>
              <a:rPr lang="id-ID" dirty="0" smtClean="0">
                <a:latin typeface="+mj-lt"/>
                <a:cs typeface="Times New Roman" pitchFamily="18" charset="0"/>
              </a:rPr>
              <a:t>“ jika putusan hakim yang memerintahkan pengosongan sautu barang yang tidak bergerak, tidak dipenuhi oleh orang yang dihukum, maka ketua akan memerintahkan dengan surat kepada seorang jurista supaya dengan bantuannya alat kekuasaan Negara, barang itu dikosongkan oleh orang yang dihukum serta keluarganya dan segala barang kepunyaannya”.  </a:t>
            </a:r>
            <a:endParaRPr lang="id-ID" dirty="0">
              <a:latin typeface="Times New Roman" pitchFamily="18" charset="0"/>
              <a:cs typeface="Times New Roman" pitchFamily="18" charset="0"/>
            </a:endParaRPr>
          </a:p>
          <a:p>
            <a:pPr algn="just">
              <a:buNone/>
            </a:pPr>
            <a:endParaRPr lang="id-ID"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7924800" cy="6338910"/>
          </a:xfrm>
        </p:spPr>
        <p:txBody>
          <a:bodyPr>
            <a:normAutofit fontScale="85000" lnSpcReduction="20000"/>
          </a:bodyPr>
          <a:lstStyle/>
          <a:p>
            <a:pPr algn="just"/>
            <a:r>
              <a:rPr lang="id-ID" dirty="0" smtClean="0"/>
              <a:t>Masalah putusan yang dapat dilaksanakan terlebih dahulu. Peraturannya terdapat dalam pasal 180 H.I.R yang berbunyi sebagai berikut:</a:t>
            </a:r>
          </a:p>
          <a:p>
            <a:pPr marL="596646" indent="-514350" algn="just">
              <a:buAutoNum type="arabicPeriod"/>
            </a:pPr>
            <a:r>
              <a:rPr lang="id-ID" dirty="0" smtClean="0"/>
              <a:t>Biarpun orang membantah putusan Hakim Pengadilan Negeri atau meminta apel, maka Pengadilan Negeri itu boleh memerintahkan supaya putusan hakim itu dijalankan dahulu, jika ada surat yang sah suatu surat tulisan yang menurut peraturan tentang hal itu boleh diterima sebagai bukti, atau jika ada putusan hukuman lebih dahulu dengan putusan hakim yang sudah menjadi tetap, demikian pula jika dikabulkan tuntutan dahulu, lagi pula tentang perselisihan tentang hak milik.</a:t>
            </a:r>
            <a:endParaRPr lang="id-ID" dirty="0"/>
          </a:p>
          <a:p>
            <a:pPr marL="596646" indent="-514350" algn="just">
              <a:buAutoNum type="arabicPeriod"/>
            </a:pPr>
            <a:r>
              <a:rPr lang="id-ID" dirty="0" smtClean="0"/>
              <a:t>Akan tetapi hal menjalankan dahulu putusan hakim itu sekali-kali tidak boleh diluaskan kepada penyanderaan.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85728"/>
            <a:ext cx="8324880" cy="6286544"/>
          </a:xfrm>
        </p:spPr>
        <p:txBody>
          <a:bodyPr>
            <a:normAutofit fontScale="92500" lnSpcReduction="20000"/>
          </a:bodyPr>
          <a:lstStyle/>
          <a:p>
            <a:pPr algn="just"/>
            <a:r>
              <a:rPr lang="id-ID" dirty="0" smtClean="0"/>
              <a:t>Sehubungan dengan masalah ini pernah dikeluarkan 3 surat edaran Mahkamah Agung S.E.M.A. No. 13/1964, tetanggal 10 Juli 1964 dan S.E.M.A No. 5/1969 tertanggal 2 Juni 1969, menginstruksikan agar sedapat-dapatnya putusan dengan ketentuan dapat dilaksanakan terlebih dahulu jangan dijatuhkan, apabila terlanjur telah dijatuhkan, agar sedapat-dapatnya jangan dilaksanakan, sebelum putusan tersebut memperoleh kekuatan yang tetap,. </a:t>
            </a:r>
          </a:p>
          <a:p>
            <a:pPr algn="just"/>
            <a:r>
              <a:rPr lang="id-ID" dirty="0" smtClean="0"/>
              <a:t>Dalam hal perlawanan pihak ketiga adalah merupakan wewenang Ketua Pengadilan Negeri untuk menagguhkan pelaksanaan atau tidak juga dalam hal ada bantahan dari orang yang kena eksekusi (lihat pasal 129 ayat 4 jo. Pasal 207 ayat 3 jo. Pasal 208 ayat 1 H.I.R).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400288" cy="6858000"/>
          </a:xfrm>
        </p:spPr>
        <p:txBody>
          <a:bodyPr>
            <a:normAutofit fontScale="85000" lnSpcReduction="10000"/>
          </a:bodyPr>
          <a:lstStyle/>
          <a:p>
            <a:pPr algn="just">
              <a:buFontTx/>
              <a:buChar char="-"/>
            </a:pPr>
            <a:r>
              <a:rPr lang="id-ID" dirty="0" smtClean="0"/>
              <a:t>Pengadilan tinggi dapat memberikan putusan dengan ketentuan dapat dilaksanakan terlebih dahulu, meskipun terhadapnya diajukan kasasi.</a:t>
            </a:r>
          </a:p>
          <a:p>
            <a:pPr algn="just">
              <a:buFontTx/>
              <a:buChar char="-"/>
            </a:pPr>
            <a:r>
              <a:rPr lang="id-ID" dirty="0" smtClean="0"/>
              <a:t>Kasasi adalah upaya hukum yang biasa, sehingga pada umumnya menangguhkan eksekusi. </a:t>
            </a:r>
          </a:p>
          <a:p>
            <a:pPr algn="just">
              <a:buFontTx/>
              <a:buChar char="-"/>
            </a:pPr>
            <a:r>
              <a:rPr lang="id-ID" dirty="0" smtClean="0"/>
              <a:t>Bagaimana apabila putusan yang telah dijatuhkan dengan ketentuan dapat dilaksanakan, kemudian ternyata dalam taraf banding atau kasasi dibatalkan oleh Pengadilan Tinggi atau Mahkamah Agung, maka  segala sesuatu harus dikembalikan kepada keadaan semula,  artinya sebelum dilaksanakan.  Apabila telah terlanjur barang-barang pihak tergugat telah dilelang akan sukar juga untuk “mengembalikan kepada keadaan semula” </a:t>
            </a:r>
          </a:p>
          <a:p>
            <a:pPr algn="just">
              <a:buFontTx/>
              <a:buChar char="-"/>
            </a:pPr>
            <a:r>
              <a:rPr lang="id-ID" dirty="0" smtClean="0"/>
              <a:t>Pada dewasa ini, oleh karena sandera masih tetap dilarang untuk diberlakukan, maka ayat  2 dari pasal 180 H.I.R tidak berarti lagi.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928802"/>
            <a:ext cx="6779730" cy="3286148"/>
          </a:xfrm>
        </p:spPr>
        <p:txBody>
          <a:bodyPr>
            <a:normAutofit/>
          </a:bodyPr>
          <a:lstStyle/>
          <a:p>
            <a:r>
              <a:rPr lang="id-ID" sz="7000" b="1" dirty="0" smtClean="0">
                <a:solidFill>
                  <a:schemeClr val="tx1">
                    <a:lumMod val="85000"/>
                    <a:lumOff val="15000"/>
                  </a:schemeClr>
                </a:solidFill>
              </a:rPr>
              <a:t>Thank’s </a:t>
            </a:r>
            <a:r>
              <a:rPr lang="id-ID" sz="7000" b="1" dirty="0" smtClean="0">
                <a:solidFill>
                  <a:schemeClr val="tx1">
                    <a:lumMod val="85000"/>
                    <a:lumOff val="15000"/>
                  </a:schemeClr>
                </a:solidFill>
                <a:sym typeface="Wingdings" pitchFamily="2" charset="2"/>
              </a:rPr>
              <a:t></a:t>
            </a:r>
            <a:endParaRPr lang="id-ID" sz="7000" b="1" dirty="0">
              <a:solidFill>
                <a:schemeClr val="tx1">
                  <a:lumMod val="85000"/>
                  <a:lumOff val="1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862150" cy="1214422"/>
          </a:xfrm>
        </p:spPr>
        <p:txBody>
          <a:bodyPr>
            <a:normAutofit fontScale="90000"/>
          </a:bodyPr>
          <a:lstStyle/>
          <a:p>
            <a:r>
              <a:rPr lang="id-ID" dirty="0" smtClean="0"/>
              <a:t>Pelaksanaan putusan dan cara pelaksanaannya</a:t>
            </a:r>
            <a:endParaRPr lang="id-ID" dirty="0"/>
          </a:p>
        </p:txBody>
      </p:sp>
      <p:sp>
        <p:nvSpPr>
          <p:cNvPr id="3" name="Content Placeholder 2"/>
          <p:cNvSpPr>
            <a:spLocks noGrp="1"/>
          </p:cNvSpPr>
          <p:nvPr>
            <p:ph idx="1"/>
          </p:nvPr>
        </p:nvSpPr>
        <p:spPr>
          <a:xfrm>
            <a:off x="928662" y="1447800"/>
            <a:ext cx="7862150" cy="5410200"/>
          </a:xfrm>
        </p:spPr>
        <p:txBody>
          <a:bodyPr>
            <a:normAutofit fontScale="85000" lnSpcReduction="10000"/>
          </a:bodyPr>
          <a:lstStyle/>
          <a:p>
            <a:pPr algn="just"/>
            <a:r>
              <a:rPr lang="id-ID" dirty="0" smtClean="0"/>
              <a:t>Cara melaksanakan putusan hakim diatur dalam pasal 195 sampai dengan pasal 208 H.I.R sehubungan dengan hal ini dikemukakan, bahwa pasal 209 sampai dengan pasal 222 H.I.R sesungguhnya juga mengatur perihal cara pelaksanaan putusan, khususnya perihal sandra akan tetapi pasal-pasal tersebut berdasarkan surat edaran Mahkamah Agung No. 04/1975 tertanggal Desember 1975 dibekukan, artinya tidak dilakukan dalam praktek, makahkamah agung berpendapat, bahwa bertentangan dengan salah satu sila dari dasar falsafah Negara Indonesia, ialah dengan sila perikemanusiaan, salah satu Sila dari Pancasila.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57166"/>
            <a:ext cx="7924800" cy="6215106"/>
          </a:xfrm>
        </p:spPr>
        <p:txBody>
          <a:bodyPr>
            <a:normAutofit lnSpcReduction="10000"/>
          </a:bodyPr>
          <a:lstStyle/>
          <a:p>
            <a:pPr algn="just"/>
            <a:r>
              <a:rPr lang="id-ID" dirty="0" smtClean="0"/>
              <a:t>Ada 3 macam eksekusi yang dikenal oleh hukum  Acara Perdata:</a:t>
            </a:r>
          </a:p>
          <a:p>
            <a:pPr marL="596646" indent="-514350" algn="just">
              <a:buAutoNum type="alphaLcPeriod"/>
            </a:pPr>
            <a:r>
              <a:rPr lang="id-ID" dirty="0" smtClean="0"/>
              <a:t>Eksekusi sebagaimana yang diatur dalam pasal 196 H.I.R dan seterusnya, di mana seseorang dihukum untuk membayar sejumlah uang.</a:t>
            </a:r>
            <a:endParaRPr lang="id-ID" dirty="0"/>
          </a:p>
          <a:p>
            <a:pPr marL="596646" indent="-514350" algn="just">
              <a:buAutoNum type="alphaLcPeriod"/>
            </a:pPr>
            <a:r>
              <a:rPr lang="id-ID" dirty="0" smtClean="0"/>
              <a:t>Eksekusi sebagaimana diatur dalam pasal 225 H.I.R di mana seseorang dihukum untuk melaksanakan suatu perbuatan.</a:t>
            </a:r>
          </a:p>
          <a:p>
            <a:pPr marL="596646" indent="-514350" algn="just">
              <a:buAutoNum type="alphaLcPeriod"/>
            </a:pPr>
            <a:r>
              <a:rPr lang="id-ID" dirty="0" smtClean="0"/>
              <a:t>Eksekusi riil, yang dalam praktek banyak dilakukan akan tetapi tidak diatur dalam H.I.R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0"/>
            <a:ext cx="8147902" cy="6858000"/>
          </a:xfrm>
        </p:spPr>
        <p:txBody>
          <a:bodyPr>
            <a:normAutofit fontScale="85000" lnSpcReduction="10000"/>
          </a:bodyPr>
          <a:lstStyle/>
          <a:p>
            <a:pPr algn="just">
              <a:buNone/>
            </a:pPr>
            <a:r>
              <a:rPr lang="id-ID" dirty="0" smtClean="0"/>
              <a:t>ad (a): Eksekusi yang diatur dalam pasal 196 H.I.R  dan seterusnya.</a:t>
            </a:r>
          </a:p>
          <a:p>
            <a:pPr algn="just">
              <a:buFontTx/>
              <a:buChar char="-"/>
            </a:pPr>
            <a:r>
              <a:rPr lang="id-ID" dirty="0" smtClean="0"/>
              <a:t>Apabila seorang enggan untuk dengan sukarela memenuhi isi putusan di mana ia dihukum untuk membayar sejumlah uang, maka jika sebelum putusan dijatuhkan telah dilakukan sita jaminan, maka sita jaminan itu dinyatakan sah dan berharga, secara otomatis menjadi sita eksekutorial.</a:t>
            </a:r>
          </a:p>
          <a:p>
            <a:pPr algn="just">
              <a:buFontTx/>
              <a:buChar char="-"/>
            </a:pPr>
            <a:r>
              <a:rPr lang="id-ID" dirty="0" smtClean="0"/>
              <a:t>Jika sebelumnya belum pernah dilakukan sita jaminan, maka eksekusi dimulai dengan mensita sekian banyak barang-barang bergerak, dan apabila diperkirakan masih tidak cukup, juga dilakukan terhadap barang tidak bergerak milik pihak yang dikalahkan sehingga cukup untuk memenuhi pembayaran sejumlah uang yang harus dibayar menurut putusan beserta biaya-biaya yang timbul sehubungan dengan pelaksanaan putusan tersebut.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fontScale="85000" lnSpcReduction="10000"/>
          </a:bodyPr>
          <a:lstStyle/>
          <a:p>
            <a:pPr algn="just"/>
            <a:r>
              <a:rPr lang="id-ID" dirty="0" smtClean="0"/>
              <a:t>Dalam Hukum Acara Perdata ada 2 macam sita eksekutorial, yaitu:</a:t>
            </a:r>
          </a:p>
          <a:p>
            <a:pPr marL="596646" indent="-514350" algn="just">
              <a:buAutoNum type="arabicPeriod"/>
            </a:pPr>
            <a:r>
              <a:rPr lang="id-ID" dirty="0" smtClean="0"/>
              <a:t>Sita Eksekutorial sebagai kelanjutan dari sita jaminan;</a:t>
            </a:r>
          </a:p>
          <a:p>
            <a:pPr marL="596646" indent="-514350" algn="just">
              <a:buAutoNum type="arabicPeriod"/>
            </a:pPr>
            <a:r>
              <a:rPr lang="id-ID" dirty="0" smtClean="0"/>
              <a:t>Sita Eksekutorial yang dilakukan sehubungan dengan eksekusi karena sebelumnya tidak ada sita jaminan.</a:t>
            </a:r>
          </a:p>
          <a:p>
            <a:pPr marL="596646" indent="-514350" algn="just"/>
            <a:r>
              <a:rPr lang="id-ID" dirty="0" smtClean="0"/>
              <a:t>Mengenai cara melakukan penjualan barang-barang yang disita diatur dalam Pasal 200 H.I.R., yang pada pokoknya berisi yaitu diantaranya:</a:t>
            </a:r>
          </a:p>
          <a:p>
            <a:pPr marL="596646" indent="-514350" algn="just">
              <a:buAutoNum type="arabicParenR"/>
            </a:pPr>
            <a:r>
              <a:rPr lang="id-ID" dirty="0" smtClean="0"/>
              <a:t>Penjualan dilakukan dengan pertolongan Kantor Lelang;</a:t>
            </a:r>
          </a:p>
          <a:p>
            <a:pPr marL="596646" indent="-514350" algn="just">
              <a:buAutoNum type="arabicParenR"/>
            </a:pPr>
            <a:r>
              <a:rPr lang="id-ID" dirty="0" smtClean="0"/>
              <a:t>Penyimpangan terhadap azas tersebut jika pelelangan dilakukan untuk membayar sejumlah uang yang kurang dari Rp. 300,- boleh oleh juru sita saja;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7166"/>
            <a:ext cx="7848600" cy="6119834"/>
          </a:xfrm>
        </p:spPr>
        <p:txBody>
          <a:bodyPr>
            <a:normAutofit lnSpcReduction="10000"/>
          </a:bodyPr>
          <a:lstStyle/>
          <a:p>
            <a:pPr marL="596646" indent="-514350" algn="just">
              <a:buFont typeface="+mj-lt"/>
              <a:buAutoNum type="arabicPeriod" startAt="3"/>
            </a:pPr>
            <a:r>
              <a:rPr lang="id-ID" dirty="0" smtClean="0"/>
              <a:t>Urut-urutan barang yang akan dilelang ditunjuk oleh yang terkena lelang jika ia mau;</a:t>
            </a:r>
          </a:p>
          <a:p>
            <a:pPr marL="596646" indent="-514350" algn="just">
              <a:buFont typeface="+mj-lt"/>
              <a:buAutoNum type="arabicPeriod" startAt="3"/>
            </a:pPr>
            <a:r>
              <a:rPr lang="id-ID" dirty="0" smtClean="0"/>
              <a:t>Jika jumlah yang harus dibayar menurut putusan dan biaya pelaksanaan putusan telah tercapai, maka pelalangan segera dihentikan. Barang-barang selebihnya segera dikembalikan kepada yang terkena lelang;</a:t>
            </a:r>
          </a:p>
          <a:p>
            <a:pPr marL="596646" indent="-514350" algn="just">
              <a:buFont typeface="+mj-lt"/>
              <a:buAutoNum type="arabicPeriod" startAt="3"/>
            </a:pPr>
            <a:r>
              <a:rPr lang="id-ID" dirty="0" smtClean="0"/>
              <a:t>Sebelum pelalangan, terlebih dahulu harus diumumkan menurut kebiasaan stempat dan baru dapat dilakukan 8 hari setelah pensitaan;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8172480" cy="6858000"/>
          </a:xfrm>
        </p:spPr>
        <p:txBody>
          <a:bodyPr>
            <a:normAutofit fontScale="85000" lnSpcReduction="10000"/>
          </a:bodyPr>
          <a:lstStyle/>
          <a:p>
            <a:pPr algn="just"/>
            <a:r>
              <a:rPr lang="id-ID" dirty="0" smtClean="0"/>
              <a:t>Ketentuan Pasal 201 sampai dengan pasal 205 H.I.R mengatur tentang cara bagaimana pelaksanaan harus dilakukan apabila dalam waktu yang bersamaan diajukan untuk melaksanakan dua putusan atau lebih terhadap orang yang sama.</a:t>
            </a:r>
          </a:p>
          <a:p>
            <a:pPr algn="just"/>
            <a:r>
              <a:rPr lang="id-ID" dirty="0" smtClean="0"/>
              <a:t>Sehubungan dengan hal itu diperhatikan ketentuan pasal 224 H.I.R yang berbunyi sebagai berikut:</a:t>
            </a:r>
          </a:p>
          <a:p>
            <a:pPr algn="just">
              <a:buNone/>
            </a:pPr>
            <a:r>
              <a:rPr lang="id-ID" dirty="0" smtClean="0"/>
              <a:t>-	Surat grosse daripada akta hipotik dan surat utang yang, dibuat di hadapan Notaris Indonesia dan yang kepalanya memakai “Atas Nama Keadilan” berkekuatan  sama dengan Putusan Hakim. Jika surat yang demikian itu tidak ditepati dengan jalan damai, maka perihal menjalankannya dilakukan dengan perintah dari Pimpinan Ketua Pengadilan Negeri, yang dalam pegangannya orang yang berhutang itu diam atau tinggal atau memilih kedudukannya,  yaitu secara dinyatakan pada pasal di atas ini dalam bagian ini,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8001000" cy="6215106"/>
          </a:xfrm>
        </p:spPr>
        <p:txBody>
          <a:bodyPr>
            <a:normAutofit fontScale="92500" lnSpcReduction="10000"/>
          </a:bodyPr>
          <a:lstStyle/>
          <a:p>
            <a:pPr algn="just"/>
            <a:r>
              <a:rPr lang="id-ID" dirty="0" smtClean="0"/>
              <a:t>Akan tetapi dengan pengertian, bahwa paksa badan itu hanya boleh dilakukan,  jika sudah diizinkan dengan putusan hakim. Jika hal melakukan putusan hakim itu harus dijalankan sama sekali atau sebagiannya diluar daerah hukum Pengadilan Negeri, yang ketuanya menyuruh melakukan itu, maka diturutlah peraturan pada pasal 195 ayat kedua dan yang berikutnya.</a:t>
            </a:r>
          </a:p>
          <a:p>
            <a:pPr algn="just">
              <a:buNone/>
            </a:pPr>
            <a:r>
              <a:rPr lang="id-ID" dirty="0" smtClean="0"/>
              <a:t>ad (b):  Eksekusi yang diatur dalam Pasal 225 H.I.R </a:t>
            </a:r>
          </a:p>
          <a:p>
            <a:pPr algn="just">
              <a:buNone/>
            </a:pPr>
            <a:r>
              <a:rPr lang="id-ID" dirty="0" smtClean="0"/>
              <a:t>-	Pasal 225 H.I.R tersebut diatas terletak di bagian keenam dari H.I.R., yang mengatur tentang “Beberapa hal menjadi perkara yang Istimewa”.</a:t>
            </a:r>
          </a:p>
          <a:p>
            <a:pPr algn="just">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001000" cy="5943600"/>
          </a:xfrm>
        </p:spPr>
        <p:txBody>
          <a:bodyPr>
            <a:normAutofit fontScale="92500" lnSpcReduction="20000"/>
          </a:bodyPr>
          <a:lstStyle/>
          <a:p>
            <a:pPr algn="just"/>
            <a:r>
              <a:rPr lang="id-ID" dirty="0" smtClean="0"/>
              <a:t>Ketentuan Pasal 225 H.I.R berbunyi sebagai berikut:</a:t>
            </a:r>
          </a:p>
          <a:p>
            <a:pPr marL="596646" indent="-514350" algn="just">
              <a:buFont typeface="+mj-lt"/>
              <a:buAutoNum type="arabicParenR"/>
            </a:pPr>
            <a:r>
              <a:rPr lang="id-ID" dirty="0" smtClean="0"/>
              <a:t>jika seorang yang dihukum akan melaksanakan suatu perbuatan, tidak melakukan perbuatan itu dalam waktu yang ditentukan oleh hakim, maka bolehlah pihak yang dimenangkan dalam putusan hakim itu, meminta kepada pengadilan negeri, dengan pertolongan ketuanya, baik dengan surat, baik dengan lisan supaya </a:t>
            </a:r>
            <a:r>
              <a:rPr lang="id-ID" dirty="0" smtClean="0"/>
              <a:t>kep</a:t>
            </a:r>
            <a:r>
              <a:rPr lang="en-US" dirty="0" smtClean="0"/>
              <a:t>e</a:t>
            </a:r>
            <a:r>
              <a:rPr lang="id-ID" dirty="0" smtClean="0"/>
              <a:t>ntingan </a:t>
            </a:r>
            <a:r>
              <a:rPr lang="id-ID" dirty="0" smtClean="0"/>
              <a:t>yang akan </a:t>
            </a:r>
            <a:r>
              <a:rPr lang="id-ID" dirty="0" smtClean="0"/>
              <a:t>didapatnya</a:t>
            </a:r>
            <a:r>
              <a:rPr lang="en-US" dirty="0" smtClean="0"/>
              <a:t> </a:t>
            </a:r>
            <a:r>
              <a:rPr lang="en-US" dirty="0" err="1" smtClean="0"/>
              <a:t>dituruti</a:t>
            </a:r>
            <a:r>
              <a:rPr lang="id-ID" dirty="0" smtClean="0"/>
              <a:t>, </a:t>
            </a:r>
            <a:r>
              <a:rPr lang="id-ID" dirty="0" smtClean="0"/>
              <a:t>jika keputusan itu </a:t>
            </a:r>
            <a:r>
              <a:rPr lang="id-ID" dirty="0" smtClean="0"/>
              <a:t>diturut</a:t>
            </a:r>
            <a:r>
              <a:rPr lang="en-US" dirty="0" err="1" smtClean="0"/>
              <a:t>i</a:t>
            </a:r>
            <a:r>
              <a:rPr lang="id-ID" dirty="0" smtClean="0"/>
              <a:t>, </a:t>
            </a:r>
            <a:r>
              <a:rPr lang="id-ID" dirty="0" smtClean="0"/>
              <a:t>dinilai dengan uang yang banyaknya harus diberitahukannya dengan tentu, jika </a:t>
            </a:r>
            <a:r>
              <a:rPr lang="id-ID" dirty="0" smtClean="0"/>
              <a:t>permintaan </a:t>
            </a:r>
            <a:r>
              <a:rPr lang="id-ID" dirty="0" smtClean="0"/>
              <a:t>itu dilakukan dengan lisan, maka hal itu harus dicatat.</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1132</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Perihal Menjalankan Putusan Hakim  (Eksekusi)</vt:lpstr>
      <vt:lpstr>Pelaksanaan putusan dan cara pelaksanaannya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89</cp:revision>
  <dcterms:created xsi:type="dcterms:W3CDTF">2013-09-14T03:56:11Z</dcterms:created>
  <dcterms:modified xsi:type="dcterms:W3CDTF">2013-11-14T10:00:56Z</dcterms:modified>
</cp:coreProperties>
</file>