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0" r:id="rId2"/>
  </p:sldMasterIdLst>
  <p:handoutMasterIdLst>
    <p:handoutMasterId r:id="rId23"/>
  </p:handoutMasterIdLst>
  <p:sldIdLst>
    <p:sldId id="256" r:id="rId3"/>
    <p:sldId id="257" r:id="rId4"/>
    <p:sldId id="275" r:id="rId5"/>
    <p:sldId id="260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9322747-B210-4EEE-AC98-1662A868FD2B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D2B2AF6-7292-4367-B4A7-FFD8E0FEE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57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6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21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2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66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76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37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4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1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96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68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6352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28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8998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561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95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7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1AB6C-ED16-4A47-9077-28A29B9E9A6F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49752BE-E672-4978-8C8D-98B496E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9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MASYARAKAT DAN HUKUM INTERNASIONAL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PERKULIAHAN I</a:t>
            </a:r>
            <a:r>
              <a:rPr lang="id-ID" sz="2800" dirty="0">
                <a:solidFill>
                  <a:schemeClr val="tx1"/>
                </a:solidFill>
              </a:rPr>
              <a:t>I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Devica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Rully</a:t>
            </a:r>
            <a:r>
              <a:rPr lang="en-US" sz="2800" dirty="0">
                <a:solidFill>
                  <a:schemeClr val="tx1"/>
                </a:solidFill>
              </a:rPr>
              <a:t> M., SH. MH. LLM.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895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8077199" cy="50341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Islam</a:t>
            </a:r>
          </a:p>
          <a:p>
            <a:pPr marL="339725" indent="0">
              <a:spcBef>
                <a:spcPts val="0"/>
              </a:spcBef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bangsa-bangsa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Arab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kaidah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ajaran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Islam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menonjol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339725" indent="-339725"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India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Kuno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98463" indent="0">
              <a:spcBef>
                <a:spcPts val="0"/>
              </a:spcBef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raja-raja di India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398463" indent="-398463"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Bizantium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39725" indent="0">
              <a:spcBef>
                <a:spcPts val="0"/>
              </a:spcBef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diplomasi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thdp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bangsa-bangsa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tetangga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berkembanglah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bangsa-bangsa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ttg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hkm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diplomasi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305799" cy="5486400"/>
          </a:xfrm>
        </p:spPr>
        <p:txBody>
          <a:bodyPr>
            <a:norm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Revolusi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</a:t>
            </a:r>
          </a:p>
          <a:p>
            <a:pPr marL="398463" indent="-398463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Intermunicipal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Yunani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98463" indent="-398463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Gentium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lain.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Gentium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Masehi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Civile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lain.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Gentium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Intergentes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Law of nations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98463" indent="-398463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Imperium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 s/d 17 M).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381000"/>
            <a:ext cx="7899400" cy="5745163"/>
          </a:xfrm>
        </p:spPr>
        <p:txBody>
          <a:bodyPr>
            <a:normAutofit/>
          </a:bodyPr>
          <a:lstStyle/>
          <a:p>
            <a:pPr marL="514350" indent="-514350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Imperium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Clr>
                <a:schemeClr val="tx1">
                  <a:shade val="95000"/>
                </a:schemeClr>
              </a:buClr>
              <a:buFont typeface="Wingdings 2"/>
              <a:buAutoNum type="alphaLcPeriod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Kekaisaran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feodalnya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menguasai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kerajaan-kerajaan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disekitarnya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kerajaan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Kaisar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Clr>
                <a:schemeClr val="tx1">
                  <a:shade val="95000"/>
                </a:schemeClr>
              </a:buClr>
              <a:buFont typeface="Wingdings 2"/>
              <a:buAutoNum type="alphaLcPeriod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gereja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dipimpin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seringkali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dicampuradukan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selanjutnya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1617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Pangeran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Ferdinand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Hapsburg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Katolik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Kaisar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Protestan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ditindas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--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perang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Katolik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Protestan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(30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tahun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/1618-1648).</a:t>
            </a:r>
          </a:p>
          <a:p>
            <a:pPr marL="514350" indent="-514350" algn="just"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Perang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berakhir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ditandatanganinya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Perjanjian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Westphalia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”</a:t>
            </a:r>
          </a:p>
          <a:p>
            <a:pPr marL="0" indent="0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hukum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Romawi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mempunyai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dibidang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hukum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contoh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bona fides,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pacta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sunt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servanda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occupation,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servitut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26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762999" cy="62484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Westphalia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Westphalia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mengakhiri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Eropa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514350" indent="-514350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meneguhkan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Mengakhiri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Kaisar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suci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menegakkan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Imperium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Romawi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dilepaskan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persoalan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kegerejaan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d.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kemerdekaan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Nederland,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Swiss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negara-negara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Eropa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Jerman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diakui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174625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Westphalia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mrpkn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lahirnya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kebangsaan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nation state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International Law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a. Law of Nations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Bangsa-Bangsa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b. La among nation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c. Inter State Law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Transnational Law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Pertengahan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XX)</a:t>
            </a:r>
          </a:p>
          <a:p>
            <a:pPr marL="514350" indent="-51435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6. World Law/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tx1">
                  <a:shade val="95000"/>
                </a:schemeClr>
              </a:buClr>
              <a:buFont typeface="Wingdings 2"/>
              <a:buAutoNum type="alphaLcPeriod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Modern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Arial Narrow" pitchFamily="34" charset="0"/>
              </a:rPr>
              <a:t>Ciri-ciri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masyarakat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internasional</a:t>
            </a:r>
            <a:r>
              <a:rPr lang="en-US" sz="2000" dirty="0" smtClean="0">
                <a:latin typeface="Arial Narrow" pitchFamily="34" charset="0"/>
              </a:rPr>
              <a:t> yang </a:t>
            </a:r>
            <a:r>
              <a:rPr lang="en-US" sz="2000" dirty="0" err="1" smtClean="0">
                <a:latin typeface="Arial Narrow" pitchFamily="34" charset="0"/>
              </a:rPr>
              <a:t>baru</a:t>
            </a:r>
            <a:r>
              <a:rPr lang="en-US" sz="2000" dirty="0" smtClean="0">
                <a:latin typeface="Arial Narrow" pitchFamily="34" charset="0"/>
              </a:rPr>
              <a:t> (yang </a:t>
            </a:r>
            <a:r>
              <a:rPr lang="en-US" sz="2000" dirty="0" err="1" smtClean="0">
                <a:latin typeface="Arial Narrow" pitchFamily="34" charset="0"/>
              </a:rPr>
              <a:t>memedakan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dari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susunan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masyarakat</a:t>
            </a:r>
            <a:r>
              <a:rPr lang="en-US" sz="2000" dirty="0" smtClean="0">
                <a:latin typeface="Arial Narrow" pitchFamily="34" charset="0"/>
              </a:rPr>
              <a:t> Kristen </a:t>
            </a:r>
            <a:r>
              <a:rPr lang="en-US" sz="2000" dirty="0" err="1" smtClean="0">
                <a:latin typeface="Arial Narrow" pitchFamily="34" charset="0"/>
              </a:rPr>
              <a:t>Eropa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pada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abad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pertengahan</a:t>
            </a:r>
            <a:r>
              <a:rPr lang="en-US" sz="2000" dirty="0" smtClean="0">
                <a:latin typeface="Arial Narrow" pitchFamily="34" charset="0"/>
              </a:rPr>
              <a:t>: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Arial Narrow" pitchFamily="34" charset="0"/>
              </a:rPr>
              <a:t>Negara </a:t>
            </a:r>
            <a:r>
              <a:rPr lang="en-US" sz="2000" dirty="0" err="1" smtClean="0">
                <a:latin typeface="Arial Narrow" pitchFamily="34" charset="0"/>
              </a:rPr>
              <a:t>merupakan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satuan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teritorial</a:t>
            </a:r>
            <a:r>
              <a:rPr lang="en-US" sz="2000" dirty="0" smtClean="0">
                <a:latin typeface="Arial Narrow" pitchFamily="34" charset="0"/>
              </a:rPr>
              <a:t> yang </a:t>
            </a:r>
            <a:r>
              <a:rPr lang="en-US" sz="2000" dirty="0" err="1" smtClean="0">
                <a:latin typeface="Arial Narrow" pitchFamily="34" charset="0"/>
              </a:rPr>
              <a:t>berdaulat</a:t>
            </a:r>
            <a:r>
              <a:rPr lang="en-US" sz="2000" dirty="0" smtClean="0">
                <a:latin typeface="Arial Narrow" pitchFamily="34" charset="0"/>
              </a:rPr>
              <a:t> (Negara </a:t>
            </a:r>
            <a:r>
              <a:rPr lang="en-US" sz="2000" dirty="0" err="1" smtClean="0">
                <a:latin typeface="Arial Narrow" pitchFamily="34" charset="0"/>
              </a:rPr>
              <a:t>mempunyai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kekuasaan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tertinggi</a:t>
            </a:r>
            <a:r>
              <a:rPr lang="en-US" sz="2000" dirty="0" smtClean="0">
                <a:latin typeface="Arial Narrow" pitchFamily="34" charset="0"/>
              </a:rPr>
              <a:t> yang </a:t>
            </a:r>
            <a:r>
              <a:rPr lang="en-US" sz="2000" dirty="0" err="1" smtClean="0">
                <a:latin typeface="Arial Narrow" pitchFamily="34" charset="0"/>
              </a:rPr>
              <a:t>eksklusif</a:t>
            </a:r>
            <a:r>
              <a:rPr lang="en-US" sz="2000" dirty="0" smtClean="0">
                <a:latin typeface="Arial Narrow" pitchFamily="34" charset="0"/>
              </a:rPr>
              <a:t>)</a:t>
            </a:r>
          </a:p>
          <a:p>
            <a:pPr marL="457200" indent="-457200">
              <a:buAutoNum type="arabicParenR"/>
            </a:pPr>
            <a:r>
              <a:rPr lang="en-US" sz="2000" dirty="0" err="1" smtClean="0">
                <a:latin typeface="Arial Narrow" pitchFamily="34" charset="0"/>
              </a:rPr>
              <a:t>Hubungan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nasional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satu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dengan</a:t>
            </a:r>
            <a:r>
              <a:rPr lang="en-US" sz="2000" dirty="0" smtClean="0">
                <a:latin typeface="Arial Narrow" pitchFamily="34" charset="0"/>
              </a:rPr>
              <a:t> yang </a:t>
            </a:r>
            <a:r>
              <a:rPr lang="en-US" sz="2000" dirty="0" err="1" smtClean="0">
                <a:latin typeface="Arial Narrow" pitchFamily="34" charset="0"/>
              </a:rPr>
              <a:t>lainnya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didasarkan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atas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persamaan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derajat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kemerdekaan</a:t>
            </a:r>
            <a:r>
              <a:rPr lang="en-US" sz="2000" dirty="0" smtClean="0">
                <a:latin typeface="Arial Narrow" pitchFamily="34" charset="0"/>
              </a:rPr>
              <a:t>;</a:t>
            </a:r>
          </a:p>
          <a:p>
            <a:pPr marL="457200" indent="-457200">
              <a:buAutoNum type="arabicParenR"/>
            </a:pPr>
            <a:r>
              <a:rPr lang="en-US" sz="2000" dirty="0" err="1" smtClean="0">
                <a:latin typeface="Arial Narrow" pitchFamily="34" charset="0"/>
              </a:rPr>
              <a:t>Masyarakat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negara-negara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tidak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mengakui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kekuasaan</a:t>
            </a:r>
            <a:r>
              <a:rPr lang="en-US" sz="2000" dirty="0" smtClean="0">
                <a:latin typeface="Arial Narrow" pitchFamily="34" charset="0"/>
              </a:rPr>
              <a:t> di </a:t>
            </a:r>
            <a:r>
              <a:rPr lang="en-US" sz="2000" dirty="0" err="1" smtClean="0">
                <a:latin typeface="Arial Narrow" pitchFamily="34" charset="0"/>
              </a:rPr>
              <a:t>atas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mereka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seperti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Paus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ataupun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Kaisar</a:t>
            </a:r>
            <a:r>
              <a:rPr lang="en-US" sz="2000" dirty="0" smtClean="0">
                <a:latin typeface="Arial Narrow" pitchFamily="34" charset="0"/>
              </a:rPr>
              <a:t>;</a:t>
            </a:r>
          </a:p>
          <a:p>
            <a:pPr marL="457200" indent="-457200">
              <a:buAutoNum type="arabicParenR"/>
            </a:pPr>
            <a:r>
              <a:rPr lang="en-US" sz="2000" dirty="0" err="1" smtClean="0">
                <a:latin typeface="Arial Narrow" pitchFamily="34" charset="0"/>
              </a:rPr>
              <a:t>Hubungan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antar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negara-negara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berdasarkan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atas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hukum</a:t>
            </a:r>
            <a:r>
              <a:rPr lang="en-US" sz="2000" dirty="0" smtClean="0">
                <a:latin typeface="Arial Narrow" pitchFamily="34" charset="0"/>
              </a:rPr>
              <a:t> yang </a:t>
            </a:r>
            <a:r>
              <a:rPr lang="en-US" sz="2000" dirty="0" err="1" smtClean="0">
                <a:latin typeface="Arial Narrow" pitchFamily="34" charset="0"/>
              </a:rPr>
              <a:t>banyak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mengambil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oper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pengertian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lembaga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hukum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perdata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Romawi</a:t>
            </a:r>
            <a:r>
              <a:rPr lang="en-US" sz="2000" dirty="0" smtClean="0">
                <a:latin typeface="Arial Narrow" pitchFamily="34" charset="0"/>
              </a:rPr>
              <a:t>;</a:t>
            </a:r>
          </a:p>
          <a:p>
            <a:pPr marL="457200" indent="-457200">
              <a:buAutoNum type="arabicParenR"/>
            </a:pPr>
            <a:r>
              <a:rPr lang="en-US" sz="2000" dirty="0" smtClean="0">
                <a:latin typeface="Arial Narrow" pitchFamily="34" charset="0"/>
              </a:rPr>
              <a:t>Negara </a:t>
            </a:r>
            <a:r>
              <a:rPr lang="en-US" sz="2000" dirty="0" err="1" smtClean="0">
                <a:latin typeface="Arial Narrow" pitchFamily="34" charset="0"/>
              </a:rPr>
              <a:t>mengakui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adanya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hukum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internasional</a:t>
            </a:r>
            <a:r>
              <a:rPr lang="en-US" sz="2000" dirty="0" smtClean="0">
                <a:latin typeface="Arial Narrow" pitchFamily="34" charset="0"/>
              </a:rPr>
              <a:t>, </a:t>
            </a:r>
            <a:r>
              <a:rPr lang="en-US" sz="2000" dirty="0" err="1" smtClean="0">
                <a:latin typeface="Arial Narrow" pitchFamily="34" charset="0"/>
              </a:rPr>
              <a:t>tetapi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menekankan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peranan</a:t>
            </a:r>
            <a:r>
              <a:rPr lang="en-US" sz="2000" dirty="0" smtClean="0">
                <a:latin typeface="Arial Narrow" pitchFamily="34" charset="0"/>
              </a:rPr>
              <a:t> yang </a:t>
            </a:r>
            <a:r>
              <a:rPr lang="en-US" sz="2000" dirty="0" err="1" smtClean="0">
                <a:latin typeface="Arial Narrow" pitchFamily="34" charset="0"/>
              </a:rPr>
              <a:t>besar</a:t>
            </a:r>
            <a:r>
              <a:rPr lang="en-US" sz="2000" dirty="0" smtClean="0">
                <a:latin typeface="Arial Narrow" pitchFamily="34" charset="0"/>
              </a:rPr>
              <a:t> yang </a:t>
            </a:r>
            <a:r>
              <a:rPr lang="en-US" sz="2000" dirty="0" err="1" smtClean="0">
                <a:latin typeface="Arial Narrow" pitchFamily="34" charset="0"/>
              </a:rPr>
              <a:t>dimainkan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negara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dalam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kepatuhan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terhadap</a:t>
            </a:r>
            <a:r>
              <a:rPr lang="en-US" sz="2000" dirty="0" smtClean="0">
                <a:latin typeface="Arial Narrow" pitchFamily="34" charset="0"/>
              </a:rPr>
              <a:t> HI;</a:t>
            </a:r>
          </a:p>
          <a:p>
            <a:pPr marL="457200" indent="-457200">
              <a:buAutoNum type="arabicParenR"/>
            </a:pPr>
            <a:r>
              <a:rPr lang="en-US" sz="2000" dirty="0" err="1" smtClean="0">
                <a:latin typeface="Arial Narrow" pitchFamily="34" charset="0"/>
              </a:rPr>
              <a:t>Tidak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adanya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mahkamah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internasional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kekuatan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polisi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untuk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memaksakan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ditaatinya</a:t>
            </a:r>
            <a:r>
              <a:rPr lang="en-US" sz="2000" dirty="0" smtClean="0">
                <a:latin typeface="Arial Narrow" pitchFamily="34" charset="0"/>
              </a:rPr>
              <a:t> HI;</a:t>
            </a:r>
          </a:p>
          <a:p>
            <a:pPr marL="457200" indent="-457200">
              <a:buAutoNum type="arabicParenR"/>
            </a:pPr>
            <a:r>
              <a:rPr lang="en-US" sz="2000" dirty="0" err="1" smtClean="0">
                <a:latin typeface="Arial Narrow" pitchFamily="34" charset="0"/>
              </a:rPr>
              <a:t>Adanya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doktrin</a:t>
            </a:r>
            <a:r>
              <a:rPr lang="en-US" sz="2000" dirty="0" smtClean="0">
                <a:latin typeface="Arial Narrow" pitchFamily="34" charset="0"/>
              </a:rPr>
              <a:t> bellum </a:t>
            </a:r>
            <a:r>
              <a:rPr lang="en-US" sz="2000" dirty="0" err="1" smtClean="0">
                <a:latin typeface="Arial Narrow" pitchFamily="34" charset="0"/>
              </a:rPr>
              <a:t>justum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sebagai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ajaran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perang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suci</a:t>
            </a:r>
            <a:r>
              <a:rPr lang="en-US" sz="2000" dirty="0" smtClean="0">
                <a:latin typeface="Arial Narrow" pitchFamily="34" charset="0"/>
              </a:rPr>
              <a:t> yang </a:t>
            </a:r>
            <a:r>
              <a:rPr lang="en-US" sz="2000" dirty="0" err="1" smtClean="0">
                <a:latin typeface="Arial Narrow" pitchFamily="34" charset="0"/>
              </a:rPr>
              <a:t>menganggap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perang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sebagai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salah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satu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penggunaan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kekerasan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dalam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menyelesaikan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sengketa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untuk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kepentingan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nasional</a:t>
            </a:r>
            <a:r>
              <a:rPr lang="en-US" sz="2000" dirty="0" smtClean="0">
                <a:latin typeface="Arial Narrow" pitchFamily="34" charset="0"/>
              </a:rPr>
              <a:t>.</a:t>
            </a:r>
            <a:endParaRPr lang="en-US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HUGO GROTIUS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362200"/>
            <a:ext cx="8382000" cy="4267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i="1" dirty="0" smtClean="0"/>
              <a:t>De Jure Belli ac </a:t>
            </a:r>
            <a:r>
              <a:rPr lang="en-US" i="1" dirty="0" err="1" smtClean="0"/>
              <a:t>Pacis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Perang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Damai</a:t>
            </a:r>
            <a:r>
              <a:rPr lang="en-US" i="1" dirty="0" smtClean="0"/>
              <a:t>)</a:t>
            </a:r>
          </a:p>
          <a:p>
            <a:r>
              <a:rPr lang="en-US" dirty="0" err="1" smtClean="0"/>
              <a:t>Berisi</a:t>
            </a:r>
            <a:r>
              <a:rPr lang="en-US" dirty="0" smtClean="0"/>
              <a:t>  </a:t>
            </a:r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antarnegara</a:t>
            </a:r>
            <a:endParaRPr lang="en-US" dirty="0" smtClean="0"/>
          </a:p>
          <a:p>
            <a:r>
              <a:rPr lang="en-US" dirty="0" err="1" smtClean="0"/>
              <a:t>Pemikirannya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HI </a:t>
            </a:r>
            <a:r>
              <a:rPr lang="en-US" dirty="0" err="1" smtClean="0"/>
              <a:t>mendasarkan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kegerejaan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>
                <a:cs typeface="Times New Roman" pitchFamily="18" charset="0"/>
              </a:rPr>
              <a:t>HI </a:t>
            </a:r>
            <a:r>
              <a:rPr lang="en-US" dirty="0" err="1">
                <a:cs typeface="Times New Roman" pitchFamily="18" charset="0"/>
              </a:rPr>
              <a:t>mengikat</a:t>
            </a:r>
            <a:r>
              <a:rPr lang="en-US" dirty="0">
                <a:cs typeface="Times New Roman" pitchFamily="18" charset="0"/>
              </a:rPr>
              <a:t> / </a:t>
            </a:r>
            <a:r>
              <a:rPr lang="en-US" dirty="0" err="1">
                <a:cs typeface="Times New Roman" pitchFamily="18" charset="0"/>
              </a:rPr>
              <a:t>ditaati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karena</a:t>
            </a:r>
            <a:r>
              <a:rPr lang="en-US" dirty="0">
                <a:cs typeface="Times New Roman" pitchFamily="18" charset="0"/>
              </a:rPr>
              <a:t> HI </a:t>
            </a:r>
            <a:r>
              <a:rPr lang="en-US" dirty="0" err="1">
                <a:cs typeface="Times New Roman" pitchFamily="18" charset="0"/>
              </a:rPr>
              <a:t>merupakan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hukum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alam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diterapkan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kehidupan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masyarakt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bangsa-bangsa</a:t>
            </a:r>
            <a:r>
              <a:rPr lang="en-US" dirty="0">
                <a:cs typeface="Times New Roman" pitchFamily="18" charset="0"/>
              </a:rPr>
              <a:t>/</a:t>
            </a:r>
            <a:r>
              <a:rPr lang="en-US" dirty="0" err="1">
                <a:cs typeface="Times New Roman" pitchFamily="18" charset="0"/>
              </a:rPr>
              <a:t>masyarakat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internasional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459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HI Abad XIX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smtClean="0"/>
              <a:t>Negara-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Kongres</a:t>
            </a:r>
            <a:r>
              <a:rPr lang="en-US" dirty="0" smtClean="0"/>
              <a:t> </a:t>
            </a:r>
            <a:r>
              <a:rPr lang="en-US" dirty="0" err="1" smtClean="0"/>
              <a:t>Wina</a:t>
            </a:r>
            <a:r>
              <a:rPr lang="en-US" dirty="0" smtClean="0"/>
              <a:t> 1815 </a:t>
            </a:r>
            <a:r>
              <a:rPr lang="en-US" dirty="0" err="1" smtClean="0"/>
              <a:t>berjanji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lain;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perjanjian-perjanjian</a:t>
            </a:r>
            <a:r>
              <a:rPr lang="en-US" dirty="0" smtClean="0"/>
              <a:t> </a:t>
            </a:r>
            <a:r>
              <a:rPr lang="en-US" i="1" dirty="0" smtClean="0"/>
              <a:t>(Law Making Treaties)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perundingan-perundingan</a:t>
            </a:r>
            <a:r>
              <a:rPr lang="en-US" dirty="0" smtClean="0"/>
              <a:t> multilateral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23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Westphalia</a:t>
            </a:r>
          </a:p>
          <a:p>
            <a:r>
              <a:rPr lang="en-US" dirty="0" smtClean="0"/>
              <a:t>Abad XIX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Perancis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raja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(</a:t>
            </a:r>
            <a:r>
              <a:rPr lang="en-US" dirty="0" err="1" smtClean="0"/>
              <a:t>demokrasi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84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Konferensi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en-US" dirty="0" smtClean="0"/>
              <a:t> Den Haag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err="1"/>
              <a:t>Konferensi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Den </a:t>
            </a:r>
            <a:r>
              <a:rPr lang="en-US" dirty="0" smtClean="0"/>
              <a:t>Haag I (1899)</a:t>
            </a:r>
          </a:p>
          <a:p>
            <a:r>
              <a:rPr lang="en-US" dirty="0" err="1"/>
              <a:t>Konferensi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Den </a:t>
            </a:r>
            <a:r>
              <a:rPr lang="en-US" dirty="0" smtClean="0"/>
              <a:t>Haag II (1907)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memperjuangkan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konsolidasi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smtClean="0"/>
              <a:t>Negara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 yang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 (nation state)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Diadakannya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konferensi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Dibentuknya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arbitrase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74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Konsolidasi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r>
              <a:rPr lang="en-US" sz="3200" dirty="0" smtClean="0"/>
              <a:t> Modern (</a:t>
            </a:r>
            <a:r>
              <a:rPr lang="en-US" sz="3200" dirty="0" err="1" smtClean="0"/>
              <a:t>Pasca</a:t>
            </a:r>
            <a:r>
              <a:rPr lang="en-US" sz="3200" dirty="0" smtClean="0"/>
              <a:t> </a:t>
            </a:r>
            <a:r>
              <a:rPr lang="en-US" sz="3200" dirty="0" err="1" smtClean="0"/>
              <a:t>Konferensi</a:t>
            </a:r>
            <a:r>
              <a:rPr lang="en-US" sz="3200" dirty="0" smtClean="0"/>
              <a:t> </a:t>
            </a:r>
            <a:r>
              <a:rPr lang="en-US" sz="3200" dirty="0" err="1" smtClean="0"/>
              <a:t>Perdamaian</a:t>
            </a:r>
            <a:r>
              <a:rPr lang="en-US" sz="3200" dirty="0" smtClean="0"/>
              <a:t> Den Haag 1907)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err="1" smtClean="0"/>
              <a:t>Diadakannya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Briand </a:t>
            </a:r>
            <a:r>
              <a:rPr lang="en-US" i="1" dirty="0" err="1" smtClean="0"/>
              <a:t>Kellog</a:t>
            </a:r>
            <a:r>
              <a:rPr lang="en-US" i="1" dirty="0" smtClean="0"/>
              <a:t> Pact </a:t>
            </a:r>
            <a:r>
              <a:rPr lang="en-US" dirty="0" smtClean="0"/>
              <a:t>di Paris 1928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Didirikannya</a:t>
            </a:r>
            <a:r>
              <a:rPr lang="en-US" dirty="0" smtClean="0"/>
              <a:t> </a:t>
            </a:r>
            <a:r>
              <a:rPr lang="en-US" dirty="0" err="1" smtClean="0"/>
              <a:t>Liga</a:t>
            </a:r>
            <a:r>
              <a:rPr lang="en-US" dirty="0" smtClean="0"/>
              <a:t> </a:t>
            </a:r>
            <a:r>
              <a:rPr lang="en-US" dirty="0" err="1" smtClean="0"/>
              <a:t>Bangsa-Bangsa</a:t>
            </a:r>
            <a:r>
              <a:rPr lang="en-US" dirty="0" smtClean="0"/>
              <a:t> (LBB)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Versailles </a:t>
            </a:r>
            <a:r>
              <a:rPr lang="en-US" dirty="0" err="1" smtClean="0"/>
              <a:t>sesudah</a:t>
            </a:r>
            <a:r>
              <a:rPr lang="en-US" dirty="0" smtClean="0"/>
              <a:t> PD I 1919dan </a:t>
            </a:r>
            <a:r>
              <a:rPr lang="en-US" dirty="0" err="1" smtClean="0"/>
              <a:t>Perserikatan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–</a:t>
            </a:r>
            <a:r>
              <a:rPr lang="en-US" dirty="0" err="1" smtClean="0"/>
              <a:t>Bangsa</a:t>
            </a:r>
            <a:r>
              <a:rPr lang="en-US" dirty="0" smtClean="0"/>
              <a:t> (PBB) </a:t>
            </a:r>
            <a:r>
              <a:rPr lang="en-US" dirty="0" err="1" smtClean="0"/>
              <a:t>sesudah</a:t>
            </a:r>
            <a:r>
              <a:rPr lang="en-US" dirty="0" smtClean="0"/>
              <a:t> PD II 1945.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1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berlakunya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 --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masyarakat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internasional</a:t>
            </a:r>
            <a:endParaRPr lang="en-US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Mochtar</a:t>
            </a:r>
            <a:r>
              <a:rPr lang="en-US" dirty="0" smtClean="0"/>
              <a:t> </a:t>
            </a:r>
            <a:r>
              <a:rPr lang="en-US" dirty="0" err="1" smtClean="0"/>
              <a:t>Kusumaatmaja</a:t>
            </a:r>
            <a:r>
              <a:rPr lang="en-US" dirty="0" smtClean="0"/>
              <a:t>,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 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: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Adanya</a:t>
            </a:r>
            <a:r>
              <a:rPr lang="en-US" sz="3600" dirty="0" smtClean="0"/>
              <a:t> </a:t>
            </a:r>
            <a:r>
              <a:rPr lang="en-US" sz="3600" dirty="0" err="1" smtClean="0"/>
              <a:t>Masyarakat</a:t>
            </a:r>
            <a:r>
              <a:rPr lang="en-US" sz="3600" dirty="0" smtClean="0"/>
              <a:t> </a:t>
            </a:r>
            <a:r>
              <a:rPr lang="en-US" sz="3600" dirty="0" err="1" smtClean="0"/>
              <a:t>Internasional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Landasan</a:t>
            </a:r>
            <a:r>
              <a:rPr lang="en-US" sz="3600" dirty="0" smtClean="0"/>
              <a:t> </a:t>
            </a:r>
            <a:r>
              <a:rPr lang="en-US" sz="3600" dirty="0" err="1" smtClean="0"/>
              <a:t>Sosiologi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Internasional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5476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HI Abad XX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9432" y="1447800"/>
            <a:ext cx="8126361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dekolonisasi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antarnegara</a:t>
            </a:r>
            <a:r>
              <a:rPr lang="en-US" dirty="0" smtClean="0"/>
              <a:t>,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IP yang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dibuatnya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di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;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(bilateral, </a:t>
            </a:r>
            <a:r>
              <a:rPr lang="en-US" dirty="0" err="1" smtClean="0"/>
              <a:t>regiolan</a:t>
            </a:r>
            <a:r>
              <a:rPr lang="en-US" dirty="0" smtClean="0"/>
              <a:t>, global);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2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societas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hk.int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dibuktikan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subyek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Kenyataan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lain.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Fakta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pengikat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materiil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asas-asas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prinsip-prinsip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kecuali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2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458199" cy="4876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subyek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HI,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Hub.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orangnya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* hub.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pejabat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pejabat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neg.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* hub.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pejabat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pejabat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organ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2. Hub.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perorangan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perdagangan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dsb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72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209800"/>
            <a:ext cx="8686800" cy="39163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kedaulatan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sovereignity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--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superanus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yang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teratas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--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mempunyai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kekuasaan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tertinggi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;</a:t>
            </a:r>
            <a:endParaRPr lang="id-ID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berlakunya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hukum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internasional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yang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mengatur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hub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antar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negara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khususnya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--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sebagai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kekuasaan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tertinggi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---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tdk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bertentangan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dgn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HI.</a:t>
            </a:r>
            <a:endParaRPr lang="id-ID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ruang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berlaku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kekuasaan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tertinggi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dibatasi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oleh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batas-batas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wilayah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negara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itu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id-ID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pembatasan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kedaulatan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sbg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tertinggi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wilayah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negaranya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id-ID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2.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berakhir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kedaulatan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bertentangan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id-ID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id-ID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faham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kedaulatan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faham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kemerdekaan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faham</a:t>
            </a:r>
            <a:r>
              <a:rPr lang="id-ID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derajat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Kedaulatan</a:t>
            </a:r>
            <a:r>
              <a:rPr lang="en-US" sz="3200" dirty="0"/>
              <a:t> </a:t>
            </a:r>
            <a:r>
              <a:rPr lang="en-US" sz="3200" dirty="0" smtClean="0"/>
              <a:t>Negara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661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peralihan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perubahan2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politik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b.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Kemajuan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teknologi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c.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24256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Internasional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Peralihan</a:t>
            </a:r>
            <a:r>
              <a:rPr lang="en-US" sz="2800" dirty="0" smtClean="0">
                <a:solidFill>
                  <a:schemeClr val="tx1"/>
                </a:solidFill>
              </a:rPr>
              <a:t> (Transition)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75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SEJARAH HUKUM INTERNASIONAL DAN PERKEMBANGANNYA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188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</a:p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Internasional</a:t>
            </a:r>
            <a:r>
              <a:rPr lang="en-US" dirty="0"/>
              <a:t> Modern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AWAL (KUNO)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1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Benih-benih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Internasional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ts val="0"/>
              </a:spcBef>
              <a:buFont typeface="Wingdings 2"/>
              <a:buAutoNum type="alphaUcPeriod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Yunani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spcBef>
                <a:spcPts val="0"/>
              </a:spcBef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514350" indent="-514350" algn="just">
              <a:spcBef>
                <a:spcPts val="0"/>
              </a:spcBef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Vinogradoff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intermunicipal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law”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ts val="0"/>
              </a:spcBef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Municipal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law =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negara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nasional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umum</a:t>
            </a:r>
            <a:endParaRPr lang="en-US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14350" indent="-514350" algn="just">
              <a:spcBef>
                <a:spcPts val="0"/>
              </a:spcBef>
              <a:buNone/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Intermunicipal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law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terdiri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hukum-hukum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kebiasaan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berasal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kebiasaan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dipraktekan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jangka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yang lama.</a:t>
            </a:r>
          </a:p>
          <a:p>
            <a:pPr marL="514350" indent="-514350" algn="just">
              <a:spcBef>
                <a:spcPts val="0"/>
              </a:spcBef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peraturan-peraturan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peperangan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perwasitan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arbitrase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diplomasi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konsul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ts val="0"/>
              </a:spcBef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religius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Yahudi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Yahudi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ttg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peperangan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1039</TotalTime>
  <Words>1424</Words>
  <Application>Microsoft Office PowerPoint</Application>
  <PresentationFormat>On-screen Show (4:3)</PresentationFormat>
  <Paragraphs>145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Arial Narrow</vt:lpstr>
      <vt:lpstr>Calibri</vt:lpstr>
      <vt:lpstr>Candara</vt:lpstr>
      <vt:lpstr>Symbol</vt:lpstr>
      <vt:lpstr>Times New Roman</vt:lpstr>
      <vt:lpstr>Trebuchet MS</vt:lpstr>
      <vt:lpstr>Wingdings</vt:lpstr>
      <vt:lpstr>Wingdings 2</vt:lpstr>
      <vt:lpstr>Wingdings 3</vt:lpstr>
      <vt:lpstr>Waveform</vt:lpstr>
      <vt:lpstr>Facet</vt:lpstr>
      <vt:lpstr>MASYARAKAT DAN HUKUM INTERNASIONAL</vt:lpstr>
      <vt:lpstr>Adanya Masyarakat Internasional Sebagai Landasan Sosiologi Hukum Internasional</vt:lpstr>
      <vt:lpstr>PowerPoint Presentation</vt:lpstr>
      <vt:lpstr>PowerPoint Presentation</vt:lpstr>
      <vt:lpstr>Kedaulatan Negara</vt:lpstr>
      <vt:lpstr>Masyarakat Internasional Dalam Peralihan (Transition) </vt:lpstr>
      <vt:lpstr>SEJARAH HUKUM INTERNASIONAL DAN PERKEMBANGANNYA</vt:lpstr>
      <vt:lpstr>Sejarah Perkembangan</vt:lpstr>
      <vt:lpstr>AWAL (KUNO) </vt:lpstr>
      <vt:lpstr>PowerPoint Presentation</vt:lpstr>
      <vt:lpstr>PowerPoint Presentation</vt:lpstr>
      <vt:lpstr>PowerPoint Presentation</vt:lpstr>
      <vt:lpstr>PowerPoint Presentation</vt:lpstr>
      <vt:lpstr>Hukum Internasional Modern</vt:lpstr>
      <vt:lpstr>HUGO GROTIUS</vt:lpstr>
      <vt:lpstr>Perkembangan HI Abad XIX</vt:lpstr>
      <vt:lpstr>Revolusi Perancis dan Amerika</vt:lpstr>
      <vt:lpstr>Konferensi Perdamaian Den Haag</vt:lpstr>
      <vt:lpstr>Konsolidasi Masyarakat Internasional Modern (Pasca Konferensi Perdamaian Den Haag 1907)</vt:lpstr>
      <vt:lpstr>Perkembangan HI Abad XX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MASYARAKAT DAN HUKUM INTERNASIONAL</dc:title>
  <dc:creator>1015e</dc:creator>
  <cp:lastModifiedBy>X455L</cp:lastModifiedBy>
  <cp:revision>11</cp:revision>
  <cp:lastPrinted>2016-04-12T08:58:01Z</cp:lastPrinted>
  <dcterms:created xsi:type="dcterms:W3CDTF">2016-03-31T17:35:11Z</dcterms:created>
  <dcterms:modified xsi:type="dcterms:W3CDTF">2017-05-04T23:02:18Z</dcterms:modified>
</cp:coreProperties>
</file>