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64" r:id="rId4"/>
    <p:sldId id="261" r:id="rId5"/>
    <p:sldId id="257" r:id="rId6"/>
    <p:sldId id="265" r:id="rId7"/>
    <p:sldId id="262" r:id="rId8"/>
    <p:sldId id="258" r:id="rId9"/>
    <p:sldId id="263" r:id="rId10"/>
    <p:sldId id="259" r:id="rId11"/>
    <p:sldId id="26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669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24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419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80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1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5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65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39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53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3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F9EDB6-6264-4EEF-944F-A2F1DD1192D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56C0A0-EFF3-4B24-A656-1D2643ADC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06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4935"/>
            <a:ext cx="6629400" cy="148166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HAKEKAT DAN DASAR BERLAKUNYA </a:t>
            </a:r>
            <a:b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HUKUM INTERNASIONAL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PERKULIAHAN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III</a:t>
            </a:r>
          </a:p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Devica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Rully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 M., SH. MH. LLM.</a:t>
            </a:r>
          </a:p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Mazhab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Perancis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389426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Teori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menghubungan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kenyataan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hidup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manusia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Beberapa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tokoh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Fauchile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Scelle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Duguit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menyatakan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bahwa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faktor2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biologis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sejarah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kemasyarakatan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8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mengikatanya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kenyataan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terpenuhinya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bermasyarakat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HUBUNGAN ANTARA HUKUM INTERNASIONAL DAN HUKUM NASIONAL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Devica</a:t>
            </a:r>
            <a:r>
              <a:rPr lang="en-US" dirty="0" smtClean="0"/>
              <a:t> </a:t>
            </a:r>
            <a:r>
              <a:rPr lang="en-US" dirty="0" err="1" smtClean="0"/>
              <a:t>Rully</a:t>
            </a:r>
            <a:r>
              <a:rPr lang="en-US" dirty="0" smtClean="0"/>
              <a:t> M., SH. MH. LLM.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56396"/>
          </a:xfrm>
        </p:spPr>
        <p:txBody>
          <a:bodyPr/>
          <a:lstStyle/>
          <a:p>
            <a:pPr algn="ctr"/>
            <a:r>
              <a:rPr lang="en-US" sz="2400" dirty="0" smtClean="0"/>
              <a:t>TEMPAT HI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tata</a:t>
            </a:r>
            <a:r>
              <a:rPr lang="en-US" sz="2400" dirty="0" smtClean="0"/>
              <a:t> </a:t>
            </a:r>
            <a:r>
              <a:rPr lang="en-US" sz="2400" dirty="0" err="1" smtClean="0"/>
              <a:t>hukum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keseluruhan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924800" cy="4191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dibahas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Anggapan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HI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;</a:t>
            </a:r>
          </a:p>
          <a:p>
            <a:r>
              <a:rPr lang="en-US" dirty="0" smtClean="0"/>
              <a:t>HI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konstelasi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teoritis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Dari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teoritis</a:t>
            </a:r>
            <a:r>
              <a:rPr lang="en-US" dirty="0" smtClean="0"/>
              <a:t>, </a:t>
            </a:r>
            <a:r>
              <a:rPr lang="en-US" dirty="0" err="1" smtClean="0"/>
              <a:t>hubungan</a:t>
            </a:r>
            <a:r>
              <a:rPr lang="en-US" dirty="0" smtClean="0"/>
              <a:t> HI </a:t>
            </a:r>
            <a:r>
              <a:rPr lang="en-US" dirty="0" err="1" smtClean="0"/>
              <a:t>dengan</a:t>
            </a:r>
            <a:r>
              <a:rPr lang="en-US" dirty="0" smtClean="0"/>
              <a:t> HN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:</a:t>
            </a:r>
          </a:p>
          <a:p>
            <a:pPr>
              <a:buAutoNum type="arabicPeriod"/>
            </a:pP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voluntarisme</a:t>
            </a:r>
            <a:r>
              <a:rPr lang="en-US" dirty="0" smtClean="0"/>
              <a:t>: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berdampingan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endParaRPr lang="en-US" dirty="0" smtClean="0"/>
          </a:p>
          <a:p>
            <a:pPr>
              <a:buAutoNum type="arabicPeriod"/>
            </a:pP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objektivis</a:t>
            </a:r>
            <a:r>
              <a:rPr lang="en-US" dirty="0" smtClean="0"/>
              <a:t>: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kesatuan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Aliran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dualisme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648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Aliran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dipengaruhi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pandangan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positivisme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Pakar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Triepel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Anzilotti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Mendasarkan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berlakunya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kemauan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nuculnya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Aliran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Dualisme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bersumber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kemauan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negara-negara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bersama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HN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bersumber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kemauan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Subyek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Subyek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HI: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Subyek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HN: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masyarakatnya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wadah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hukum-hukum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mutlak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lingkup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berlakunya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2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Aliran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dualisme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Kaidah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perangkat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bersumber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berdasar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kaidah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lain.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persoalan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hierarkhis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berlaindan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bergantung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lain.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pertentangan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persoalan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penunjukkan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renvoi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hendak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diberlakukan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ditransformasikan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27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79248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err="1" smtClean="0">
                <a:latin typeface="Aparajita" pitchFamily="34" charset="0"/>
                <a:cs typeface="Aparajita" pitchFamily="34" charset="0"/>
              </a:rPr>
              <a:t>Beberapa</a:t>
            </a:r>
            <a:r>
              <a:rPr lang="en-US" sz="3200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u="sng" dirty="0" err="1">
                <a:latin typeface="Aparajita" pitchFamily="34" charset="0"/>
                <a:cs typeface="Aparajita" pitchFamily="34" charset="0"/>
              </a:rPr>
              <a:t>K</a:t>
            </a:r>
            <a:r>
              <a:rPr lang="en-US" sz="3200" u="sng" dirty="0" err="1" smtClean="0">
                <a:latin typeface="Aparajita" pitchFamily="34" charset="0"/>
                <a:cs typeface="Aparajita" pitchFamily="34" charset="0"/>
              </a:rPr>
              <a:t>elemahan</a:t>
            </a:r>
            <a:r>
              <a:rPr lang="en-US" sz="3200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u="sng" dirty="0" err="1" smtClean="0">
                <a:latin typeface="Aparajita" pitchFamily="34" charset="0"/>
                <a:cs typeface="Aparajita" pitchFamily="34" charset="0"/>
              </a:rPr>
              <a:t>Aliran</a:t>
            </a:r>
            <a:r>
              <a:rPr lang="en-US" sz="3200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u="sng" dirty="0" err="1" smtClean="0">
                <a:latin typeface="Aparajita" pitchFamily="34" charset="0"/>
                <a:cs typeface="Aparajita" pitchFamily="34" charset="0"/>
              </a:rPr>
              <a:t>Dualisme</a:t>
            </a:r>
            <a:r>
              <a:rPr lang="en-US" sz="3200" u="sng" dirty="0" smtClean="0">
                <a:latin typeface="Aparajita" pitchFamily="34" charset="0"/>
                <a:cs typeface="Aparajita" pitchFamily="34" charset="0"/>
              </a:rPr>
              <a:t>…?</a:t>
            </a:r>
            <a:endParaRPr lang="en-US" sz="3200" dirty="0" smtClean="0">
              <a:latin typeface="Aparajita" pitchFamily="34" charset="0"/>
              <a:cs typeface="Aparajita" pitchFamily="34" charset="0"/>
            </a:endParaRPr>
          </a:p>
          <a:p>
            <a:pPr marL="514350" indent="-514350">
              <a:buAutoNum type="arabicPeriod"/>
            </a:pP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09600" indent="-609600" algn="ctr">
              <a:lnSpc>
                <a:spcPct val="8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Aliran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monoisme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924800" cy="3886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Dipengaruhi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Aliran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menganggap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berlakunya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HI</a:t>
            </a:r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terlepas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kemauan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---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melahirkan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paham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monisme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melahirkan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hierarkhis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a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Monisme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primat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HN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b.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Monisme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primat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HI</a:t>
            </a:r>
          </a:p>
          <a:p>
            <a:pPr marL="339725" indent="-339725">
              <a:lnSpc>
                <a:spcPct val="8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39725" indent="-339725">
              <a:lnSpc>
                <a:spcPct val="8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39725" indent="-339725">
              <a:lnSpc>
                <a:spcPct val="80000"/>
              </a:lnSpc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56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09600"/>
            <a:ext cx="8534400" cy="586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MONISME DENGAN PRIMAT HUKUM NASIONAL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merupakan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lanjutan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dari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HN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dengan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kata lain HI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merupakan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HN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untuk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urusan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luar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negeri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Berkembang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Jerman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Mz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Bonn).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diatas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negara-negara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negara-negara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HI yang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hub.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Internasional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wewenang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negara-negara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mengadakan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perjanjian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internasional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Kelemahan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buFont typeface="+mj-lt"/>
              <a:buAutoNum type="arabicParenR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Paham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memandang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pelengkap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HN yang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bersumber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perjanjian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internasional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 typeface="+mj-lt"/>
              <a:buAutoNum type="arabicParenR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Paham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kenyataannya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penyangkalan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berlakunya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HI yang 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mengikat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8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9248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9725" indent="-339725" algn="ctr">
              <a:lnSpc>
                <a:spcPct val="80000"/>
              </a:lnSpc>
              <a:buNone/>
            </a:pPr>
            <a:endParaRPr lang="en-US" sz="2400" dirty="0" smtClean="0">
              <a:latin typeface="Aparajita" pitchFamily="34" charset="0"/>
              <a:cs typeface="Aparajita" pitchFamily="34" charset="0"/>
            </a:endParaRPr>
          </a:p>
          <a:p>
            <a:pPr marL="339725" indent="-339725" algn="ctr">
              <a:lnSpc>
                <a:spcPct val="80000"/>
              </a:lnSpc>
              <a:buNone/>
            </a:pPr>
            <a:endParaRPr lang="en-US" sz="2400" dirty="0">
              <a:latin typeface="Aparajita" pitchFamily="34" charset="0"/>
              <a:cs typeface="Aparajita" pitchFamily="34" charset="0"/>
            </a:endParaRPr>
          </a:p>
          <a:p>
            <a:pPr marL="339725" indent="-339725" algn="ctr">
              <a:lnSpc>
                <a:spcPct val="80000"/>
              </a:lnSpc>
              <a:buNone/>
            </a:pP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MONISME DENGAN PRIMAT HUKUM INTERNASIONAL</a:t>
            </a:r>
          </a:p>
          <a:p>
            <a:pPr marL="339725" indent="0">
              <a:lnSpc>
                <a:spcPct val="80000"/>
              </a:lnSpc>
              <a:buNone/>
            </a:pPr>
            <a:endParaRPr lang="en-US" sz="2400" dirty="0" smtClean="0">
              <a:latin typeface="Aparajita" pitchFamily="34" charset="0"/>
              <a:cs typeface="Aparajita" pitchFamily="34" charset="0"/>
            </a:endParaRPr>
          </a:p>
          <a:p>
            <a:pPr marL="625475" indent="-285750">
              <a:lnSpc>
                <a:spcPct val="80000"/>
              </a:lnSpc>
            </a:pP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Menyatakan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bahwa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HN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bersumber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pada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HI yang 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secara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hierarkhies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lebih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tinggi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kedudukannya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625475" indent="-285750">
              <a:lnSpc>
                <a:spcPct val="80000"/>
              </a:lnSpc>
            </a:pP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HN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tunduk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pada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HI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dan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kekuatan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mengikat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HI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dr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HN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didasarkan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atas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suatu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pendelegasian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dari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HI.</a:t>
            </a:r>
          </a:p>
          <a:p>
            <a:pPr marL="625475" indent="-285750">
              <a:lnSpc>
                <a:spcPct val="80000"/>
              </a:lnSpc>
            </a:pPr>
            <a:r>
              <a:rPr lang="en-US" sz="2400" dirty="0" err="1">
                <a:latin typeface="Aparajita" pitchFamily="34" charset="0"/>
                <a:cs typeface="Aparajita" pitchFamily="34" charset="0"/>
              </a:rPr>
              <a:t>Paham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ini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dikembangkan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oleh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Mazhab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Wiena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tokohnya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: 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Kunz,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Kelsen,verdross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dan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didukung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oleh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Mahzab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Perancis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dengan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tokoh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: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Duguit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Schelle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.</a:t>
            </a:r>
          </a:p>
          <a:p>
            <a:endParaRPr lang="en-US" sz="2400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305800" cy="5867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33400" indent="-533400">
              <a:lnSpc>
                <a:spcPct val="80000"/>
              </a:lnSpc>
              <a:buNone/>
            </a:pP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u="sng" dirty="0" err="1">
                <a:latin typeface="Aparajita" pitchFamily="34" charset="0"/>
                <a:cs typeface="Aparajita" pitchFamily="34" charset="0"/>
              </a:rPr>
              <a:t>Kelemahan</a:t>
            </a:r>
            <a:r>
              <a:rPr lang="en-US" sz="2400" u="sng" dirty="0">
                <a:latin typeface="Aparajita" pitchFamily="34" charset="0"/>
                <a:cs typeface="Aparajita" pitchFamily="34" charset="0"/>
              </a:rPr>
              <a:t>: </a:t>
            </a:r>
          </a:p>
          <a:p>
            <a:pPr marL="533400" indent="-5334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Pandangan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ini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mendalilkan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bhw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HI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telah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ada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terlebih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dahulu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dari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HN. Hal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ini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bertentangan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dengan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kenyataan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sejarah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menunjukan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bahwa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HN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ada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terlebih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dahulu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dari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HI.</a:t>
            </a:r>
          </a:p>
          <a:p>
            <a:pPr marL="533400" indent="-5334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Pandangan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bahwa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kekuatan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mengikat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HN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diperoleh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dari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HI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tidak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dpt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dipertahankan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berdasarkan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kenyataan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wewenang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suatu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bangsa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berhubungan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engan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kehidupan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antar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negara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ada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yang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sepenuhnya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masuk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wewenang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HN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dalam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hal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ini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HTN.</a:t>
            </a:r>
          </a:p>
          <a:p>
            <a:pPr marL="533400" indent="-533400">
              <a:lnSpc>
                <a:spcPct val="80000"/>
              </a:lnSpc>
              <a:buNone/>
            </a:pPr>
            <a:endParaRPr lang="en-US" sz="2400" dirty="0">
              <a:latin typeface="Aparajita" pitchFamily="34" charset="0"/>
              <a:cs typeface="Aparajita" pitchFamily="34" charset="0"/>
            </a:endParaRPr>
          </a:p>
          <a:p>
            <a:pPr marL="533400" indent="-533400">
              <a:lnSpc>
                <a:spcPct val="80000"/>
              </a:lnSpc>
              <a:buNone/>
            </a:pPr>
            <a:r>
              <a:rPr lang="en-US" sz="2400" u="sng" dirty="0" err="1" smtClean="0">
                <a:latin typeface="Aparajita" pitchFamily="34" charset="0"/>
                <a:cs typeface="Aparajita" pitchFamily="34" charset="0"/>
              </a:rPr>
              <a:t>Kesimpulan</a:t>
            </a:r>
            <a:r>
              <a:rPr lang="en-US" sz="2400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u="sng" dirty="0" err="1">
                <a:latin typeface="Aparajita" pitchFamily="34" charset="0"/>
                <a:cs typeface="Aparajita" pitchFamily="34" charset="0"/>
              </a:rPr>
              <a:t>umum</a:t>
            </a:r>
            <a:r>
              <a:rPr lang="en-US" sz="2400" u="sng" dirty="0">
                <a:latin typeface="Aparajita" pitchFamily="34" charset="0"/>
                <a:cs typeface="Aparajita" pitchFamily="34" charset="0"/>
              </a:rPr>
              <a:t>:</a:t>
            </a:r>
          </a:p>
          <a:p>
            <a:pPr marL="280988" indent="-280988">
              <a:lnSpc>
                <a:spcPct val="80000"/>
              </a:lnSpc>
              <a:buFont typeface="+mj-lt"/>
              <a:buAutoNum type="arabicParenR"/>
            </a:pP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Antara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HI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dan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HN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tidak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perlu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ada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pertentangan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prinsipil</a:t>
            </a:r>
            <a:endParaRPr lang="en-US" sz="2400" dirty="0" smtClean="0">
              <a:latin typeface="Aparajita" pitchFamily="34" charset="0"/>
              <a:cs typeface="Aparajita" pitchFamily="34" charset="0"/>
            </a:endParaRPr>
          </a:p>
          <a:p>
            <a:pPr marL="280988" indent="-280988">
              <a:lnSpc>
                <a:spcPct val="80000"/>
              </a:lnSpc>
              <a:buFont typeface="+mj-lt"/>
              <a:buAutoNum type="arabicParenR"/>
            </a:pP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Perkembangan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HI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sangat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lamban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karena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ditentukan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oleh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HN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atau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kehendak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negara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belum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kuatnya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HI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sebagai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suatu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sistem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hukum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.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62000"/>
            <a:ext cx="6965245" cy="120248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DASAR KEKUATAN MENGIKAT HI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19256"/>
            <a:ext cx="6668845" cy="39767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r>
              <a:rPr lang="en-US" dirty="0" smtClean="0"/>
              <a:t> :</a:t>
            </a:r>
          </a:p>
          <a:p>
            <a:r>
              <a:rPr lang="en-US" dirty="0" smtClean="0"/>
              <a:t>HI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lembaga2 yang </a:t>
            </a:r>
            <a:r>
              <a:rPr lang="en-US" dirty="0" err="1" smtClean="0"/>
              <a:t>lazim</a:t>
            </a:r>
            <a:r>
              <a:rPr lang="en-US" dirty="0" smtClean="0"/>
              <a:t> </a:t>
            </a:r>
            <a:r>
              <a:rPr lang="en-US" dirty="0" err="1" smtClean="0"/>
              <a:t>diasosiasikan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pelaksanaannya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eksekutif</a:t>
            </a:r>
            <a:r>
              <a:rPr lang="en-US" dirty="0" smtClean="0"/>
              <a:t> yang </a:t>
            </a:r>
            <a:r>
              <a:rPr lang="en-US" dirty="0" err="1" smtClean="0"/>
              <a:t>kuat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legislatif</a:t>
            </a:r>
            <a:r>
              <a:rPr lang="en-US" dirty="0" smtClean="0"/>
              <a:t>, </a:t>
            </a:r>
            <a:r>
              <a:rPr lang="en-US" dirty="0" err="1" smtClean="0"/>
              <a:t>yudikatif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polisi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memaksa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Hobbes, Spinoza </a:t>
            </a:r>
            <a:r>
              <a:rPr lang="en-US" dirty="0" err="1" smtClean="0"/>
              <a:t>dan</a:t>
            </a:r>
            <a:r>
              <a:rPr lang="en-US" dirty="0" smtClean="0"/>
              <a:t> Austin </a:t>
            </a:r>
            <a:r>
              <a:rPr lang="en-US" dirty="0" err="1" smtClean="0"/>
              <a:t>nenyangkal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mengikatnya</a:t>
            </a:r>
            <a:r>
              <a:rPr lang="en-US" dirty="0" smtClean="0"/>
              <a:t> HI, </a:t>
            </a:r>
            <a:r>
              <a:rPr lang="en-US" dirty="0" err="1" smtClean="0"/>
              <a:t>shg</a:t>
            </a:r>
            <a:r>
              <a:rPr lang="en-US" dirty="0" smtClean="0"/>
              <a:t> HI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39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smtClean="0">
                <a:latin typeface="Aparajita" pitchFamily="34" charset="0"/>
                <a:cs typeface="Aparajita" pitchFamily="34" charset="0"/>
              </a:rPr>
              <a:t>HUKUM INTERNASIONAL MENURUT PRAKTIK INTERNASIONAL</a:t>
            </a:r>
            <a:endParaRPr lang="en-US" sz="24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4572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Tugas</a:t>
            </a:r>
            <a:r>
              <a:rPr lang="en-US" dirty="0" smtClean="0"/>
              <a:t>! (20menit)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 </a:t>
            </a:r>
            <a:r>
              <a:rPr lang="id-ID" dirty="0" smtClean="0"/>
              <a:t>4</a:t>
            </a:r>
            <a:r>
              <a:rPr lang="en-US" dirty="0" smtClean="0"/>
              <a:t> orang</a:t>
            </a:r>
          </a:p>
          <a:p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Mochtar</a:t>
            </a:r>
            <a:r>
              <a:rPr lang="en-US" dirty="0" smtClean="0"/>
              <a:t> </a:t>
            </a:r>
            <a:r>
              <a:rPr lang="en-US" dirty="0" err="1" smtClean="0"/>
              <a:t>Kusumaatmaja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(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):</a:t>
            </a:r>
          </a:p>
          <a:p>
            <a:pPr marL="625475" indent="-285750">
              <a:buFont typeface="Wingdings" pitchFamily="2" charset="2"/>
              <a:buChar char="ü"/>
            </a:pP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orang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i="1" dirty="0" err="1" smtClean="0"/>
              <a:t>Perkara</a:t>
            </a:r>
            <a:r>
              <a:rPr lang="en-US" i="1" dirty="0" smtClean="0"/>
              <a:t> </a:t>
            </a:r>
            <a:r>
              <a:rPr lang="en-US" i="1" dirty="0" err="1" smtClean="0"/>
              <a:t>Tembakau</a:t>
            </a:r>
            <a:r>
              <a:rPr lang="en-US" i="1" dirty="0" smtClean="0"/>
              <a:t> Bremen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Indonesia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r>
              <a:rPr lang="en-US" dirty="0"/>
              <a:t>.</a:t>
            </a:r>
            <a:endParaRPr lang="en-US" dirty="0" smtClean="0"/>
          </a:p>
          <a:p>
            <a:pPr marL="625475" indent="-285750">
              <a:buFont typeface="Wingdings" pitchFamily="2" charset="2"/>
              <a:buChar char="ü"/>
            </a:pP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teritorial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mula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pPr>
              <a:buAutoNum type="arabicPeriod"/>
            </a:pPr>
            <a:r>
              <a:rPr lang="en-US" dirty="0" err="1" smtClean="0"/>
              <a:t>Buatlah</a:t>
            </a:r>
            <a:r>
              <a:rPr lang="en-US" dirty="0" smtClean="0"/>
              <a:t> resume</a:t>
            </a:r>
          </a:p>
          <a:p>
            <a:pPr>
              <a:buAutoNum type="arabicPeriod"/>
            </a:pP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kaitannya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HI </a:t>
            </a:r>
            <a:r>
              <a:rPr lang="en-US" dirty="0" err="1" smtClean="0"/>
              <a:t>dengan</a:t>
            </a:r>
            <a:r>
              <a:rPr lang="en-US" dirty="0" smtClean="0"/>
              <a:t> HN</a:t>
            </a:r>
          </a:p>
          <a:p>
            <a:pPr>
              <a:buAutoNum type="arabicPeriod"/>
            </a:pPr>
            <a:r>
              <a:rPr lang="en-US" dirty="0" err="1" smtClean="0"/>
              <a:t>Presentasikan</a:t>
            </a:r>
            <a:r>
              <a:rPr lang="en-US" dirty="0" smtClean="0"/>
              <a:t> per </a:t>
            </a:r>
            <a:r>
              <a:rPr lang="en-US" dirty="0" err="1"/>
              <a:t>K</a:t>
            </a:r>
            <a:r>
              <a:rPr lang="en-US" dirty="0" err="1" smtClean="0"/>
              <a:t>elompok</a:t>
            </a:r>
            <a:r>
              <a:rPr lang="en-US" dirty="0" smtClean="0"/>
              <a:t> 5-10menit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Mengikatnya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Internasional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256"/>
            <a:ext cx="7391400" cy="3976743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John Austin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internasional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sebenarnya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Austin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segolongan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laws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honour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the law set by fashion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rules of positive morality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disangkal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buku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Mochtar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memberi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hukum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adat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di Indonesia.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Domes Tones (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Yunani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4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alasan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perintah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Tuhan</a:t>
            </a:r>
            <a:endParaRPr lang="en-US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tradisi</a:t>
            </a:r>
            <a:endParaRPr lang="en-US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berasal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kesusilaan</a:t>
            </a:r>
            <a:endParaRPr lang="en-US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4.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perjanjian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masyarakat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8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Teori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Hukum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Alam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239000" cy="42672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Teori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Alam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/Natural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Law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merupakan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ajaran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mulanya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mempunyai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ciri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keagamaan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kuat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pertama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kali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ciri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tersebut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dilepaskan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oleh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Grotius</a:t>
            </a:r>
            <a:endParaRPr lang="en-US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internasional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Negara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terikat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tunduk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mrpk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Teori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Hukum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19257"/>
            <a:ext cx="6705600" cy="360381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keberatan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subyektif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samar</a:t>
            </a:r>
            <a:r>
              <a:rPr lang="en-US" dirty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keadilan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kaidah</a:t>
            </a:r>
            <a:r>
              <a:rPr lang="en-US" dirty="0" smtClean="0"/>
              <a:t> moral.</a:t>
            </a:r>
          </a:p>
          <a:p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taraf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yang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tiap-tiap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r>
              <a:rPr lang="en-US" dirty="0" smtClean="0"/>
              <a:t> yang </a:t>
            </a:r>
            <a:r>
              <a:rPr lang="en-US" dirty="0" err="1" smtClean="0"/>
              <a:t>diasosiasikan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60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2">
                    <a:lumMod val="75000"/>
                  </a:schemeClr>
                </a:solidFill>
              </a:rPr>
              <a:t>Teori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75000"/>
                  </a:schemeClr>
                </a:solidFill>
              </a:rPr>
              <a:t>Kehendak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 Negara</a:t>
            </a:r>
            <a:b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3200" b="1" dirty="0" err="1" smtClean="0">
                <a:solidFill>
                  <a:schemeClr val="bg2">
                    <a:lumMod val="75000"/>
                  </a:schemeClr>
                </a:solidFill>
              </a:rPr>
              <a:t>Voluntaris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19257"/>
            <a:ext cx="6440245" cy="3603812"/>
          </a:xfrm>
        </p:spPr>
        <p:txBody>
          <a:bodyPr>
            <a:normAutofit/>
          </a:bodyPr>
          <a:lstStyle/>
          <a:p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mengikat</a:t>
            </a:r>
            <a:r>
              <a:rPr lang="en-US" dirty="0" smtClean="0"/>
              <a:t> HI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kehendak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tunduk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HI.</a:t>
            </a:r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tokoh</a:t>
            </a:r>
            <a:r>
              <a:rPr lang="en-US" dirty="0" smtClean="0"/>
              <a:t>: Hegel (</a:t>
            </a:r>
            <a:r>
              <a:rPr lang="en-US" dirty="0" err="1" smtClean="0"/>
              <a:t>jerman</a:t>
            </a:r>
            <a:r>
              <a:rPr lang="en-US" dirty="0" smtClean="0"/>
              <a:t>), George </a:t>
            </a:r>
            <a:r>
              <a:rPr lang="en-US" dirty="0" err="1" smtClean="0"/>
              <a:t>Jellineck</a:t>
            </a:r>
            <a:r>
              <a:rPr lang="en-US" dirty="0" smtClean="0"/>
              <a:t>, Zorn.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2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Voluntaris</a:t>
            </a:r>
            <a:r>
              <a:rPr lang="en-US" dirty="0" smtClean="0"/>
              <a:t>: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kedaulatan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kehendak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Merupakab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positivisme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Kedaulatan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Menurut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George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Jellineck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ditaati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negara2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kehendak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kehendak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(self limitation-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theorie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8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19257"/>
            <a:ext cx="6553200" cy="360381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Kehendak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Common Consent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Theory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Menurut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Triepel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kehendak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kehendak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negara-negara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tunduk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Verein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arungs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Theorie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TEORI OBYEKTIVITAS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Madzhab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Wiena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By Hans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Kelsen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ditaati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negara2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kaidah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Grundnorm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Asas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Pacta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Sunt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Servanda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sebagai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kaidah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dasar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HI.</a:t>
            </a:r>
            <a:endParaRPr lang="en-US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8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1298</TotalTime>
  <Words>1145</Words>
  <Application>Microsoft Office PowerPoint</Application>
  <PresentationFormat>On-screen Show (4:3)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Aparajita</vt:lpstr>
      <vt:lpstr>Arabic Typesetting</vt:lpstr>
      <vt:lpstr>Brush Script MT</vt:lpstr>
      <vt:lpstr>Calibri</vt:lpstr>
      <vt:lpstr>Calibri Light</vt:lpstr>
      <vt:lpstr>Constantia</vt:lpstr>
      <vt:lpstr>Franklin Gothic Book</vt:lpstr>
      <vt:lpstr>Rage Italic</vt:lpstr>
      <vt:lpstr>Times New Roman</vt:lpstr>
      <vt:lpstr>Wingdings</vt:lpstr>
      <vt:lpstr>Pushpin</vt:lpstr>
      <vt:lpstr>Retrospect</vt:lpstr>
      <vt:lpstr>HAKEKAT DAN DASAR BERLAKUNYA  HUKUM INTERNASIONAL</vt:lpstr>
      <vt:lpstr>DASAR KEKUATAN MENGIKAT HI</vt:lpstr>
      <vt:lpstr>Dasar Kekuatan Mengikatnya Hukum Internasional</vt:lpstr>
      <vt:lpstr>Teori Hukum Alam</vt:lpstr>
      <vt:lpstr>Teori Hukum Alam</vt:lpstr>
      <vt:lpstr>Teori Kehendak Negara (Voluntaris)</vt:lpstr>
      <vt:lpstr>PowerPoint Presentation</vt:lpstr>
      <vt:lpstr>PowerPoint Presentation</vt:lpstr>
      <vt:lpstr>TEORI OBYEKTIVITAS</vt:lpstr>
      <vt:lpstr>Mazhab Perancis</vt:lpstr>
      <vt:lpstr>HUBUNGAN ANTARA HUKUM INTERNASIONAL DAN HUKUM NASIONAL</vt:lpstr>
      <vt:lpstr>TEMPAT HI Dalam tata hukum secara keseluruhan</vt:lpstr>
      <vt:lpstr>Aliran dualisme </vt:lpstr>
      <vt:lpstr>Aliran dualisme</vt:lpstr>
      <vt:lpstr>PowerPoint Presentation</vt:lpstr>
      <vt:lpstr>Aliran monoisme  </vt:lpstr>
      <vt:lpstr>PowerPoint Presentation</vt:lpstr>
      <vt:lpstr>PowerPoint Presentation</vt:lpstr>
      <vt:lpstr>PowerPoint Presentation</vt:lpstr>
      <vt:lpstr>HUKUM INTERNASIONAL MENURUT PRAKTIK INTERNASIONAL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HAKEKAT DAN DASAR BERLAKUNYA  HUKUM INTERNASIONAL</dc:title>
  <dc:creator>1015e</dc:creator>
  <cp:lastModifiedBy>X455L</cp:lastModifiedBy>
  <cp:revision>18</cp:revision>
  <dcterms:created xsi:type="dcterms:W3CDTF">2016-03-31T17:43:46Z</dcterms:created>
  <dcterms:modified xsi:type="dcterms:W3CDTF">2017-05-04T23:04:59Z</dcterms:modified>
</cp:coreProperties>
</file>