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2" r:id="rId6"/>
    <p:sldId id="264" r:id="rId7"/>
    <p:sldId id="265" r:id="rId8"/>
    <p:sldId id="266" r:id="rId9"/>
    <p:sldId id="267" r:id="rId10"/>
    <p:sldId id="261" r:id="rId11"/>
    <p:sldId id="263" r:id="rId12"/>
    <p:sldId id="268" r:id="rId13"/>
    <p:sldId id="269" r:id="rId14"/>
    <p:sldId id="258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E72F5-842B-4D68-9E06-FEBA20F6492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53976-AB2B-45ED-9E38-6C1BF83BA6E1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E72F5-842B-4D68-9E06-FEBA20F6492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53976-AB2B-45ED-9E38-6C1BF83BA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E72F5-842B-4D68-9E06-FEBA20F6492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53976-AB2B-45ED-9E38-6C1BF83BA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E72F5-842B-4D68-9E06-FEBA20F6492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53976-AB2B-45ED-9E38-6C1BF83BA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E72F5-842B-4D68-9E06-FEBA20F6492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53976-AB2B-45ED-9E38-6C1BF83BA6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E72F5-842B-4D68-9E06-FEBA20F6492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53976-AB2B-45ED-9E38-6C1BF83BA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E72F5-842B-4D68-9E06-FEBA20F6492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53976-AB2B-45ED-9E38-6C1BF83BA6E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E72F5-842B-4D68-9E06-FEBA20F6492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53976-AB2B-45ED-9E38-6C1BF83BA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E72F5-842B-4D68-9E06-FEBA20F6492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53976-AB2B-45ED-9E38-6C1BF83BA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E72F5-842B-4D68-9E06-FEBA20F6492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53976-AB2B-45ED-9E38-6C1BF83BA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72E72F5-842B-4D68-9E06-FEBA20F6492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2053976-AB2B-45ED-9E38-6C1BF83BA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72E72F5-842B-4D68-9E06-FEBA20F6492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2053976-AB2B-45ED-9E38-6C1BF83BA6E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 RESPONSIBILITY</a:t>
            </a:r>
            <a:br>
              <a:rPr lang="en-US" dirty="0" smtClean="0"/>
            </a:br>
            <a:r>
              <a:rPr lang="en-US" dirty="0" smtClean="0"/>
              <a:t>(TANGGUNG JAWAB NEGARA)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057400"/>
            <a:ext cx="7772400" cy="2286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Devica</a:t>
            </a:r>
            <a:r>
              <a:rPr lang="en-US" dirty="0" smtClean="0"/>
              <a:t> </a:t>
            </a:r>
            <a:r>
              <a:rPr lang="en-US" dirty="0" err="1" smtClean="0"/>
              <a:t>Rully</a:t>
            </a:r>
            <a:r>
              <a:rPr lang="en-US" dirty="0" smtClean="0"/>
              <a:t>, SH., MH., LLM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FAKULTAS HUKUM</a:t>
            </a:r>
          </a:p>
          <a:p>
            <a:pPr algn="ctr"/>
            <a:r>
              <a:rPr lang="en-US" dirty="0" smtClean="0"/>
              <a:t>UNIVERSITAS ESA UNGGUL</a:t>
            </a:r>
          </a:p>
          <a:p>
            <a:pPr algn="ctr"/>
            <a:r>
              <a:rPr lang="en-US" dirty="0" smtClean="0"/>
              <a:t>MEI </a:t>
            </a:r>
            <a:r>
              <a:rPr lang="en-US" dirty="0" smtClean="0"/>
              <a:t>201</a:t>
            </a:r>
            <a:r>
              <a:rPr lang="id-ID" dirty="0" smtClean="0"/>
              <a:t>7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553200" y="5943600"/>
            <a:ext cx="2362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/>
              <a:t>MATERI IX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4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1722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dirty="0" err="1">
                <a:latin typeface="Andalus" pitchFamily="18" charset="-78"/>
                <a:cs typeface="Andalus" pitchFamily="18" charset="-78"/>
              </a:rPr>
              <a:t>Pertanggungjawaban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latin typeface="Andalus" pitchFamily="18" charset="-78"/>
                <a:cs typeface="Andalus" pitchFamily="18" charset="-78"/>
              </a:rPr>
              <a:t>negara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latin typeface="Andalus" pitchFamily="18" charset="-78"/>
                <a:cs typeface="Andalus" pitchFamily="18" charset="-78"/>
              </a:rPr>
              <a:t>muncul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latin typeface="Andalus" pitchFamily="18" charset="-78"/>
                <a:cs typeface="Andalus" pitchFamily="18" charset="-78"/>
              </a:rPr>
              <a:t>diakibatkan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latin typeface="Andalus" pitchFamily="18" charset="-78"/>
                <a:cs typeface="Andalus" pitchFamily="18" charset="-78"/>
              </a:rPr>
              <a:t>oleh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latin typeface="Andalus" pitchFamily="18" charset="-78"/>
                <a:cs typeface="Andalus" pitchFamily="18" charset="-78"/>
              </a:rPr>
              <a:t>pelanggaran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latin typeface="Andalus" pitchFamily="18" charset="-78"/>
                <a:cs typeface="Andalus" pitchFamily="18" charset="-78"/>
              </a:rPr>
              <a:t>hukum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latin typeface="Andalus" pitchFamily="18" charset="-78"/>
                <a:cs typeface="Andalus" pitchFamily="18" charset="-78"/>
              </a:rPr>
              <a:t>internasional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dalam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hal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:</a:t>
            </a:r>
          </a:p>
          <a:p>
            <a:pPr marL="635000" lvl="1"/>
            <a:r>
              <a:rPr lang="en-US" sz="3200" dirty="0" err="1">
                <a:latin typeface="Andalus" pitchFamily="18" charset="-78"/>
                <a:cs typeface="Andalus" pitchFamily="18" charset="-78"/>
              </a:rPr>
              <a:t>Melakukan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latin typeface="Andalus" pitchFamily="18" charset="-78"/>
                <a:cs typeface="Andalus" pitchFamily="18" charset="-78"/>
              </a:rPr>
              <a:t>pelanggaran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latin typeface="Andalus" pitchFamily="18" charset="-78"/>
                <a:cs typeface="Andalus" pitchFamily="18" charset="-78"/>
              </a:rPr>
              <a:t>atas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latin typeface="Andalus" pitchFamily="18" charset="-78"/>
                <a:cs typeface="Andalus" pitchFamily="18" charset="-78"/>
              </a:rPr>
              <a:t>perjanjian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latin typeface="Andalus" pitchFamily="18" charset="-78"/>
                <a:cs typeface="Andalus" pitchFamily="18" charset="-78"/>
              </a:rPr>
              <a:t>internasional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</a:t>
            </a:r>
          </a:p>
          <a:p>
            <a:pPr marL="635000" lvl="1"/>
            <a:r>
              <a:rPr lang="en-US" sz="3200" dirty="0" err="1">
                <a:latin typeface="Andalus" pitchFamily="18" charset="-78"/>
                <a:cs typeface="Andalus" pitchFamily="18" charset="-78"/>
              </a:rPr>
              <a:t>Melanggar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latin typeface="Andalus" pitchFamily="18" charset="-78"/>
                <a:cs typeface="Andalus" pitchFamily="18" charset="-78"/>
              </a:rPr>
              <a:t>kedaulatan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latin typeface="Andalus" pitchFamily="18" charset="-78"/>
                <a:cs typeface="Andalus" pitchFamily="18" charset="-78"/>
              </a:rPr>
              <a:t>wilayah.negara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lain</a:t>
            </a:r>
          </a:p>
          <a:p>
            <a:pPr marL="635000" lvl="1"/>
            <a:r>
              <a:rPr lang="en-US" sz="3200" dirty="0" err="1">
                <a:latin typeface="Andalus" pitchFamily="18" charset="-78"/>
                <a:cs typeface="Andalus" pitchFamily="18" charset="-78"/>
              </a:rPr>
              <a:t>Menyerang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latin typeface="Andalus" pitchFamily="18" charset="-78"/>
                <a:cs typeface="Andalus" pitchFamily="18" charset="-78"/>
              </a:rPr>
              <a:t>negara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lain</a:t>
            </a:r>
          </a:p>
          <a:p>
            <a:pPr marL="635000" lvl="1"/>
            <a:r>
              <a:rPr lang="en-US" sz="3200" dirty="0" err="1">
                <a:latin typeface="Andalus" pitchFamily="18" charset="-78"/>
                <a:cs typeface="Andalus" pitchFamily="18" charset="-78"/>
              </a:rPr>
              <a:t>Mencederai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latin typeface="Andalus" pitchFamily="18" charset="-78"/>
                <a:cs typeface="Andalus" pitchFamily="18" charset="-78"/>
              </a:rPr>
              <a:t>perwakilan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latin typeface="Andalus" pitchFamily="18" charset="-78"/>
                <a:cs typeface="Andalus" pitchFamily="18" charset="-78"/>
              </a:rPr>
              <a:t>diplomatik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latin typeface="Andalus" pitchFamily="18" charset="-78"/>
                <a:cs typeface="Andalus" pitchFamily="18" charset="-78"/>
              </a:rPr>
              <a:t>negara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lain</a:t>
            </a:r>
          </a:p>
          <a:p>
            <a:pPr marL="635000" lvl="1"/>
            <a:r>
              <a:rPr lang="en-US" sz="3200" dirty="0" err="1">
                <a:latin typeface="Andalus" pitchFamily="18" charset="-78"/>
                <a:cs typeface="Andalus" pitchFamily="18" charset="-78"/>
              </a:rPr>
              <a:t>Memperlakukan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latin typeface="Andalus" pitchFamily="18" charset="-78"/>
                <a:cs typeface="Andalus" pitchFamily="18" charset="-78"/>
              </a:rPr>
              <a:t>warga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latin typeface="Andalus" pitchFamily="18" charset="-78"/>
                <a:cs typeface="Andalus" pitchFamily="18" charset="-78"/>
              </a:rPr>
              <a:t>asing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secara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tidak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benar</a:t>
            </a:r>
            <a:endParaRPr lang="en-US" sz="32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9958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Pengaturan</a:t>
            </a:r>
            <a:r>
              <a:rPr lang="en-US" sz="3200" dirty="0" smtClean="0"/>
              <a:t> </a:t>
            </a:r>
            <a:r>
              <a:rPr lang="en-US" sz="3200" dirty="0" err="1" smtClean="0"/>
              <a:t>Pertanggungjawaban</a:t>
            </a:r>
            <a:r>
              <a:rPr lang="en-US" sz="3200" dirty="0" smtClean="0"/>
              <a:t> Negara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82930" indent="-514350">
              <a:buAutoNum type="arabicPeriod"/>
            </a:pPr>
            <a:r>
              <a:rPr lang="en-US" sz="2400" dirty="0" err="1" smtClean="0">
                <a:latin typeface="Arial Narrow" pitchFamily="34" charset="0"/>
              </a:rPr>
              <a:t>Pengaturan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Parsial</a:t>
            </a:r>
            <a:endParaRPr lang="en-US" sz="2400" dirty="0" smtClean="0">
              <a:latin typeface="Arial Narrow" pitchFamily="34" charset="0"/>
            </a:endParaRPr>
          </a:p>
          <a:p>
            <a:r>
              <a:rPr lang="en-US" sz="2400" dirty="0" err="1" smtClean="0">
                <a:latin typeface="Arial Narrow" pitchFamily="34" charset="0"/>
              </a:rPr>
              <a:t>Tanggung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jawab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negara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menurut</a:t>
            </a:r>
            <a:r>
              <a:rPr lang="en-US" sz="2400" dirty="0">
                <a:latin typeface="Arial Narrow" pitchFamily="34" charset="0"/>
              </a:rPr>
              <a:t> Mohammed </a:t>
            </a:r>
            <a:r>
              <a:rPr lang="en-US" sz="2400" dirty="0" err="1">
                <a:latin typeface="Arial Narrow" pitchFamily="34" charset="0"/>
              </a:rPr>
              <a:t>Bedjaovi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adalah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i="1" dirty="0">
                <a:latin typeface="Arial Narrow" pitchFamily="34" charset="0"/>
              </a:rPr>
              <a:t>“one of the most complex in the general theory of international law”.</a:t>
            </a:r>
            <a:r>
              <a:rPr lang="en-US" sz="2400" dirty="0">
                <a:latin typeface="Arial Narrow" pitchFamily="34" charset="0"/>
              </a:rPr>
              <a:t> </a:t>
            </a:r>
          </a:p>
          <a:p>
            <a:pPr marL="68580" lvl="0" indent="0">
              <a:buNone/>
            </a:pPr>
            <a:r>
              <a:rPr lang="en-US" sz="2400" i="1" dirty="0" smtClean="0">
                <a:latin typeface="Arial Narrow" pitchFamily="34" charset="0"/>
              </a:rPr>
              <a:t>2. ILC </a:t>
            </a:r>
            <a:r>
              <a:rPr lang="en-US" sz="2400" i="1" dirty="0">
                <a:latin typeface="Arial Narrow" pitchFamily="34" charset="0"/>
              </a:rPr>
              <a:t>Draft Articles</a:t>
            </a:r>
            <a:endParaRPr lang="en-US" sz="2400" dirty="0">
              <a:latin typeface="Arial Narrow" pitchFamily="34" charset="0"/>
            </a:endParaRPr>
          </a:p>
          <a:p>
            <a:r>
              <a:rPr lang="en-US" sz="2400" dirty="0">
                <a:latin typeface="Arial Narrow" pitchFamily="34" charset="0"/>
              </a:rPr>
              <a:t>ILC </a:t>
            </a:r>
            <a:r>
              <a:rPr lang="en-US" sz="2400" dirty="0" err="1">
                <a:latin typeface="Arial Narrow" pitchFamily="34" charset="0"/>
              </a:rPr>
              <a:t>hanya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memperhatikan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prinsip-prinsip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umum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saja</a:t>
            </a:r>
            <a:r>
              <a:rPr lang="en-US" sz="2400" dirty="0">
                <a:latin typeface="Arial Narrow" pitchFamily="34" charset="0"/>
              </a:rPr>
              <a:t>, </a:t>
            </a:r>
            <a:r>
              <a:rPr lang="en-US" sz="2400" dirty="0" err="1">
                <a:latin typeface="Arial Narrow" pitchFamily="34" charset="0"/>
              </a:rPr>
              <a:t>meskipun</a:t>
            </a:r>
            <a:r>
              <a:rPr lang="en-US" sz="2400" dirty="0">
                <a:latin typeface="Arial Narrow" pitchFamily="34" charset="0"/>
              </a:rPr>
              <a:t> ILC </a:t>
            </a:r>
            <a:r>
              <a:rPr lang="en-US" sz="2400" dirty="0" err="1">
                <a:latin typeface="Arial Narrow" pitchFamily="34" charset="0"/>
              </a:rPr>
              <a:t>juga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bermaksud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untuk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mencoba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mengkodifikasi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aspek</a:t>
            </a:r>
            <a:r>
              <a:rPr lang="en-US" sz="2400" dirty="0">
                <a:latin typeface="Arial Narrow" pitchFamily="34" charset="0"/>
              </a:rPr>
              <a:t> lain </a:t>
            </a:r>
            <a:r>
              <a:rPr lang="en-US" sz="2400" dirty="0" err="1">
                <a:latin typeface="Arial Narrow" pitchFamily="34" charset="0"/>
              </a:rPr>
              <a:t>dari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tanggung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jawab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negara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akibat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tindakan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tertentu</a:t>
            </a:r>
            <a:r>
              <a:rPr lang="en-US" sz="2400" dirty="0">
                <a:latin typeface="Arial Narrow" pitchFamily="34" charset="0"/>
              </a:rPr>
              <a:t>.</a:t>
            </a:r>
          </a:p>
          <a:p>
            <a:r>
              <a:rPr lang="en-US" sz="2400" dirty="0">
                <a:latin typeface="Arial Narrow" pitchFamily="34" charset="0"/>
              </a:rPr>
              <a:t>ILC </a:t>
            </a:r>
            <a:r>
              <a:rPr lang="en-US" sz="2400" dirty="0" err="1">
                <a:latin typeface="Arial Narrow" pitchFamily="34" charset="0"/>
              </a:rPr>
              <a:t>berada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dibawah</a:t>
            </a:r>
            <a:r>
              <a:rPr lang="en-US" sz="2400" dirty="0">
                <a:latin typeface="Arial Narrow" pitchFamily="34" charset="0"/>
              </a:rPr>
              <a:t> PBB </a:t>
            </a:r>
            <a:r>
              <a:rPr lang="en-US" sz="2400" dirty="0" err="1">
                <a:latin typeface="Arial Narrow" pitchFamily="34" charset="0"/>
              </a:rPr>
              <a:t>dan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dibuat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oleh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i="1" dirty="0">
                <a:latin typeface="Arial Narrow" pitchFamily="34" charset="0"/>
              </a:rPr>
              <a:t>International Law </a:t>
            </a:r>
            <a:r>
              <a:rPr lang="en-US" sz="2400" i="1" dirty="0" err="1">
                <a:latin typeface="Arial Narrow" pitchFamily="34" charset="0"/>
              </a:rPr>
              <a:t>Comission</a:t>
            </a:r>
            <a:r>
              <a:rPr lang="en-US" sz="2400" dirty="0">
                <a:latin typeface="Arial Narrow" pitchFamily="34" charset="0"/>
              </a:rPr>
              <a:t>, </a:t>
            </a:r>
            <a:r>
              <a:rPr lang="en-US" sz="2400" dirty="0" err="1">
                <a:latin typeface="Arial Narrow" pitchFamily="34" charset="0"/>
              </a:rPr>
              <a:t>dimulai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pada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tahun</a:t>
            </a:r>
            <a:r>
              <a:rPr lang="en-US" sz="2400" dirty="0">
                <a:latin typeface="Arial Narrow" pitchFamily="34" charset="0"/>
              </a:rPr>
              <a:t> 1949 </a:t>
            </a:r>
            <a:r>
              <a:rPr lang="en-US" sz="2400" dirty="0" err="1">
                <a:latin typeface="Arial Narrow" pitchFamily="34" charset="0"/>
              </a:rPr>
              <a:t>dan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selesai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pada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tahun</a:t>
            </a:r>
            <a:r>
              <a:rPr lang="en-US" sz="2400" dirty="0">
                <a:latin typeface="Arial Narrow" pitchFamily="34" charset="0"/>
              </a:rPr>
              <a:t> 1996 </a:t>
            </a:r>
            <a:r>
              <a:rPr lang="en-US" sz="2400" dirty="0" err="1">
                <a:latin typeface="Arial Narrow" pitchFamily="34" charset="0"/>
              </a:rPr>
              <a:t>kemudian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disahkan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pada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tahun</a:t>
            </a:r>
            <a:r>
              <a:rPr lang="en-US" sz="2400" dirty="0">
                <a:latin typeface="Arial Narrow" pitchFamily="34" charset="0"/>
              </a:rPr>
              <a:t> 2001. ILC Draft Articles </a:t>
            </a:r>
            <a:r>
              <a:rPr lang="en-US" sz="2400" dirty="0" err="1">
                <a:latin typeface="Arial Narrow" pitchFamily="34" charset="0"/>
              </a:rPr>
              <a:t>memuat</a:t>
            </a:r>
            <a:r>
              <a:rPr lang="en-US" sz="2400" dirty="0">
                <a:latin typeface="Arial Narrow" pitchFamily="34" charset="0"/>
              </a:rPr>
              <a:t> 59 </a:t>
            </a:r>
            <a:r>
              <a:rPr lang="en-US" sz="2400" dirty="0" err="1">
                <a:latin typeface="Arial Narrow" pitchFamily="34" charset="0"/>
              </a:rPr>
              <a:t>pasal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dalam</a:t>
            </a:r>
            <a:r>
              <a:rPr lang="en-US" sz="2400" dirty="0">
                <a:latin typeface="Arial Narrow" pitchFamily="34" charset="0"/>
              </a:rPr>
              <a:t> 4 </a:t>
            </a:r>
            <a:r>
              <a:rPr lang="en-US" sz="2400" dirty="0" err="1">
                <a:latin typeface="Arial Narrow" pitchFamily="34" charset="0"/>
              </a:rPr>
              <a:t>bagian</a:t>
            </a:r>
            <a:r>
              <a:rPr lang="en-US" sz="2400" dirty="0">
                <a:latin typeface="Arial Narrow" pitchFamily="34" charset="0"/>
              </a:rPr>
              <a:t> :</a:t>
            </a:r>
          </a:p>
          <a:p>
            <a:pPr marL="68580" indent="0">
              <a:buNone/>
            </a:pP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219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5334000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Teori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subyektif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(</a:t>
            </a:r>
            <a:r>
              <a:rPr lang="en-US" sz="2800" b="1" i="1" dirty="0" smtClean="0">
                <a:latin typeface="Aparajita" pitchFamily="34" charset="0"/>
                <a:cs typeface="Aparajita" pitchFamily="34" charset="0"/>
              </a:rPr>
              <a:t>subjective </a:t>
            </a:r>
            <a:r>
              <a:rPr lang="en-US" sz="2800" b="1" i="1" dirty="0">
                <a:latin typeface="Aparajita" pitchFamily="34" charset="0"/>
                <a:cs typeface="Aparajita" pitchFamily="34" charset="0"/>
              </a:rPr>
              <a:t>responsibility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)</a:t>
            </a:r>
            <a:endParaRPr lang="en-US" sz="2800" dirty="0">
              <a:latin typeface="Aparajita" pitchFamily="34" charset="0"/>
              <a:cs typeface="Aparajita" pitchFamily="34" charset="0"/>
            </a:endParaRPr>
          </a:p>
          <a:p>
            <a:pPr marL="397764" lvl="1" indent="0">
              <a:buNone/>
            </a:pP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Tanggung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jawab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ditentukan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oleh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adanya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unsur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kesalahan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i="1" dirty="0">
                <a:latin typeface="Aparajita" pitchFamily="34" charset="0"/>
                <a:cs typeface="Aparajita" pitchFamily="34" charset="0"/>
              </a:rPr>
              <a:t>(fault),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yaitu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adanya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keinginan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maksud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untuk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melakukan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suatu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perbuatan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(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kesengajaan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i="1" dirty="0" err="1">
                <a:latin typeface="Aparajita" pitchFamily="34" charset="0"/>
                <a:cs typeface="Aparajita" pitchFamily="34" charset="0"/>
              </a:rPr>
              <a:t>dolus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)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kelalaian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(</a:t>
            </a:r>
            <a:r>
              <a:rPr lang="en-US" sz="2800" i="1" dirty="0">
                <a:latin typeface="Aparajita" pitchFamily="34" charset="0"/>
                <a:cs typeface="Aparajita" pitchFamily="34" charset="0"/>
              </a:rPr>
              <a:t>culpa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)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pada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pejabat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agen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397764" lvl="1" indent="0">
              <a:buNone/>
            </a:pPr>
            <a:endParaRPr lang="en-US" sz="2800" dirty="0">
              <a:latin typeface="Aparajita" pitchFamily="34" charset="0"/>
              <a:cs typeface="Aparajita" pitchFamily="34" charset="0"/>
            </a:endParaRPr>
          </a:p>
          <a:p>
            <a:pPr lvl="0"/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Teori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obyektif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(</a:t>
            </a:r>
            <a:r>
              <a:rPr lang="en-US" sz="2800" b="1" i="1" dirty="0" smtClean="0">
                <a:latin typeface="Aparajita" pitchFamily="34" charset="0"/>
                <a:cs typeface="Aparajita" pitchFamily="34" charset="0"/>
              </a:rPr>
              <a:t>objective responsibility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)</a:t>
            </a:r>
            <a:endParaRPr lang="en-US" sz="2800" dirty="0">
              <a:latin typeface="Aparajita" pitchFamily="34" charset="0"/>
              <a:cs typeface="Aparajita" pitchFamily="34" charset="0"/>
            </a:endParaRPr>
          </a:p>
          <a:p>
            <a:pPr marL="397764" lvl="1" indent="0">
              <a:buNone/>
            </a:pPr>
            <a:r>
              <a:rPr lang="en-US" sz="2800" dirty="0" err="1">
                <a:latin typeface="Aparajita" pitchFamily="34" charset="0"/>
                <a:cs typeface="Aparajita" pitchFamily="34" charset="0"/>
              </a:rPr>
              <a:t>Tanggung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jawab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adalah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selalu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mutlak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(</a:t>
            </a:r>
            <a:r>
              <a:rPr lang="en-US" sz="2800" i="1" dirty="0">
                <a:latin typeface="Aparajita" pitchFamily="34" charset="0"/>
                <a:cs typeface="Aparajita" pitchFamily="34" charset="0"/>
              </a:rPr>
              <a:t>strict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).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Unsur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kesalahan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bukan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prasyarat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untuk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terjadinya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tindakan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perbuatan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salah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secara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objektif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.</a:t>
            </a:r>
          </a:p>
          <a:p>
            <a:endParaRPr lang="en-US" sz="28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6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Macam-Macam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</a:t>
            </a:r>
            <a:r>
              <a:rPr lang="en-US" sz="3200" dirty="0" smtClean="0"/>
              <a:t> </a:t>
            </a:r>
            <a:r>
              <a:rPr lang="en-US" sz="3200" dirty="0" err="1" smtClean="0"/>
              <a:t>Jawab</a:t>
            </a:r>
            <a:r>
              <a:rPr lang="en-US" sz="3200" dirty="0" smtClean="0"/>
              <a:t> Negara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580" lvl="0" indent="0">
              <a:buNone/>
            </a:pP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</a:p>
          <a:p>
            <a:r>
              <a:rPr lang="en-US" dirty="0" err="1"/>
              <a:t>Pertanggungjawaban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(Treaty).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. </a:t>
            </a:r>
          </a:p>
          <a:p>
            <a:endParaRPr lang="en-US" dirty="0"/>
          </a:p>
          <a:p>
            <a:pPr marL="68580" lvl="0" indent="0">
              <a:buNone/>
            </a:pPr>
            <a:r>
              <a:rPr lang="en-US" dirty="0" err="1"/>
              <a:t>Kontrak</a:t>
            </a:r>
            <a:r>
              <a:rPr lang="en-US" dirty="0"/>
              <a:t> </a:t>
            </a:r>
          </a:p>
          <a:p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pertanggungjawaban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 </a:t>
            </a:r>
            <a:r>
              <a:rPr lang="en-US" dirty="0" err="1"/>
              <a:t>Kalaupun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pertanggungjawaban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, </a:t>
            </a:r>
            <a:r>
              <a:rPr lang="en-US" dirty="0" err="1"/>
              <a:t>pertanggungjawaban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denial of justice</a:t>
            </a:r>
            <a:r>
              <a:rPr lang="en-US" dirty="0"/>
              <a:t>.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4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39593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/>
              <a:t>Konsesi</a:t>
            </a:r>
            <a:r>
              <a:rPr lang="en-US" dirty="0"/>
              <a:t> </a:t>
            </a:r>
          </a:p>
          <a:p>
            <a:pPr marL="397764" lvl="1" indent="0">
              <a:buNone/>
            </a:pP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Konsesi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Klausula</a:t>
            </a:r>
            <a:r>
              <a:rPr lang="en-US" dirty="0"/>
              <a:t> </a:t>
            </a:r>
            <a:r>
              <a:rPr lang="en-US" dirty="0" err="1"/>
              <a:t>Calvo</a:t>
            </a:r>
            <a:r>
              <a:rPr lang="en-US" dirty="0"/>
              <a:t>. </a:t>
            </a:r>
            <a:r>
              <a:rPr lang="en-US" dirty="0" err="1"/>
              <a:t>Klausula</a:t>
            </a:r>
            <a:r>
              <a:rPr lang="en-US" dirty="0"/>
              <a:t> </a:t>
            </a:r>
            <a:r>
              <a:rPr lang="en-US" dirty="0" err="1"/>
              <a:t>Calvo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konsesi</a:t>
            </a:r>
            <a:r>
              <a:rPr lang="en-US" dirty="0"/>
              <a:t> </a:t>
            </a:r>
            <a:r>
              <a:rPr lang="en-US" dirty="0" err="1"/>
              <a:t>melepaskan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pemerintahnya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pemberi</a:t>
            </a:r>
            <a:r>
              <a:rPr lang="en-US" dirty="0"/>
              <a:t> </a:t>
            </a:r>
            <a:r>
              <a:rPr lang="en-US" dirty="0" err="1"/>
              <a:t>konsesi</a:t>
            </a:r>
            <a:r>
              <a:rPr lang="en-US" dirty="0"/>
              <a:t>. </a:t>
            </a:r>
          </a:p>
          <a:p>
            <a:endParaRPr lang="en-US" dirty="0"/>
          </a:p>
          <a:p>
            <a:pPr lvl="0"/>
            <a:r>
              <a:rPr lang="en-US" dirty="0" err="1"/>
              <a:t>Ekspropriasi</a:t>
            </a:r>
            <a:r>
              <a:rPr lang="en-US" dirty="0"/>
              <a:t> </a:t>
            </a:r>
          </a:p>
          <a:p>
            <a:pPr marL="397764" lvl="1" indent="0">
              <a:buNone/>
            </a:pPr>
            <a:r>
              <a:rPr lang="en-US" dirty="0" err="1"/>
              <a:t>Ekspropriasi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pencabutan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rugi</a:t>
            </a:r>
            <a:r>
              <a:rPr lang="en-US" dirty="0"/>
              <a:t>. </a:t>
            </a:r>
            <a:r>
              <a:rPr lang="en-US" dirty="0" err="1"/>
              <a:t>Ekspropriasi</a:t>
            </a:r>
            <a:r>
              <a:rPr lang="en-US" dirty="0"/>
              <a:t> yang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mewajibkan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ekspropriasi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rugi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mestinya</a:t>
            </a:r>
            <a:r>
              <a:rPr lang="en-US" dirty="0"/>
              <a:t>. </a:t>
            </a:r>
          </a:p>
          <a:p>
            <a:endParaRPr lang="en-US" dirty="0"/>
          </a:p>
          <a:p>
            <a:pPr marL="68580" indent="0">
              <a:buClrTx/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0172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7772400" cy="6400800"/>
          </a:xfrm>
        </p:spPr>
        <p:txBody>
          <a:bodyPr>
            <a:normAutofit lnSpcReduction="10000"/>
          </a:bodyPr>
          <a:lstStyle/>
          <a:p>
            <a:pPr marL="68580" lvl="0" indent="0">
              <a:buNone/>
            </a:pPr>
            <a:r>
              <a:rPr lang="en-US" dirty="0" err="1"/>
              <a:t>Hutang</a:t>
            </a:r>
            <a:r>
              <a:rPr lang="en-US" dirty="0"/>
              <a:t> </a:t>
            </a:r>
            <a:r>
              <a:rPr lang="en-US" dirty="0" err="1"/>
              <a:t>negara</a:t>
            </a:r>
            <a:endParaRPr lang="en-US" dirty="0"/>
          </a:p>
          <a:p>
            <a:pPr marL="68580" indent="0">
              <a:buNone/>
            </a:pP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pertanggungjawaban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tersebu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Teori</a:t>
            </a:r>
            <a:r>
              <a:rPr lang="en-US" dirty="0"/>
              <a:t> Lord </a:t>
            </a:r>
            <a:r>
              <a:rPr lang="en-US" dirty="0" err="1"/>
              <a:t>Palmerston</a:t>
            </a:r>
            <a:r>
              <a:rPr lang="en-US" dirty="0"/>
              <a:t> </a:t>
            </a:r>
          </a:p>
          <a:p>
            <a:pPr marL="397764" lvl="1" indent="0">
              <a:buNone/>
            </a:pPr>
            <a:r>
              <a:rPr lang="en-US" dirty="0"/>
              <a:t>Negara </a:t>
            </a:r>
            <a:r>
              <a:rPr lang="en-US" dirty="0" err="1"/>
              <a:t>kreditur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campur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diplomatik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bersenjata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debitur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Drago</a:t>
            </a:r>
            <a:r>
              <a:rPr lang="en-US" dirty="0"/>
              <a:t> </a:t>
            </a:r>
          </a:p>
          <a:p>
            <a:pPr marL="397764" lvl="1" indent="0">
              <a:buNone/>
            </a:pPr>
            <a:r>
              <a:rPr lang="en-US" dirty="0"/>
              <a:t>Negara </a:t>
            </a:r>
            <a:r>
              <a:rPr lang="en-US" dirty="0" err="1"/>
              <a:t>kreditur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. </a:t>
            </a:r>
            <a:r>
              <a:rPr lang="en-US" dirty="0" err="1"/>
              <a:t>Teori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debitur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47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136360"/>
          </a:xfrm>
        </p:spPr>
        <p:txBody>
          <a:bodyPr/>
          <a:lstStyle/>
          <a:p>
            <a:pPr marL="68580" lvl="0" indent="0">
              <a:buNone/>
            </a:pP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.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WNA, </a:t>
            </a:r>
            <a:r>
              <a:rPr lang="en-US" dirty="0" err="1"/>
              <a:t>misalnya</a:t>
            </a:r>
            <a:r>
              <a:rPr lang="en-US" dirty="0"/>
              <a:t> :</a:t>
            </a:r>
          </a:p>
          <a:p>
            <a:pPr marL="628650" lvl="0" indent="0">
              <a:buNone/>
            </a:pP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</a:p>
          <a:p>
            <a:pPr marL="628650" lvl="0" indent="0">
              <a:buNone/>
            </a:pPr>
            <a:r>
              <a:rPr lang="en-US" dirty="0" err="1"/>
              <a:t>Penahanan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semestinya</a:t>
            </a:r>
            <a:r>
              <a:rPr lang="en-US" dirty="0"/>
              <a:t> </a:t>
            </a:r>
          </a:p>
          <a:p>
            <a:pPr marL="628650" lvl="0" indent="0">
              <a:buNone/>
            </a:pPr>
            <a:r>
              <a:rPr lang="en-US" dirty="0" err="1"/>
              <a:t>Penolakan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</a:t>
            </a:r>
          </a:p>
          <a:p>
            <a:pPr marL="6286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22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Lingkungan</a:t>
            </a:r>
            <a:r>
              <a:rPr lang="en-US" dirty="0"/>
              <a:t> </a:t>
            </a:r>
          </a:p>
          <a:p>
            <a:pPr marL="397764" lvl="1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,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pertanggungjawaban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5766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b="1" dirty="0" smtClean="0"/>
              <a:t>Tentang Pembelaan dan Pembenaran</a:t>
            </a:r>
            <a:r>
              <a:rPr lang="id-ID" sz="2800" dirty="0" smtClean="0"/>
              <a:t> (</a:t>
            </a:r>
            <a:r>
              <a:rPr lang="id-ID" sz="2800" i="1" dirty="0" smtClean="0"/>
              <a:t>Defences and Justifications</a:t>
            </a:r>
            <a:r>
              <a:rPr lang="id-ID" sz="2800" dirty="0" smtClean="0"/>
              <a:t>)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id-ID" dirty="0"/>
              <a:t>Menurut rancangan konvensi tentang tanggung jawab negara yang dibuat oleh ILC tahun 1970 dan 1980, yang termasuk dalam katagori pembelaan adalah jika:</a:t>
            </a:r>
            <a:endParaRPr lang="en-US" dirty="0"/>
          </a:p>
          <a:p>
            <a:pPr marL="693738" indent="-457200"/>
            <a:r>
              <a:rPr lang="id-ID" dirty="0"/>
              <a:t>Suatu negara dipaksa oleh negara lain untuk melakukan perbuatan yang dapat dipersalahkan atau melawan hukum;</a:t>
            </a:r>
            <a:endParaRPr lang="en-US" dirty="0"/>
          </a:p>
          <a:p>
            <a:pPr marL="693738" indent="-457200"/>
            <a:r>
              <a:rPr lang="id-ID" dirty="0"/>
              <a:t>Suatu negara melakukan tindakan itu telah dengan persetujuan negara yang menderita kerugian;</a:t>
            </a:r>
            <a:endParaRPr lang="en-US" dirty="0"/>
          </a:p>
          <a:p>
            <a:pPr marL="693738" indent="-457200"/>
            <a:r>
              <a:rPr lang="id-ID" dirty="0"/>
              <a:t>Suatu negara melakukan tindakan itu semata-mata sebagai upaya perlawanan yang diperbolehkan (</a:t>
            </a:r>
            <a:r>
              <a:rPr lang="id-ID" i="1" dirty="0"/>
              <a:t>permissible countermeasures</a:t>
            </a:r>
            <a:r>
              <a:rPr lang="id-ID" dirty="0"/>
              <a:t>); nam</a:t>
            </a:r>
            <a:r>
              <a:rPr lang="en-US" dirty="0"/>
              <a:t>u</a:t>
            </a:r>
            <a:r>
              <a:rPr lang="id-ID" dirty="0"/>
              <a:t>n dalam hal ini tidak termasuk upaya perlawanan dengan menggunakan kekuatan senjata;</a:t>
            </a:r>
            <a:endParaRPr lang="en-US" dirty="0"/>
          </a:p>
          <a:p>
            <a:pPr marL="693738" indent="-457200"/>
            <a:r>
              <a:rPr lang="id-ID" dirty="0"/>
              <a:t>Para pejabat negara itu bertindak karena </a:t>
            </a:r>
            <a:r>
              <a:rPr lang="id-ID" i="1" dirty="0"/>
              <a:t>force majeure</a:t>
            </a:r>
            <a:r>
              <a:rPr lang="id-ID" dirty="0"/>
              <a:t> atau keadaan yang sangat membahayakan (</a:t>
            </a:r>
            <a:r>
              <a:rPr lang="id-ID" i="1" dirty="0"/>
              <a:t>extreme distress</a:t>
            </a:r>
            <a:r>
              <a:rPr lang="id-ID" dirty="0"/>
              <a:t>) dan tidak ada maksud sama sekali untuk menimbulkan akibat yang membahayakan </a:t>
            </a:r>
            <a:r>
              <a:rPr lang="id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27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id-ID" dirty="0"/>
              <a:t>Sedangkan yang dikatagorikan sebagai pembenaran hanya ada dua yaitu “keharusan” (</a:t>
            </a:r>
            <a:r>
              <a:rPr lang="id-ID" i="1" dirty="0"/>
              <a:t>necessity</a:t>
            </a:r>
            <a:r>
              <a:rPr lang="id-ID" dirty="0"/>
              <a:t>) dan “pembelaan diri” (</a:t>
            </a:r>
            <a:r>
              <a:rPr lang="id-ID" i="1" dirty="0"/>
              <a:t>self-defence</a:t>
            </a:r>
            <a:r>
              <a:rPr lang="id-ID" dirty="0"/>
              <a:t>). </a:t>
            </a:r>
            <a:endParaRPr lang="en-US" dirty="0"/>
          </a:p>
          <a:p>
            <a:pPr marL="68580" indent="0">
              <a:buNone/>
            </a:pPr>
            <a:r>
              <a:rPr lang="id-ID" dirty="0"/>
              <a:t>Namun, dalam hubungan ini penting untuk dicatat penegasan bahwa “keharusan” (</a:t>
            </a:r>
            <a:r>
              <a:rPr lang="id-ID" i="1" dirty="0"/>
              <a:t>necessity</a:t>
            </a:r>
            <a:r>
              <a:rPr lang="id-ID" dirty="0"/>
              <a:t>) tidak bisa dijadikan pembenaran bagi pelanggaran kewajiban internasional suatu negara, kecuali :</a:t>
            </a:r>
            <a:endParaRPr lang="en-US" dirty="0"/>
          </a:p>
          <a:p>
            <a:pPr marL="854075" lvl="0"/>
            <a:r>
              <a:rPr lang="id-ID" dirty="0"/>
              <a:t>tindakan itu merupakan satu-satunya cara untuk menyelamatkan suatu kepentingan esensial negara itu dari suatu bahaya yang sangat besar dan sudah sedemikian dekat;</a:t>
            </a:r>
            <a:endParaRPr lang="en-US" dirty="0"/>
          </a:p>
          <a:p>
            <a:pPr marL="854075" lvl="0"/>
            <a:r>
              <a:rPr lang="id-ID" dirty="0"/>
              <a:t>tindakan itu tidak menimbulkan gangguan yang serius terhadap kepentingan esensial dari negara tersebut yang di dalamnya melekat suatu kewajiban.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484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871"/>
            <a:ext cx="7772400" cy="914400"/>
          </a:xfrm>
        </p:spPr>
        <p:txBody>
          <a:bodyPr/>
          <a:lstStyle/>
          <a:p>
            <a:r>
              <a:rPr lang="en-US" dirty="0" smtClean="0"/>
              <a:t>LATAR 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305800" cy="5867400"/>
          </a:xfrm>
        </p:spPr>
        <p:txBody>
          <a:bodyPr>
            <a:normAutofit fontScale="92500" lnSpcReduction="20000"/>
          </a:bodyPr>
          <a:lstStyle/>
          <a:p>
            <a:pPr algn="just">
              <a:buClrTx/>
              <a:buFont typeface="Wingdings" pitchFamily="2" charset="2"/>
              <a:buChar char="Ø"/>
            </a:pPr>
            <a:r>
              <a:rPr lang="id-ID" dirty="0">
                <a:latin typeface="Aparajita" pitchFamily="34" charset="0"/>
                <a:cs typeface="Aparajita" pitchFamily="34" charset="0"/>
              </a:rPr>
              <a:t>Prinsip kedaulatan negara dalam hubungan internasional sangatlah dominan.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id-ID" dirty="0" smtClean="0">
                <a:latin typeface="Aparajita" pitchFamily="34" charset="0"/>
                <a:cs typeface="Aparajita" pitchFamily="34" charset="0"/>
              </a:rPr>
              <a:t>Negara </a:t>
            </a:r>
            <a:r>
              <a:rPr lang="id-ID" dirty="0">
                <a:latin typeface="Aparajita" pitchFamily="34" charset="0"/>
                <a:cs typeface="Aparajita" pitchFamily="34" charset="0"/>
              </a:rPr>
              <a:t>berdaulat yang satu tidak tunduk pada negara berdaulat yang lain.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id-ID" dirty="0" smtClean="0">
                <a:latin typeface="Aparajita" pitchFamily="34" charset="0"/>
                <a:cs typeface="Aparajita" pitchFamily="34" charset="0"/>
              </a:rPr>
              <a:t>Negara </a:t>
            </a:r>
            <a:r>
              <a:rPr lang="id-ID" dirty="0">
                <a:latin typeface="Aparajita" pitchFamily="34" charset="0"/>
                <a:cs typeface="Aparajita" pitchFamily="34" charset="0"/>
              </a:rPr>
              <a:t>mempunyai kedaulatan penuh atas orang, barang, dan perbuatan yang ada di teritorialnya.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id-ID" dirty="0" smtClean="0">
                <a:latin typeface="Aparajita" pitchFamily="34" charset="0"/>
                <a:cs typeface="Aparajita" pitchFamily="34" charset="0"/>
              </a:rPr>
              <a:t>Hukum </a:t>
            </a:r>
            <a:r>
              <a:rPr lang="id-ID" dirty="0">
                <a:latin typeface="Aparajita" pitchFamily="34" charset="0"/>
                <a:cs typeface="Aparajita" pitchFamily="34" charset="0"/>
              </a:rPr>
              <a:t>Internasional telah mengatur bahwa di dalam kedaulatan, terkait di dalamnya kewajiban untuk tidak menyalahgunakan kedaulatan </a:t>
            </a:r>
            <a:r>
              <a:rPr lang="id-ID" dirty="0" smtClean="0">
                <a:latin typeface="Aparajita" pitchFamily="34" charset="0"/>
                <a:cs typeface="Aparajita" pitchFamily="34" charset="0"/>
              </a:rPr>
              <a:t>tersebut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id-ID" dirty="0">
                <a:latin typeface="Aparajita" pitchFamily="34" charset="0"/>
                <a:cs typeface="Aparajita" pitchFamily="34" charset="0"/>
              </a:rPr>
              <a:t>Karenanya negara dapat diminta pertanggungjawaban untuk tindakan-tindakan atau kelalaiannya yang melawan </a:t>
            </a:r>
            <a:r>
              <a:rPr lang="id-ID" dirty="0" smtClean="0">
                <a:latin typeface="Aparajita" pitchFamily="34" charset="0"/>
                <a:cs typeface="Aparajita" pitchFamily="34" charset="0"/>
              </a:rPr>
              <a:t>hukum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.</a:t>
            </a:r>
            <a:endParaRPr lang="id-ID" dirty="0">
              <a:latin typeface="Aparajita" pitchFamily="34" charset="0"/>
              <a:cs typeface="Aparajita" pitchFamily="34" charset="0"/>
            </a:endParaRPr>
          </a:p>
          <a:p>
            <a:pPr algn="just">
              <a:buClrTx/>
              <a:buFont typeface="Wingdings" pitchFamily="2" charset="2"/>
              <a:buChar char="Ø"/>
            </a:pPr>
            <a:r>
              <a:rPr lang="id-ID" dirty="0" smtClean="0">
                <a:latin typeface="Aparajita" pitchFamily="34" charset="0"/>
                <a:cs typeface="Aparajita" pitchFamily="34" charset="0"/>
              </a:rPr>
              <a:t>Pertanggungjawaban </a:t>
            </a:r>
            <a:r>
              <a:rPr lang="id-ID" dirty="0">
                <a:latin typeface="Aparajita" pitchFamily="34" charset="0"/>
                <a:cs typeface="Aparajita" pitchFamily="34" charset="0"/>
              </a:rPr>
              <a:t>negara dalam Hukum Internasional pada dasarnya dilatar belakangi pemikiran bahwa tidak ada satu pun negara yang dapat menikmati hak-haknya tanpa menghormati hak-hak negara </a:t>
            </a:r>
            <a:r>
              <a:rPr lang="id-ID" dirty="0" smtClean="0">
                <a:latin typeface="Aparajita" pitchFamily="34" charset="0"/>
                <a:cs typeface="Aparajita" pitchFamily="34" charset="0"/>
              </a:rPr>
              <a:t>lain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.</a:t>
            </a:r>
            <a:endParaRPr lang="id-ID" dirty="0">
              <a:latin typeface="Aparajita" pitchFamily="34" charset="0"/>
              <a:cs typeface="Aparajita" pitchFamily="34" charset="0"/>
            </a:endParaRPr>
          </a:p>
          <a:p>
            <a:pPr algn="just"/>
            <a:endParaRPr lang="id-ID" dirty="0">
              <a:latin typeface="Aparajita" pitchFamily="34" charset="0"/>
              <a:cs typeface="Aparajita" pitchFamily="34" charset="0"/>
            </a:endParaRPr>
          </a:p>
          <a:p>
            <a:pPr marL="68580" indent="0" algn="just">
              <a:buClrTx/>
              <a:buNone/>
            </a:pPr>
            <a:endParaRPr lang="id-ID" dirty="0">
              <a:latin typeface="Aparajita" pitchFamily="34" charset="0"/>
              <a:cs typeface="Aparajita" pitchFamily="34" charset="0"/>
            </a:endParaRPr>
          </a:p>
          <a:p>
            <a:pPr algn="just">
              <a:buClrTx/>
              <a:buFont typeface="Wingdings" pitchFamily="2" charset="2"/>
              <a:buChar char="Ø"/>
            </a:pPr>
            <a:endParaRPr lang="id-ID" dirty="0">
              <a:latin typeface="Aparajita" pitchFamily="34" charset="0"/>
              <a:cs typeface="Aparajita" pitchFamily="34" charset="0"/>
            </a:endParaRPr>
          </a:p>
          <a:p>
            <a:pPr algn="just"/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91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/>
              <a:t>Imputability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>
            <a:noAutofit/>
          </a:bodyPr>
          <a:lstStyle/>
          <a:p>
            <a:r>
              <a:rPr lang="en-US" sz="2000" i="1" dirty="0"/>
              <a:t>“states can only act by and through their agents-agents and representatives.”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meminta</a:t>
            </a:r>
            <a:r>
              <a:rPr lang="en-US" sz="2000" dirty="0"/>
              <a:t> </a:t>
            </a:r>
            <a:r>
              <a:rPr lang="en-US" sz="2000" dirty="0" err="1"/>
              <a:t>pertanggungjawaban</a:t>
            </a:r>
            <a:r>
              <a:rPr lang="en-US" sz="2000" dirty="0"/>
              <a:t> </a:t>
            </a:r>
            <a:r>
              <a:rPr lang="en-US" sz="2000" dirty="0" err="1"/>
              <a:t>inetrnasional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pembiaran</a:t>
            </a:r>
            <a:r>
              <a:rPr lang="en-US" sz="2000" dirty="0"/>
              <a:t> yang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ditunjukkan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lembaga-lembaga</a:t>
            </a:r>
            <a:r>
              <a:rPr lang="en-US" sz="2000" dirty="0"/>
              <a:t> </a:t>
            </a:r>
            <a:r>
              <a:rPr lang="en-US" sz="2000" dirty="0" err="1"/>
              <a:t>negara</a:t>
            </a:r>
            <a:r>
              <a:rPr lang="en-US" sz="2000" dirty="0"/>
              <a:t>, </a:t>
            </a:r>
            <a:r>
              <a:rPr lang="en-US" sz="2000" dirty="0" err="1"/>
              <a:t>badan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perwakilan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dikaitkan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41410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sz="3200" dirty="0"/>
          </a:p>
          <a:p>
            <a:pPr marL="68580" lvl="0" indent="0">
              <a:buNone/>
            </a:pPr>
            <a:r>
              <a:rPr lang="en-US" sz="3200" b="1" dirty="0" err="1"/>
              <a:t>Pasal</a:t>
            </a:r>
            <a:r>
              <a:rPr lang="en-US" sz="3200" b="1" dirty="0"/>
              <a:t> 4 ILC </a:t>
            </a:r>
            <a:r>
              <a:rPr lang="en-US" sz="3200" b="1" i="1" dirty="0"/>
              <a:t>Draft Articles</a:t>
            </a:r>
            <a:r>
              <a:rPr lang="en-US" sz="3200" b="1" dirty="0"/>
              <a:t> 2001</a:t>
            </a:r>
            <a:endParaRPr lang="en-US" sz="3200" dirty="0"/>
          </a:p>
          <a:p>
            <a:r>
              <a:rPr lang="en-US" sz="3200" dirty="0" err="1"/>
              <a:t>Imputabilitas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tindakan</a:t>
            </a:r>
            <a:r>
              <a:rPr lang="en-US" sz="3200" dirty="0"/>
              <a:t> organ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pejabat</a:t>
            </a:r>
            <a:r>
              <a:rPr lang="en-US" sz="3200" dirty="0"/>
              <a:t> </a:t>
            </a:r>
            <a:r>
              <a:rPr lang="en-US" sz="3200" dirty="0" err="1"/>
              <a:t>negara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bergantung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:</a:t>
            </a:r>
          </a:p>
          <a:p>
            <a:pPr lvl="0"/>
            <a:r>
              <a:rPr lang="en-US" sz="3200" dirty="0" err="1"/>
              <a:t>Kelembagaan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negara</a:t>
            </a:r>
            <a:r>
              <a:rPr lang="en-US" sz="3200" dirty="0"/>
              <a:t>, </a:t>
            </a:r>
            <a:r>
              <a:rPr lang="en-US" sz="3200" dirty="0" err="1"/>
              <a:t>apakah</a:t>
            </a:r>
            <a:r>
              <a:rPr lang="en-US" sz="3200" dirty="0"/>
              <a:t> </a:t>
            </a:r>
            <a:r>
              <a:rPr lang="en-US" sz="3200" dirty="0" err="1"/>
              <a:t>ia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legislatif</a:t>
            </a:r>
            <a:r>
              <a:rPr lang="en-US" sz="3200" dirty="0"/>
              <a:t>, </a:t>
            </a:r>
            <a:r>
              <a:rPr lang="en-US" sz="3200" dirty="0" err="1"/>
              <a:t>eksekutif</a:t>
            </a:r>
            <a:r>
              <a:rPr lang="en-US" sz="3200" dirty="0"/>
              <a:t>,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yudikatif</a:t>
            </a:r>
            <a:r>
              <a:rPr lang="en-US" sz="3200" dirty="0"/>
              <a:t>.</a:t>
            </a:r>
          </a:p>
          <a:p>
            <a:pPr lvl="0"/>
            <a:r>
              <a:rPr lang="en-US" sz="3200" dirty="0" err="1"/>
              <a:t>Besar</a:t>
            </a:r>
            <a:r>
              <a:rPr lang="en-US" sz="3200" dirty="0"/>
              <a:t> </a:t>
            </a:r>
            <a:r>
              <a:rPr lang="en-US" sz="3200" dirty="0" err="1"/>
              <a:t>kecilnya</a:t>
            </a:r>
            <a:r>
              <a:rPr lang="en-US" sz="3200" dirty="0"/>
              <a:t> </a:t>
            </a:r>
            <a:r>
              <a:rPr lang="en-US" sz="3200" dirty="0" err="1"/>
              <a:t>jabatan</a:t>
            </a:r>
            <a:r>
              <a:rPr lang="en-US" sz="3200" dirty="0"/>
              <a:t> (</a:t>
            </a:r>
            <a:r>
              <a:rPr lang="en-US" sz="3200" dirty="0" err="1"/>
              <a:t>pangkat</a:t>
            </a:r>
            <a:r>
              <a:rPr lang="en-US" sz="3200" dirty="0"/>
              <a:t>) </a:t>
            </a:r>
            <a:r>
              <a:rPr lang="en-US" sz="3200" dirty="0" err="1"/>
              <a:t>suatu</a:t>
            </a:r>
            <a:r>
              <a:rPr lang="en-US" sz="3200" dirty="0"/>
              <a:t> organ, </a:t>
            </a:r>
            <a:r>
              <a:rPr lang="en-US" sz="3200" dirty="0" err="1"/>
              <a:t>apakah</a:t>
            </a:r>
            <a:r>
              <a:rPr lang="en-US" sz="3200" dirty="0"/>
              <a:t> </a:t>
            </a:r>
            <a:r>
              <a:rPr lang="en-US" sz="3200" dirty="0" err="1"/>
              <a:t>ia</a:t>
            </a:r>
            <a:r>
              <a:rPr lang="en-US" sz="3200" dirty="0"/>
              <a:t> </a:t>
            </a:r>
            <a:r>
              <a:rPr lang="en-US" sz="3200" dirty="0" err="1"/>
              <a:t>pegawai</a:t>
            </a:r>
            <a:r>
              <a:rPr lang="en-US" sz="3200" dirty="0"/>
              <a:t> </a:t>
            </a:r>
            <a:r>
              <a:rPr lang="en-US" sz="3200" dirty="0" err="1"/>
              <a:t>sipil</a:t>
            </a:r>
            <a:r>
              <a:rPr lang="en-US" sz="3200" dirty="0"/>
              <a:t> </a:t>
            </a:r>
            <a:r>
              <a:rPr lang="en-US" sz="3200" dirty="0" err="1"/>
              <a:t>berpangkat</a:t>
            </a:r>
            <a:r>
              <a:rPr lang="en-US" sz="3200" dirty="0"/>
              <a:t> </a:t>
            </a:r>
            <a:r>
              <a:rPr lang="en-US" sz="3200" dirty="0" err="1"/>
              <a:t>rendah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jendral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militer</a:t>
            </a:r>
            <a:r>
              <a:rPr lang="en-US" sz="3200" dirty="0"/>
              <a:t>.</a:t>
            </a:r>
          </a:p>
          <a:p>
            <a:pPr lvl="0"/>
            <a:r>
              <a:rPr lang="en-US" sz="3200" dirty="0" err="1"/>
              <a:t>Kedudukan</a:t>
            </a:r>
            <a:r>
              <a:rPr lang="en-US" sz="3200" dirty="0"/>
              <a:t> </a:t>
            </a:r>
            <a:r>
              <a:rPr lang="en-US" sz="3200" dirty="0" err="1"/>
              <a:t>pegawai</a:t>
            </a:r>
            <a:r>
              <a:rPr lang="en-US" sz="3200" dirty="0"/>
              <a:t> yang </a:t>
            </a:r>
            <a:r>
              <a:rPr lang="en-US" sz="3200" dirty="0" err="1"/>
              <a:t>bersangkutan</a:t>
            </a:r>
            <a:r>
              <a:rPr lang="en-US" sz="3200" dirty="0"/>
              <a:t>, </a:t>
            </a:r>
            <a:r>
              <a:rPr lang="en-US" sz="3200" dirty="0" err="1"/>
              <a:t>apakah</a:t>
            </a:r>
            <a:r>
              <a:rPr lang="en-US" sz="3200" dirty="0"/>
              <a:t> </a:t>
            </a:r>
            <a:r>
              <a:rPr lang="en-US" sz="3200" dirty="0" err="1"/>
              <a:t>ia</a:t>
            </a:r>
            <a:r>
              <a:rPr lang="en-US" sz="3200" dirty="0"/>
              <a:t> </a:t>
            </a:r>
            <a:r>
              <a:rPr lang="en-US" sz="3200" dirty="0" err="1"/>
              <a:t>pegawai</a:t>
            </a:r>
            <a:r>
              <a:rPr lang="en-US" sz="3200" dirty="0"/>
              <a:t> </a:t>
            </a:r>
            <a:r>
              <a:rPr lang="en-US" sz="3200" dirty="0" err="1"/>
              <a:t>pusat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daerah</a:t>
            </a:r>
            <a:r>
              <a:rPr lang="en-US" sz="3200" dirty="0"/>
              <a:t>.</a:t>
            </a:r>
          </a:p>
          <a:p>
            <a:pPr lvl="0"/>
            <a:r>
              <a:rPr lang="en-US" sz="3200" dirty="0"/>
              <a:t>Status </a:t>
            </a:r>
            <a:r>
              <a:rPr lang="en-US" sz="3200" dirty="0" err="1"/>
              <a:t>lainnya</a:t>
            </a:r>
            <a:r>
              <a:rPr lang="en-US" sz="3200" dirty="0"/>
              <a:t> yang </a:t>
            </a:r>
            <a:r>
              <a:rPr lang="en-US" sz="3200" dirty="0" err="1"/>
              <a:t>menurut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nasionalnya</a:t>
            </a:r>
            <a:r>
              <a:rPr lang="en-US" sz="3200" dirty="0"/>
              <a:t> </a:t>
            </a:r>
            <a:r>
              <a:rPr lang="en-US" sz="3200" dirty="0" err="1"/>
              <a:t>dianggap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pegawai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pejabat</a:t>
            </a:r>
            <a:r>
              <a:rPr lang="en-US" sz="3200" dirty="0"/>
              <a:t> </a:t>
            </a:r>
            <a:r>
              <a:rPr lang="en-US" sz="3200" dirty="0" err="1"/>
              <a:t>negara</a:t>
            </a:r>
            <a:r>
              <a:rPr lang="en-US" sz="3200" dirty="0"/>
              <a:t>.</a:t>
            </a:r>
          </a:p>
          <a:p>
            <a:pPr marL="68580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031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EXHAUSTION OF LOCAL REMEDIES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 smtClean="0"/>
              <a:t>diajukannya</a:t>
            </a:r>
            <a:r>
              <a:rPr lang="en-US" dirty="0" smtClean="0"/>
              <a:t> </a:t>
            </a:r>
            <a:r>
              <a:rPr lang="en-US" dirty="0" err="1"/>
              <a:t>klaim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,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(“</a:t>
            </a:r>
            <a:r>
              <a:rPr lang="en-US" i="1" dirty="0"/>
              <a:t>local remedies rule</a:t>
            </a:r>
            <a:r>
              <a:rPr lang="en-US" dirty="0"/>
              <a:t>”)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ditempuh</a:t>
            </a:r>
            <a:r>
              <a:rPr lang="en-US" dirty="0"/>
              <a:t> (“</a:t>
            </a:r>
            <a:r>
              <a:rPr lang="en-US" i="1" dirty="0"/>
              <a:t>exhausted</a:t>
            </a:r>
            <a:r>
              <a:rPr lang="en-US" dirty="0"/>
              <a:t>”). </a:t>
            </a:r>
          </a:p>
        </p:txBody>
      </p:sp>
    </p:spTree>
    <p:extLst>
      <p:ext uri="{BB962C8B-B14F-4D97-AF65-F5344CB8AC3E}">
        <p14:creationId xmlns:p14="http://schemas.microsoft.com/office/powerpoint/2010/main" val="28789813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8580" lvl="0" indent="0">
              <a:buNone/>
            </a:pPr>
            <a:r>
              <a:rPr lang="en-US" b="1" dirty="0" err="1"/>
              <a:t>Pengecualian</a:t>
            </a:r>
            <a:endParaRPr lang="en-US" dirty="0"/>
          </a:p>
          <a:p>
            <a:pPr lvl="0"/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i="1" dirty="0"/>
              <a:t>local remedies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ditarik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</a:t>
            </a:r>
          </a:p>
          <a:p>
            <a:pPr lvl="0"/>
            <a:r>
              <a:rPr lang="en-US" i="1" dirty="0"/>
              <a:t>Local remedies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manakala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 </a:t>
            </a:r>
            <a:r>
              <a:rPr lang="en-US" dirty="0" err="1"/>
              <a:t>nampaknya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.</a:t>
            </a:r>
          </a:p>
          <a:p>
            <a:pPr lvl="0"/>
            <a:r>
              <a:rPr lang="en-US" i="1" dirty="0"/>
              <a:t>Local remedies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dipastikan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putusan-putusan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</a:t>
            </a:r>
          </a:p>
          <a:p>
            <a:pPr lvl="0"/>
            <a:r>
              <a:rPr lang="en-US" i="1" dirty="0"/>
              <a:t>Local remedies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mankala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tunduk</a:t>
            </a:r>
            <a:r>
              <a:rPr lang="en-US" dirty="0"/>
              <a:t> 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yurisdiksi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Negara-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menyepakati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menanggalkan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 </a:t>
            </a:r>
            <a:r>
              <a:rPr lang="en-US" i="1" dirty="0"/>
              <a:t>(local remedies).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218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BENTUK PERTANGGUNGJAWABAN NEGARA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Satisfaction </a:t>
            </a:r>
            <a:endParaRPr lang="en-US" dirty="0"/>
          </a:p>
          <a:p>
            <a:pPr lvl="0"/>
            <a:r>
              <a:rPr lang="en-US" b="1" dirty="0"/>
              <a:t>Pecuniary Reparation</a:t>
            </a:r>
            <a:endParaRPr lang="en-US" dirty="0"/>
          </a:p>
          <a:p>
            <a:pPr lvl="0"/>
            <a:r>
              <a:rPr lang="en-US" b="1" dirty="0"/>
              <a:t>Restitution 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84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136360"/>
          </a:xfrm>
        </p:spPr>
        <p:txBody>
          <a:bodyPr>
            <a:normAutofit fontScale="92500"/>
          </a:bodyPr>
          <a:lstStyle/>
          <a:p>
            <a:pPr marL="68580" lvl="0" indent="0">
              <a:buNone/>
            </a:pPr>
            <a:r>
              <a:rPr lang="en-US" i="1" dirty="0">
                <a:latin typeface="Andalus" pitchFamily="18" charset="-78"/>
                <a:cs typeface="Andalus" pitchFamily="18" charset="-78"/>
              </a:rPr>
              <a:t>Dixon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memberikan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pengertian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i="1" dirty="0">
                <a:latin typeface="Andalus" pitchFamily="18" charset="-78"/>
                <a:cs typeface="Andalus" pitchFamily="18" charset="-78"/>
              </a:rPr>
              <a:t>“State Responsibility”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kedalam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dua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pengertian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:</a:t>
            </a:r>
          </a:p>
          <a:p>
            <a:pPr marL="582930" lvl="0" indent="-514350">
              <a:buAutoNum type="arabicPeriod"/>
            </a:pP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menunjukkan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aturan-aturan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prosedural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berlaku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dalam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pembentukan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tanggung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jawab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atas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pelanggaran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terhadap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setiap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kewajiban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internasional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apapun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582930" lvl="0" indent="-514350">
              <a:buAutoNum type="arabicPeriod"/>
            </a:pP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menunjukkan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aturan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prosedural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substantif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berkaitan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dengan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kasus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tertentu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mengakibatkan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tanggung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jawab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terhadap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pelanggaran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hak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warga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negara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asing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</a:t>
            </a: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082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Munculnya</a:t>
            </a:r>
            <a:r>
              <a:rPr lang="en-US" sz="3600" dirty="0" smtClean="0"/>
              <a:t> State Responsibility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S</a:t>
            </a:r>
            <a:r>
              <a:rPr lang="id-ID" dirty="0" smtClean="0">
                <a:latin typeface="Aparajita" pitchFamily="34" charset="0"/>
                <a:cs typeface="Aparajita" pitchFamily="34" charset="0"/>
              </a:rPr>
              <a:t>uatu </a:t>
            </a:r>
            <a:r>
              <a:rPr lang="id-ID" dirty="0">
                <a:latin typeface="Aparajita" pitchFamily="34" charset="0"/>
                <a:cs typeface="Aparajita" pitchFamily="34" charset="0"/>
              </a:rPr>
              <a:t>negara bertanggung jawab bilamana suatu perbuatan atau kelalaian yang dapat dipertautkan kepadanya melahirkan pelanggaran terhadap suatu kewajiban internasional, baik yang lahir dari suatu perjanjian internasional maupun dari sumber hukum internasional </a:t>
            </a:r>
            <a:r>
              <a:rPr lang="id-ID" dirty="0" smtClean="0">
                <a:latin typeface="Aparajita" pitchFamily="34" charset="0"/>
                <a:cs typeface="Aparajita" pitchFamily="34" charset="0"/>
              </a:rPr>
              <a:t>lainnya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68580" indent="0">
              <a:buNone/>
            </a:pPr>
            <a:endParaRPr lang="en-US" dirty="0" smtClean="0">
              <a:latin typeface="Aparajita" pitchFamily="34" charset="0"/>
              <a:cs typeface="Aparajita" pitchFamily="34" charset="0"/>
            </a:endParaRPr>
          </a:p>
          <a:p>
            <a:pPr marL="68580" indent="0">
              <a:buNone/>
            </a:pPr>
            <a:r>
              <a:rPr lang="en-US" u="sng" dirty="0">
                <a:latin typeface="Aparajita" pitchFamily="34" charset="0"/>
                <a:cs typeface="Aparajita" pitchFamily="34" charset="0"/>
              </a:rPr>
              <a:t>U</a:t>
            </a:r>
            <a:r>
              <a:rPr lang="id-ID" u="sng" dirty="0" smtClean="0">
                <a:latin typeface="Aparajita" pitchFamily="34" charset="0"/>
                <a:cs typeface="Aparajita" pitchFamily="34" charset="0"/>
              </a:rPr>
              <a:t>nsur-unsur </a:t>
            </a:r>
            <a:r>
              <a:rPr lang="id-ID" u="sng" dirty="0">
                <a:latin typeface="Aparajita" pitchFamily="34" charset="0"/>
                <a:cs typeface="Aparajita" pitchFamily="34" charset="0"/>
              </a:rPr>
              <a:t>tanggung jawab negara adalah </a:t>
            </a:r>
            <a:r>
              <a:rPr lang="id-ID" dirty="0">
                <a:latin typeface="Aparajita" pitchFamily="34" charset="0"/>
                <a:cs typeface="Aparajita" pitchFamily="34" charset="0"/>
              </a:rPr>
              <a:t>:</a:t>
            </a:r>
            <a:endParaRPr lang="en-US" dirty="0">
              <a:latin typeface="Aparajita" pitchFamily="34" charset="0"/>
              <a:cs typeface="Aparajita" pitchFamily="34" charset="0"/>
            </a:endParaRPr>
          </a:p>
          <a:p>
            <a:pPr lvl="0"/>
            <a:r>
              <a:rPr lang="id-ID" dirty="0">
                <a:latin typeface="Aparajita" pitchFamily="34" charset="0"/>
                <a:cs typeface="Aparajita" pitchFamily="34" charset="0"/>
              </a:rPr>
              <a:t>Ada perbuatan atau kelalaian (</a:t>
            </a:r>
            <a:r>
              <a:rPr lang="id-ID" i="1" dirty="0">
                <a:latin typeface="Aparajita" pitchFamily="34" charset="0"/>
                <a:cs typeface="Aparajita" pitchFamily="34" charset="0"/>
              </a:rPr>
              <a:t>act or omission</a:t>
            </a:r>
            <a:r>
              <a:rPr lang="id-ID" dirty="0">
                <a:latin typeface="Aparajita" pitchFamily="34" charset="0"/>
                <a:cs typeface="Aparajita" pitchFamily="34" charset="0"/>
              </a:rPr>
              <a:t>) yang dapat dipertautkan (</a:t>
            </a:r>
            <a:r>
              <a:rPr lang="id-ID" i="1" dirty="0">
                <a:latin typeface="Aparajita" pitchFamily="34" charset="0"/>
                <a:cs typeface="Aparajita" pitchFamily="34" charset="0"/>
              </a:rPr>
              <a:t>imputable</a:t>
            </a:r>
            <a:r>
              <a:rPr lang="id-ID" dirty="0">
                <a:latin typeface="Aparajita" pitchFamily="34" charset="0"/>
                <a:cs typeface="Aparajita" pitchFamily="34" charset="0"/>
              </a:rPr>
              <a:t>) kepada suatu negara;</a:t>
            </a:r>
            <a:endParaRPr lang="en-US" dirty="0">
              <a:latin typeface="Aparajita" pitchFamily="34" charset="0"/>
              <a:cs typeface="Aparajita" pitchFamily="34" charset="0"/>
            </a:endParaRPr>
          </a:p>
          <a:p>
            <a:pPr lvl="0"/>
            <a:r>
              <a:rPr lang="id-ID" dirty="0">
                <a:latin typeface="Aparajita" pitchFamily="34" charset="0"/>
                <a:cs typeface="Aparajita" pitchFamily="34" charset="0"/>
              </a:rPr>
              <a:t>Perbuatan atau kelalaian itu merupakan suatu pelanggaran terhadap suatu kewajiban internasional, baik kewajiban itu lahir dari perjanjian maupun dari sumber hukum internasional lainnya</a:t>
            </a:r>
            <a:r>
              <a:rPr lang="id-ID" dirty="0" smtClean="0">
                <a:latin typeface="Aparajita" pitchFamily="34" charset="0"/>
                <a:cs typeface="Aparajita" pitchFamily="34" charset="0"/>
              </a:rPr>
              <a:t>.</a:t>
            </a:r>
            <a:endParaRPr lang="en-US" dirty="0" smtClean="0">
              <a:latin typeface="Aparajita" pitchFamily="34" charset="0"/>
              <a:cs typeface="Aparajita" pitchFamily="34" charset="0"/>
            </a:endParaRPr>
          </a:p>
          <a:p>
            <a:pPr lvl="0"/>
            <a:r>
              <a:rPr lang="id-ID" dirty="0">
                <a:latin typeface="Aparajita" pitchFamily="34" charset="0"/>
                <a:cs typeface="Aparajita" pitchFamily="34" charset="0"/>
              </a:rPr>
              <a:t>unsur kerusakan atau kerugian (</a:t>
            </a:r>
            <a:r>
              <a:rPr lang="id-ID" i="1" dirty="0">
                <a:latin typeface="Aparajita" pitchFamily="34" charset="0"/>
                <a:cs typeface="Aparajita" pitchFamily="34" charset="0"/>
              </a:rPr>
              <a:t>damage or loss</a:t>
            </a:r>
            <a:r>
              <a:rPr lang="id-ID" dirty="0">
                <a:latin typeface="Aparajita" pitchFamily="34" charset="0"/>
                <a:cs typeface="Aparajita" pitchFamily="34" charset="0"/>
              </a:rPr>
              <a:t>) pada pihak atau negara lain</a:t>
            </a:r>
            <a:r>
              <a:rPr lang="id-ID" dirty="0" smtClean="0">
                <a:latin typeface="Aparajita" pitchFamily="34" charset="0"/>
                <a:cs typeface="Aparajita" pitchFamily="34" charset="0"/>
              </a:rPr>
              <a:t>.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--------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Perkembangan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Abad 20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48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7772400" cy="61722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Menurut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i="1" dirty="0" smtClean="0">
                <a:latin typeface="Aparajita" pitchFamily="34" charset="0"/>
                <a:cs typeface="Aparajita" pitchFamily="34" charset="0"/>
              </a:rPr>
              <a:t>Dixon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berpendapat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elemen-elemen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untuk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menyatakan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suatu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bertanggung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jawab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ialah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:</a:t>
            </a:r>
          </a:p>
          <a:p>
            <a:pPr lvl="0"/>
            <a:r>
              <a:rPr lang="en-US" sz="3200" i="1" dirty="0">
                <a:latin typeface="Aparajita" pitchFamily="34" charset="0"/>
                <a:cs typeface="Aparajita" pitchFamily="34" charset="0"/>
              </a:rPr>
              <a:t>Internationally wrongful act.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Dalam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hal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ini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standar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digunakan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adalah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hukum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nasional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tidak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sama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dengan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hukum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internasional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.</a:t>
            </a:r>
          </a:p>
          <a:p>
            <a:pPr lvl="0"/>
            <a:r>
              <a:rPr lang="en-US" sz="3200" dirty="0" err="1">
                <a:latin typeface="Aparajita" pitchFamily="34" charset="0"/>
                <a:cs typeface="Aparajita" pitchFamily="34" charset="0"/>
              </a:rPr>
              <a:t>Tindakan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tersebut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harus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pada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posisi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dimana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sebagai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insititusi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publik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tidak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sedang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melaksanakan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tugas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kenegaraan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sehingga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bersifat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kebal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.</a:t>
            </a:r>
          </a:p>
          <a:p>
            <a:pPr lvl="0"/>
            <a:r>
              <a:rPr lang="en-US" sz="3200" dirty="0" err="1">
                <a:latin typeface="Aparajita" pitchFamily="34" charset="0"/>
                <a:cs typeface="Aparajita" pitchFamily="34" charset="0"/>
              </a:rPr>
              <a:t>Harus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ada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kerugian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damage,</a:t>
            </a:r>
          </a:p>
          <a:p>
            <a:endParaRPr lang="en-US" sz="32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563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>
                <a:latin typeface="Arial Narrow" pitchFamily="34" charset="0"/>
              </a:rPr>
              <a:t>Dalam Hukum Internasional dikenal dua macam aturan :</a:t>
            </a:r>
          </a:p>
          <a:p>
            <a:pPr marL="722313" lvl="0" indent="-273050">
              <a:buClrTx/>
              <a:buFont typeface="Wingdings" pitchFamily="2" charset="2"/>
              <a:buChar char="§"/>
            </a:pPr>
            <a:r>
              <a:rPr lang="id-ID" i="1" dirty="0" smtClean="0">
                <a:latin typeface="Arial Narrow" pitchFamily="34" charset="0"/>
              </a:rPr>
              <a:t>Primary rules</a:t>
            </a:r>
          </a:p>
          <a:p>
            <a:pPr marL="722313" lvl="0" indent="-273050">
              <a:buClrTx/>
              <a:buFont typeface="Wingdings" pitchFamily="2" charset="2"/>
              <a:buChar char="§"/>
            </a:pPr>
            <a:r>
              <a:rPr lang="id-ID" i="1" dirty="0" smtClean="0">
                <a:latin typeface="Arial Narrow" pitchFamily="34" charset="0"/>
              </a:rPr>
              <a:t>Secondary rules</a:t>
            </a:r>
          </a:p>
          <a:p>
            <a:endParaRPr lang="id-ID" dirty="0" smtClean="0">
              <a:latin typeface="Arial Narrow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id-ID" i="1" dirty="0" smtClean="0">
                <a:latin typeface="Arial Narrow" pitchFamily="34" charset="0"/>
              </a:rPr>
              <a:t>Primary rules </a:t>
            </a:r>
            <a:r>
              <a:rPr lang="id-ID" dirty="0" smtClean="0">
                <a:latin typeface="Arial Narrow" pitchFamily="34" charset="0"/>
              </a:rPr>
              <a:t>adalah seperangkat aturan yang mendefinikasikan hak dan kewajiban negara yang tertuang dalam bentuk traktat, hukum kebiasaan atau instrumen lainnya.</a:t>
            </a:r>
          </a:p>
          <a:p>
            <a:pPr>
              <a:buClrTx/>
              <a:buNone/>
            </a:pPr>
            <a:endParaRPr lang="id-ID" dirty="0" smtClean="0">
              <a:latin typeface="Arial Narrow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id-ID" i="1" dirty="0" smtClean="0">
                <a:latin typeface="Arial Narrow" pitchFamily="34" charset="0"/>
              </a:rPr>
              <a:t>Secondary rules </a:t>
            </a:r>
            <a:r>
              <a:rPr lang="id-ID" dirty="0" smtClean="0">
                <a:latin typeface="Arial Narrow" pitchFamily="34" charset="0"/>
              </a:rPr>
              <a:t>adalah seperangkat aturan yang mendefinisikan bagaimana dan apa akibat hukum apabila primary rules itu dilanggar oleh negara. </a:t>
            </a:r>
            <a:r>
              <a:rPr lang="id-ID" i="1" dirty="0" smtClean="0">
                <a:latin typeface="Arial Narrow" pitchFamily="34" charset="0"/>
              </a:rPr>
              <a:t>Secondary rules </a:t>
            </a:r>
            <a:r>
              <a:rPr lang="id-ID" dirty="0" smtClean="0">
                <a:latin typeface="Arial Narrow" pitchFamily="34" charset="0"/>
              </a:rPr>
              <a:t>ini yang disebut hukum tanggung jawab </a:t>
            </a:r>
            <a:r>
              <a:rPr lang="id-ID" i="1" dirty="0" smtClean="0">
                <a:latin typeface="Arial Narrow" pitchFamily="34" charset="0"/>
              </a:rPr>
              <a:t>negara (the law of state responsibility)</a:t>
            </a:r>
          </a:p>
          <a:p>
            <a:endParaRPr lang="id-ID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39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 fontScale="92500" lnSpcReduction="100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id-ID" dirty="0" smtClean="0">
                <a:latin typeface="Arial Narrow" pitchFamily="34" charset="0"/>
              </a:rPr>
              <a:t>Sampai saat ini pembahasan mengenai </a:t>
            </a:r>
            <a:r>
              <a:rPr lang="id-ID" i="1" dirty="0" smtClean="0">
                <a:latin typeface="Arial Narrow" pitchFamily="34" charset="0"/>
              </a:rPr>
              <a:t>secondary rules</a:t>
            </a:r>
            <a:r>
              <a:rPr lang="id-ID" dirty="0" smtClean="0">
                <a:latin typeface="Arial Narrow" pitchFamily="34" charset="0"/>
              </a:rPr>
              <a:t> atau hukum tanggung jawab negara dalam Hukum Internasional masih sangat membingungkan</a:t>
            </a:r>
          </a:p>
          <a:p>
            <a:pPr>
              <a:buClrTx/>
              <a:buNone/>
            </a:pPr>
            <a:endParaRPr lang="id-ID" dirty="0" smtClean="0">
              <a:latin typeface="Arial Narrow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id-ID" dirty="0" smtClean="0">
                <a:latin typeface="Arial Narrow" pitchFamily="34" charset="0"/>
              </a:rPr>
              <a:t>Hal ini dikarenakan belum adanya </a:t>
            </a:r>
            <a:r>
              <a:rPr lang="id-ID" i="1" dirty="0" smtClean="0">
                <a:latin typeface="Arial Narrow" pitchFamily="34" charset="0"/>
              </a:rPr>
              <a:t>secondary rules </a:t>
            </a:r>
            <a:r>
              <a:rPr lang="id-ID" dirty="0" smtClean="0">
                <a:latin typeface="Arial Narrow" pitchFamily="34" charset="0"/>
              </a:rPr>
              <a:t>yang mapan</a:t>
            </a:r>
          </a:p>
          <a:p>
            <a:pPr>
              <a:buClrTx/>
              <a:buNone/>
            </a:pPr>
            <a:r>
              <a:rPr lang="id-ID" dirty="0" smtClean="0">
                <a:latin typeface="Arial Narrow" pitchFamily="34" charset="0"/>
              </a:rPr>
              <a:t> 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id-ID" dirty="0" smtClean="0">
                <a:latin typeface="Arial Narrow" pitchFamily="34" charset="0"/>
              </a:rPr>
              <a:t>Hukum tanggung jawab negara dikembangkan melalui hukum kebiasaan yang muncul dari praktik negara, pendapat para pakar, juga putusan pengadilan internasional</a:t>
            </a:r>
          </a:p>
          <a:p>
            <a:endParaRPr lang="id-ID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066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925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id-ID" dirty="0" smtClean="0">
                <a:latin typeface="Arial Narrow" pitchFamily="34" charset="0"/>
                <a:cs typeface="Andalus" pitchFamily="18" charset="-78"/>
              </a:rPr>
              <a:t>Umumnya para pakar hukum Internasional hanya mengemukakan karakteristik timbulnya tanggung jawab negara seperti berikut :</a:t>
            </a:r>
          </a:p>
          <a:p>
            <a:pPr marL="722313" lvl="0" indent="-273050">
              <a:buClrTx/>
            </a:pPr>
            <a:r>
              <a:rPr lang="id-ID" dirty="0" smtClean="0">
                <a:latin typeface="Arial Narrow" pitchFamily="34" charset="0"/>
                <a:cs typeface="Andalus" pitchFamily="18" charset="-78"/>
              </a:rPr>
              <a:t>adanya suatu kewajiban hukum internasional yang berlaku antara dua negara tersebut</a:t>
            </a:r>
          </a:p>
          <a:p>
            <a:pPr marL="722313" lvl="0" indent="-273050">
              <a:buClrTx/>
            </a:pPr>
            <a:r>
              <a:rPr lang="id-ID" dirty="0" smtClean="0">
                <a:latin typeface="Arial Narrow" pitchFamily="34" charset="0"/>
                <a:cs typeface="Andalus" pitchFamily="18" charset="-78"/>
              </a:rPr>
              <a:t>adanya suatu perbuatan atau kelalaian yang melanggar kewajiban hukum internasional tersebut yang melahirkan tanggung jawab negara</a:t>
            </a:r>
          </a:p>
          <a:p>
            <a:pPr marL="722313" lvl="0" indent="-273050">
              <a:buClrTx/>
            </a:pPr>
            <a:r>
              <a:rPr lang="id-ID" dirty="0" smtClean="0">
                <a:latin typeface="Arial Narrow" pitchFamily="34" charset="0"/>
                <a:cs typeface="Andalus" pitchFamily="18" charset="-78"/>
              </a:rPr>
              <a:t>adanya kerusakan atau kerugian sebagai akibat adanya tindakan yang melanggarhukum atau kelalaian</a:t>
            </a:r>
          </a:p>
          <a:p>
            <a:pPr marL="273050" indent="-3175">
              <a:buNone/>
            </a:pPr>
            <a:r>
              <a:rPr lang="id-ID" dirty="0" smtClean="0">
                <a:latin typeface="Arial Narrow" pitchFamily="34" charset="0"/>
                <a:cs typeface="Andalus" pitchFamily="18" charset="-78"/>
              </a:rPr>
              <a:t>Meski belum mendapat kesepakatan universal, karakteristik diatas banyak diikuti dalam hukum internasional klasik.</a:t>
            </a:r>
          </a:p>
          <a:p>
            <a:endParaRPr lang="id-ID" dirty="0">
              <a:latin typeface="Arial Narrow" pitchFamily="34" charset="0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2128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92500" lnSpcReduction="100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id-ID" dirty="0" smtClean="0">
                <a:latin typeface="Arial Narrow" pitchFamily="34" charset="0"/>
              </a:rPr>
              <a:t>Akibat belum mapannya </a:t>
            </a:r>
            <a:r>
              <a:rPr lang="id-ID" i="1" dirty="0" smtClean="0">
                <a:latin typeface="Arial Narrow" pitchFamily="34" charset="0"/>
              </a:rPr>
              <a:t>secondary rules </a:t>
            </a:r>
            <a:r>
              <a:rPr lang="id-ID" dirty="0" smtClean="0">
                <a:latin typeface="Arial Narrow" pitchFamily="34" charset="0"/>
              </a:rPr>
              <a:t>hukum tanggung jawab negara banyak permasalahan yang belum terselesaikan.</a:t>
            </a:r>
          </a:p>
          <a:p>
            <a:pPr>
              <a:buClrTx/>
              <a:buNone/>
            </a:pPr>
            <a:endParaRPr lang="id-ID" dirty="0" smtClean="0">
              <a:latin typeface="Arial Narrow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id-ID" dirty="0" smtClean="0">
                <a:latin typeface="Arial Narrow" pitchFamily="34" charset="0"/>
              </a:rPr>
              <a:t>Salah satu permasalahannya adalah siapa yang dapat meminta pertanggungjawaban negara bila ada pelanggaran terhadap hukum internasional.</a:t>
            </a:r>
          </a:p>
          <a:p>
            <a:pPr>
              <a:buClrTx/>
              <a:buNone/>
            </a:pPr>
            <a:r>
              <a:rPr lang="id-ID" dirty="0" smtClean="0">
                <a:latin typeface="Arial Narrow" pitchFamily="34" charset="0"/>
              </a:rPr>
              <a:t> 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id-ID" dirty="0" smtClean="0">
                <a:latin typeface="Arial Narrow" pitchFamily="34" charset="0"/>
              </a:rPr>
              <a:t>Hukum Internasional klasik cenderung sangat membatasi ruang lingkup tanggung jawab negara, subjeknya hanya negara, harus dalam kerangka hubungan antarnegara dan bilateral.</a:t>
            </a:r>
          </a:p>
          <a:p>
            <a:endParaRPr lang="id-ID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686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sential">
    <a:dk1>
      <a:srgbClr val="000000"/>
    </a:dk1>
    <a:lt1>
      <a:srgbClr val="FFFFFF"/>
    </a:lt1>
    <a:dk2>
      <a:srgbClr val="D1282E"/>
    </a:dk2>
    <a:lt2>
      <a:srgbClr val="C8C8B1"/>
    </a:lt2>
    <a:accent1>
      <a:srgbClr val="7A7A7A"/>
    </a:accent1>
    <a:accent2>
      <a:srgbClr val="F5C201"/>
    </a:accent2>
    <a:accent3>
      <a:srgbClr val="526DB0"/>
    </a:accent3>
    <a:accent4>
      <a:srgbClr val="989AAC"/>
    </a:accent4>
    <a:accent5>
      <a:srgbClr val="DC5924"/>
    </a:accent5>
    <a:accent6>
      <a:srgbClr val="B4B392"/>
    </a:accent6>
    <a:hlink>
      <a:srgbClr val="CC9900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Essential">
    <a:dk1>
      <a:srgbClr val="000000"/>
    </a:dk1>
    <a:lt1>
      <a:srgbClr val="FFFFFF"/>
    </a:lt1>
    <a:dk2>
      <a:srgbClr val="D1282E"/>
    </a:dk2>
    <a:lt2>
      <a:srgbClr val="C8C8B1"/>
    </a:lt2>
    <a:accent1>
      <a:srgbClr val="7A7A7A"/>
    </a:accent1>
    <a:accent2>
      <a:srgbClr val="F5C201"/>
    </a:accent2>
    <a:accent3>
      <a:srgbClr val="526DB0"/>
    </a:accent3>
    <a:accent4>
      <a:srgbClr val="989AAC"/>
    </a:accent4>
    <a:accent5>
      <a:srgbClr val="DC5924"/>
    </a:accent5>
    <a:accent6>
      <a:srgbClr val="B4B392"/>
    </a:accent6>
    <a:hlink>
      <a:srgbClr val="CC9900"/>
    </a:hlink>
    <a:folHlink>
      <a:srgbClr val="969696"/>
    </a:folHlink>
  </a:clrScheme>
</a:themeOverride>
</file>

<file path=ppt/theme/themeOverride3.xml><?xml version="1.0" encoding="utf-8"?>
<a:themeOverride xmlns:a="http://schemas.openxmlformats.org/drawingml/2006/main">
  <a:clrScheme name="Essential">
    <a:dk1>
      <a:srgbClr val="000000"/>
    </a:dk1>
    <a:lt1>
      <a:srgbClr val="FFFFFF"/>
    </a:lt1>
    <a:dk2>
      <a:srgbClr val="D1282E"/>
    </a:dk2>
    <a:lt2>
      <a:srgbClr val="C8C8B1"/>
    </a:lt2>
    <a:accent1>
      <a:srgbClr val="7A7A7A"/>
    </a:accent1>
    <a:accent2>
      <a:srgbClr val="F5C201"/>
    </a:accent2>
    <a:accent3>
      <a:srgbClr val="526DB0"/>
    </a:accent3>
    <a:accent4>
      <a:srgbClr val="989AAC"/>
    </a:accent4>
    <a:accent5>
      <a:srgbClr val="DC5924"/>
    </a:accent5>
    <a:accent6>
      <a:srgbClr val="B4B392"/>
    </a:accent6>
    <a:hlink>
      <a:srgbClr val="CC9900"/>
    </a:hlink>
    <a:folHlink>
      <a:srgbClr val="969696"/>
    </a:folHlink>
  </a:clrScheme>
</a:themeOverride>
</file>

<file path=ppt/theme/themeOverride4.xml><?xml version="1.0" encoding="utf-8"?>
<a:themeOverride xmlns:a="http://schemas.openxmlformats.org/drawingml/2006/main">
  <a:clrScheme name="Essential">
    <a:dk1>
      <a:srgbClr val="000000"/>
    </a:dk1>
    <a:lt1>
      <a:srgbClr val="FFFFFF"/>
    </a:lt1>
    <a:dk2>
      <a:srgbClr val="D1282E"/>
    </a:dk2>
    <a:lt2>
      <a:srgbClr val="C8C8B1"/>
    </a:lt2>
    <a:accent1>
      <a:srgbClr val="7A7A7A"/>
    </a:accent1>
    <a:accent2>
      <a:srgbClr val="F5C201"/>
    </a:accent2>
    <a:accent3>
      <a:srgbClr val="526DB0"/>
    </a:accent3>
    <a:accent4>
      <a:srgbClr val="989AAC"/>
    </a:accent4>
    <a:accent5>
      <a:srgbClr val="DC5924"/>
    </a:accent5>
    <a:accent6>
      <a:srgbClr val="B4B392"/>
    </a:accent6>
    <a:hlink>
      <a:srgbClr val="CC99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4413</TotalTime>
  <Words>1491</Words>
  <Application>Microsoft Office PowerPoint</Application>
  <PresentationFormat>On-screen Show (4:3)</PresentationFormat>
  <Paragraphs>131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Andalus</vt:lpstr>
      <vt:lpstr>Aparajita</vt:lpstr>
      <vt:lpstr>Arial Narrow</vt:lpstr>
      <vt:lpstr>Consolas</vt:lpstr>
      <vt:lpstr>Corbel</vt:lpstr>
      <vt:lpstr>Wingdings</vt:lpstr>
      <vt:lpstr>Wingdings 2</vt:lpstr>
      <vt:lpstr>Wingdings 3</vt:lpstr>
      <vt:lpstr>Metro</vt:lpstr>
      <vt:lpstr>STATE RESPONSIBILITY (TANGGUNG JAWAB NEGARA)</vt:lpstr>
      <vt:lpstr>LATAR BELAKANG</vt:lpstr>
      <vt:lpstr>PENGERTIAN</vt:lpstr>
      <vt:lpstr>Munculnya State Responsibility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Pengaturan Pertanggungjawaban Negara</vt:lpstr>
      <vt:lpstr>Teori Tanggung Jawab Negara</vt:lpstr>
      <vt:lpstr>Macam-Macam Tanggung Jawab Negara</vt:lpstr>
      <vt:lpstr>PowerPoint Presentation</vt:lpstr>
      <vt:lpstr>PowerPoint Presentation</vt:lpstr>
      <vt:lpstr>PowerPoint Presentation</vt:lpstr>
      <vt:lpstr>PowerPoint Presentation</vt:lpstr>
      <vt:lpstr>Tentang Pembelaan dan Pembenaran (Defences and Justifications)  </vt:lpstr>
      <vt:lpstr>PowerPoint Presentation</vt:lpstr>
      <vt:lpstr>Imputability </vt:lpstr>
      <vt:lpstr>PowerPoint Presentation</vt:lpstr>
      <vt:lpstr>EXHAUSTION OF LOCAL REMEDIES </vt:lpstr>
      <vt:lpstr>PowerPoint Presentation</vt:lpstr>
      <vt:lpstr>BENTUK PERTANGGUNGJAWABAN NEGARA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RESPONSIBILITY (TANGGUNG JAWAB NEGARA)</dc:title>
  <dc:creator>1015e</dc:creator>
  <cp:lastModifiedBy>X455L</cp:lastModifiedBy>
  <cp:revision>16</cp:revision>
  <dcterms:created xsi:type="dcterms:W3CDTF">2016-05-30T16:44:18Z</dcterms:created>
  <dcterms:modified xsi:type="dcterms:W3CDTF">2017-05-04T23:07:19Z</dcterms:modified>
</cp:coreProperties>
</file>