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1" r:id="rId3"/>
    <p:sldId id="272" r:id="rId4"/>
    <p:sldId id="273" r:id="rId5"/>
    <p:sldId id="274" r:id="rId6"/>
    <p:sldId id="275" r:id="rId7"/>
    <p:sldId id="283" r:id="rId8"/>
    <p:sldId id="261" r:id="rId9"/>
    <p:sldId id="262" r:id="rId10"/>
    <p:sldId id="280" r:id="rId11"/>
    <p:sldId id="281" r:id="rId12"/>
    <p:sldId id="277" r:id="rId13"/>
    <p:sldId id="284" r:id="rId14"/>
    <p:sldId id="287" r:id="rId15"/>
    <p:sldId id="288" r:id="rId16"/>
    <p:sldId id="290" r:id="rId17"/>
    <p:sldId id="285" r:id="rId18"/>
    <p:sldId id="286" r:id="rId19"/>
    <p:sldId id="292" r:id="rId20"/>
    <p:sldId id="294" r:id="rId21"/>
    <p:sldId id="295" r:id="rId22"/>
    <p:sldId id="296" r:id="rId23"/>
    <p:sldId id="297" r:id="rId24"/>
    <p:sldId id="269" r:id="rId25"/>
    <p:sldId id="29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EF47DC-4889-4B9A-9681-6A9CF9A37E6D}"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AF6FB-C327-4A7E-8BB0-61F6BFBA8EB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EF47DC-4889-4B9A-9681-6A9CF9A37E6D}"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AF6FB-C327-4A7E-8BB0-61F6BFBA8E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EF47DC-4889-4B9A-9681-6A9CF9A37E6D}"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AF6FB-C327-4A7E-8BB0-61F6BFBA8E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EF47DC-4889-4B9A-9681-6A9CF9A37E6D}"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AF6FB-C327-4A7E-8BB0-61F6BFBA8E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EF47DC-4889-4B9A-9681-6A9CF9A37E6D}"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AF6FB-C327-4A7E-8BB0-61F6BFBA8E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EF47DC-4889-4B9A-9681-6A9CF9A37E6D}" type="datetimeFigureOut">
              <a:rPr lang="en-US" smtClean="0"/>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AF6FB-C327-4A7E-8BB0-61F6BFBA8E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EF47DC-4889-4B9A-9681-6A9CF9A37E6D}" type="datetimeFigureOut">
              <a:rPr lang="en-US" smtClean="0"/>
              <a:t>4/8/2017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1AF6FB-C327-4A7E-8BB0-61F6BFBA8E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EF47DC-4889-4B9A-9681-6A9CF9A37E6D}" type="datetimeFigureOut">
              <a:rPr lang="en-US" smtClean="0"/>
              <a:t>4/8/2017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1AF6FB-C327-4A7E-8BB0-61F6BFBA8E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F47DC-4889-4B9A-9681-6A9CF9A37E6D}" type="datetimeFigureOut">
              <a:rPr lang="en-US" smtClean="0"/>
              <a:t>4/8/2017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1AF6FB-C327-4A7E-8BB0-61F6BFBA8E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EF47DC-4889-4B9A-9681-6A9CF9A37E6D}" type="datetimeFigureOut">
              <a:rPr lang="en-US" smtClean="0"/>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AF6FB-C327-4A7E-8BB0-61F6BFBA8EB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2EF47DC-4889-4B9A-9681-6A9CF9A37E6D}" type="datetimeFigureOut">
              <a:rPr lang="en-US" smtClean="0"/>
              <a:t>4/8/2017</a:t>
            </a:fld>
            <a:endParaRPr lang="en-US"/>
          </a:p>
        </p:txBody>
      </p:sp>
      <p:sp>
        <p:nvSpPr>
          <p:cNvPr id="9" name="Slide Number Placeholder 8"/>
          <p:cNvSpPr>
            <a:spLocks noGrp="1"/>
          </p:cNvSpPr>
          <p:nvPr>
            <p:ph type="sldNum" sz="quarter" idx="11"/>
          </p:nvPr>
        </p:nvSpPr>
        <p:spPr/>
        <p:txBody>
          <a:bodyPr/>
          <a:lstStyle/>
          <a:p>
            <a:fld id="{C21AF6FB-C327-4A7E-8BB0-61F6BFBA8EB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21AF6FB-C327-4A7E-8BB0-61F6BFBA8EB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2EF47DC-4889-4B9A-9681-6A9CF9A37E6D}" type="datetimeFigureOut">
              <a:rPr lang="en-US" smtClean="0"/>
              <a:t>4/8/2017</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SUMBER HUKUM INTERNASIONAL</a:t>
            </a:r>
            <a:endParaRPr lang="en-US" dirty="0"/>
          </a:p>
        </p:txBody>
      </p:sp>
      <p:sp>
        <p:nvSpPr>
          <p:cNvPr id="3" name="Subtitle 2"/>
          <p:cNvSpPr>
            <a:spLocks noGrp="1"/>
          </p:cNvSpPr>
          <p:nvPr>
            <p:ph type="subTitle" idx="1"/>
          </p:nvPr>
        </p:nvSpPr>
        <p:spPr/>
        <p:txBody>
          <a:bodyPr>
            <a:normAutofit/>
          </a:bodyPr>
          <a:lstStyle/>
          <a:p>
            <a:r>
              <a:rPr lang="en-US" sz="2400" b="1" dirty="0" err="1" smtClean="0">
                <a:solidFill>
                  <a:schemeClr val="accent5">
                    <a:lumMod val="75000"/>
                  </a:schemeClr>
                </a:solidFill>
                <a:latin typeface="Aparajita" pitchFamily="34" charset="0"/>
                <a:cs typeface="Aparajita" pitchFamily="34" charset="0"/>
              </a:rPr>
              <a:t>Kuliah</a:t>
            </a:r>
            <a:r>
              <a:rPr lang="en-US" sz="2400" b="1" dirty="0" smtClean="0">
                <a:solidFill>
                  <a:schemeClr val="accent5">
                    <a:lumMod val="75000"/>
                  </a:schemeClr>
                </a:solidFill>
                <a:latin typeface="Aparajita" pitchFamily="34" charset="0"/>
                <a:cs typeface="Aparajita" pitchFamily="34" charset="0"/>
              </a:rPr>
              <a:t> </a:t>
            </a:r>
            <a:r>
              <a:rPr lang="en-US" sz="2400" b="1" dirty="0" smtClean="0">
                <a:solidFill>
                  <a:schemeClr val="accent5">
                    <a:lumMod val="75000"/>
                  </a:schemeClr>
                </a:solidFill>
                <a:latin typeface="Aparajita" pitchFamily="34" charset="0"/>
                <a:cs typeface="Aparajita" pitchFamily="34" charset="0"/>
              </a:rPr>
              <a:t>V</a:t>
            </a:r>
            <a:endParaRPr lang="en-US" sz="2400" b="1" dirty="0" smtClean="0">
              <a:solidFill>
                <a:schemeClr val="accent5">
                  <a:lumMod val="75000"/>
                </a:schemeClr>
              </a:solidFill>
              <a:latin typeface="Aparajita" pitchFamily="34" charset="0"/>
              <a:cs typeface="Aparajita" pitchFamily="34" charset="0"/>
            </a:endParaRPr>
          </a:p>
          <a:p>
            <a:r>
              <a:rPr lang="en-US" sz="2400" b="1" dirty="0" err="1" smtClean="0">
                <a:solidFill>
                  <a:schemeClr val="accent5">
                    <a:lumMod val="75000"/>
                  </a:schemeClr>
                </a:solidFill>
                <a:latin typeface="Aparajita" pitchFamily="34" charset="0"/>
                <a:cs typeface="Aparajita" pitchFamily="34" charset="0"/>
              </a:rPr>
              <a:t>Devica</a:t>
            </a:r>
            <a:r>
              <a:rPr lang="en-US" sz="2400" b="1" dirty="0" smtClean="0">
                <a:solidFill>
                  <a:schemeClr val="accent5">
                    <a:lumMod val="75000"/>
                  </a:schemeClr>
                </a:solidFill>
                <a:latin typeface="Aparajita" pitchFamily="34" charset="0"/>
                <a:cs typeface="Aparajita" pitchFamily="34" charset="0"/>
              </a:rPr>
              <a:t> </a:t>
            </a:r>
            <a:r>
              <a:rPr lang="en-US" sz="2400" b="1" dirty="0" err="1" smtClean="0">
                <a:solidFill>
                  <a:schemeClr val="accent5">
                    <a:lumMod val="75000"/>
                  </a:schemeClr>
                </a:solidFill>
                <a:latin typeface="Aparajita" pitchFamily="34" charset="0"/>
                <a:cs typeface="Aparajita" pitchFamily="34" charset="0"/>
              </a:rPr>
              <a:t>Rully</a:t>
            </a:r>
            <a:r>
              <a:rPr lang="en-US" sz="2400" b="1" dirty="0" smtClean="0">
                <a:solidFill>
                  <a:schemeClr val="accent5">
                    <a:lumMod val="75000"/>
                  </a:schemeClr>
                </a:solidFill>
                <a:latin typeface="Aparajita" pitchFamily="34" charset="0"/>
                <a:cs typeface="Aparajita" pitchFamily="34" charset="0"/>
              </a:rPr>
              <a:t> M., SH. MH. LLM.</a:t>
            </a:r>
            <a:endParaRPr lang="en-US" sz="2400" b="1" dirty="0">
              <a:solidFill>
                <a:schemeClr val="accent5">
                  <a:lumMod val="75000"/>
                </a:schemeClr>
              </a:solidFill>
              <a:latin typeface="Aparajita" pitchFamily="34" charset="0"/>
              <a:cs typeface="Aparajita" pitchFamily="34" charset="0"/>
            </a:endParaRPr>
          </a:p>
        </p:txBody>
      </p:sp>
    </p:spTree>
    <p:extLst>
      <p:ext uri="{BB962C8B-B14F-4D97-AF65-F5344CB8AC3E}">
        <p14:creationId xmlns:p14="http://schemas.microsoft.com/office/powerpoint/2010/main" val="4203012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pPr eaLnBrk="1" hangingPunct="1">
              <a:defRPr/>
            </a:pPr>
            <a:r>
              <a:rPr lang="en-US" sz="4000" b="1" i="1" dirty="0" smtClean="0">
                <a:solidFill>
                  <a:schemeClr val="accent1">
                    <a:lumMod val="75000"/>
                  </a:schemeClr>
                </a:solidFill>
                <a:latin typeface="Agency FB" pitchFamily="34" charset="0"/>
              </a:rPr>
              <a:t>Bilateral Treaty</a:t>
            </a:r>
            <a:endParaRPr lang="en-US" sz="4000" b="1" i="1" dirty="0" smtClean="0">
              <a:solidFill>
                <a:schemeClr val="accent1">
                  <a:lumMod val="75000"/>
                </a:schemeClr>
              </a:solidFill>
              <a:latin typeface="Agency FB" pitchFamily="34" charset="0"/>
              <a:cs typeface="Arial" charset="0"/>
            </a:endParaRPr>
          </a:p>
        </p:txBody>
      </p:sp>
      <p:sp>
        <p:nvSpPr>
          <p:cNvPr id="291843" name="Rectangle 3"/>
          <p:cNvSpPr>
            <a:spLocks noGrp="1" noChangeArrowheads="1"/>
          </p:cNvSpPr>
          <p:nvPr>
            <p:ph type="body" idx="1"/>
          </p:nvPr>
        </p:nvSpPr>
        <p:spPr>
          <a:xfrm>
            <a:off x="457200" y="1600200"/>
            <a:ext cx="8229600" cy="4876800"/>
          </a:xfrm>
        </p:spPr>
        <p:txBody>
          <a:bodyPr/>
          <a:lstStyle/>
          <a:p>
            <a:pPr marL="609600" indent="-609600" eaLnBrk="1" hangingPunct="1">
              <a:buFont typeface="Wingdings" pitchFamily="2" charset="2"/>
              <a:buNone/>
              <a:defRPr/>
            </a:pPr>
            <a:r>
              <a:rPr lang="en-US" sz="2800" i="1" dirty="0" smtClean="0">
                <a:solidFill>
                  <a:schemeClr val="accent1">
                    <a:lumMod val="75000"/>
                  </a:schemeClr>
                </a:solidFill>
                <a:latin typeface="Arial" charset="0"/>
                <a:cs typeface="Arial" charset="0"/>
              </a:rPr>
              <a:t>Treaty contract / Contractual treaties:</a:t>
            </a:r>
          </a:p>
          <a:p>
            <a:pPr marL="609600" indent="-609600" eaLnBrk="1" hangingPunct="1">
              <a:buFont typeface="Wingdings" pitchFamily="2" charset="2"/>
              <a:buAutoNum type="arabicPeriod"/>
              <a:defRPr/>
            </a:pPr>
            <a:r>
              <a:rPr lang="en-US" sz="2800" dirty="0" err="1" smtClean="0">
                <a:solidFill>
                  <a:schemeClr val="accent1">
                    <a:lumMod val="75000"/>
                  </a:schemeClr>
                </a:solidFill>
                <a:latin typeface="Arial" charset="0"/>
                <a:cs typeface="Arial" charset="0"/>
              </a:rPr>
              <a:t>Lebih</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merupakan</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sumber</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kewajiban</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daripada</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sumber</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hukum</a:t>
            </a:r>
            <a:r>
              <a:rPr lang="en-US" sz="2800" dirty="0" smtClean="0">
                <a:solidFill>
                  <a:schemeClr val="accent1">
                    <a:lumMod val="75000"/>
                  </a:schemeClr>
                </a:solidFill>
                <a:latin typeface="Arial" charset="0"/>
                <a:cs typeface="Arial" charset="0"/>
              </a:rPr>
              <a:t>”.</a:t>
            </a:r>
          </a:p>
          <a:p>
            <a:pPr marL="609600" indent="-609600" eaLnBrk="1" hangingPunct="1">
              <a:buFont typeface="Wingdings" pitchFamily="2" charset="2"/>
              <a:buAutoNum type="arabicPeriod"/>
              <a:defRPr/>
            </a:pPr>
            <a:r>
              <a:rPr lang="en-US" sz="2800" dirty="0" err="1" smtClean="0">
                <a:solidFill>
                  <a:schemeClr val="accent1">
                    <a:lumMod val="75000"/>
                  </a:schemeClr>
                </a:solidFill>
                <a:latin typeface="Arial" charset="0"/>
                <a:cs typeface="Arial" charset="0"/>
              </a:rPr>
              <a:t>Tidak</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disusun</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untuk</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menciptakan</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prinsip-prinsip</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hukum</a:t>
            </a:r>
            <a:r>
              <a:rPr lang="en-US" sz="2800" dirty="0" smtClean="0">
                <a:solidFill>
                  <a:schemeClr val="accent1">
                    <a:lumMod val="75000"/>
                  </a:schemeClr>
                </a:solidFill>
                <a:latin typeface="Arial" charset="0"/>
                <a:cs typeface="Arial" charset="0"/>
              </a:rPr>
              <a:t> yang </a:t>
            </a:r>
            <a:r>
              <a:rPr lang="en-US" sz="2800" dirty="0" err="1" smtClean="0">
                <a:solidFill>
                  <a:schemeClr val="accent1">
                    <a:lumMod val="75000"/>
                  </a:schemeClr>
                </a:solidFill>
                <a:latin typeface="Arial" charset="0"/>
                <a:cs typeface="Arial" charset="0"/>
              </a:rPr>
              <a:t>mengatur</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tingkah</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laku</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para</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pihak</a:t>
            </a:r>
            <a:r>
              <a:rPr lang="en-US" sz="2800" dirty="0" smtClean="0">
                <a:solidFill>
                  <a:schemeClr val="accent1">
                    <a:lumMod val="75000"/>
                  </a:schemeClr>
                </a:solidFill>
                <a:latin typeface="Arial" charset="0"/>
                <a:cs typeface="Arial" charset="0"/>
              </a:rPr>
              <a:t>.</a:t>
            </a:r>
          </a:p>
          <a:p>
            <a:pPr marL="609600" indent="-609600" eaLnBrk="1" hangingPunct="1">
              <a:buFont typeface="Wingdings" pitchFamily="2" charset="2"/>
              <a:buAutoNum type="arabicPeriod"/>
              <a:defRPr/>
            </a:pPr>
            <a:r>
              <a:rPr lang="en-US" sz="2800" dirty="0" smtClean="0">
                <a:solidFill>
                  <a:schemeClr val="accent1">
                    <a:lumMod val="75000"/>
                  </a:schemeClr>
                </a:solidFill>
                <a:latin typeface="Arial" charset="0"/>
                <a:cs typeface="Arial" charset="0"/>
              </a:rPr>
              <a:t>“</a:t>
            </a:r>
            <a:r>
              <a:rPr lang="en-US" sz="2800" dirty="0" err="1" smtClean="0">
                <a:solidFill>
                  <a:schemeClr val="accent1">
                    <a:lumMod val="75000"/>
                  </a:schemeClr>
                </a:solidFill>
                <a:latin typeface="Arial" charset="0"/>
                <a:cs typeface="Arial" charset="0"/>
              </a:rPr>
              <a:t>Kontrak</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seperti</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halnya</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kontrak</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privat</a:t>
            </a:r>
            <a:r>
              <a:rPr lang="en-US" sz="2800" dirty="0" smtClean="0">
                <a:solidFill>
                  <a:schemeClr val="accent1">
                    <a:lumMod val="75000"/>
                  </a:schemeClr>
                </a:solidFill>
                <a:latin typeface="Arial" charset="0"/>
                <a:cs typeface="Arial" charset="0"/>
              </a:rPr>
              <a:t>.</a:t>
            </a:r>
          </a:p>
          <a:p>
            <a:pPr marL="609600" indent="-609600" eaLnBrk="1" hangingPunct="1">
              <a:buFont typeface="Wingdings" pitchFamily="2" charset="2"/>
              <a:buNone/>
              <a:defRPr/>
            </a:pPr>
            <a:endParaRPr lang="en-US" sz="2800" dirty="0" smtClean="0">
              <a:solidFill>
                <a:schemeClr val="accent1">
                  <a:lumMod val="75000"/>
                </a:schemeClr>
              </a:solidFill>
              <a:latin typeface="Arial" charset="0"/>
              <a:cs typeface="Arial" charset="0"/>
            </a:endParaRPr>
          </a:p>
          <a:p>
            <a:pPr marL="609600" indent="-609600" eaLnBrk="1" hangingPunct="1">
              <a:buFont typeface="Wingdings" pitchFamily="2" charset="2"/>
              <a:buNone/>
              <a:defRPr/>
            </a:pP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Contoh</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Perjanjian</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ekstradisi</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Perjanjian</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Kerjasama</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Keamanan</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Perjanjian</a:t>
            </a:r>
            <a:r>
              <a:rPr lang="en-US" sz="2800" dirty="0" smtClean="0">
                <a:solidFill>
                  <a:schemeClr val="accent1">
                    <a:lumMod val="75000"/>
                  </a:schemeClr>
                </a:solidFill>
                <a:latin typeface="Arial" charset="0"/>
                <a:cs typeface="Arial" charset="0"/>
              </a:rPr>
              <a:t> </a:t>
            </a:r>
            <a:r>
              <a:rPr lang="en-US" sz="2800" dirty="0" err="1" smtClean="0">
                <a:solidFill>
                  <a:schemeClr val="accent1">
                    <a:lumMod val="75000"/>
                  </a:schemeClr>
                </a:solidFill>
                <a:latin typeface="Arial" charset="0"/>
                <a:cs typeface="Arial" charset="0"/>
              </a:rPr>
              <a:t>Perbatasan</a:t>
            </a:r>
            <a:r>
              <a:rPr lang="en-US" sz="2800" dirty="0" smtClean="0">
                <a:solidFill>
                  <a:schemeClr val="accent1">
                    <a:lumMod val="75000"/>
                  </a:schemeClr>
                </a:solidFill>
                <a:latin typeface="Arial" charset="0"/>
                <a:cs typeface="Arial" charset="0"/>
              </a:rPr>
              <a:t>. </a:t>
            </a:r>
          </a:p>
        </p:txBody>
      </p:sp>
    </p:spTree>
    <p:extLst>
      <p:ext uri="{BB962C8B-B14F-4D97-AF65-F5344CB8AC3E}">
        <p14:creationId xmlns:p14="http://schemas.microsoft.com/office/powerpoint/2010/main" val="3447339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pPr eaLnBrk="1" hangingPunct="1">
              <a:defRPr/>
            </a:pPr>
            <a:r>
              <a:rPr lang="en-US" sz="4000" b="1" i="1" dirty="0" smtClean="0">
                <a:solidFill>
                  <a:schemeClr val="accent1">
                    <a:lumMod val="75000"/>
                  </a:schemeClr>
                </a:solidFill>
                <a:latin typeface="Agency FB" pitchFamily="34" charset="0"/>
              </a:rPr>
              <a:t>Multilateral Treaty</a:t>
            </a:r>
          </a:p>
        </p:txBody>
      </p:sp>
      <p:sp>
        <p:nvSpPr>
          <p:cNvPr id="292867" name="Rectangle 3"/>
          <p:cNvSpPr>
            <a:spLocks noGrp="1" noChangeArrowheads="1"/>
          </p:cNvSpPr>
          <p:nvPr>
            <p:ph type="body" idx="1"/>
          </p:nvPr>
        </p:nvSpPr>
        <p:spPr>
          <a:xfrm>
            <a:off x="457200" y="1905000"/>
            <a:ext cx="7848600" cy="4724400"/>
          </a:xfrm>
        </p:spPr>
        <p:txBody>
          <a:bodyPr/>
          <a:lstStyle/>
          <a:p>
            <a:pPr marL="609600" indent="-609600" eaLnBrk="1" hangingPunct="1">
              <a:lnSpc>
                <a:spcPct val="90000"/>
              </a:lnSpc>
              <a:buFont typeface="Wingdings" pitchFamily="2" charset="2"/>
              <a:buNone/>
              <a:defRPr/>
            </a:pPr>
            <a:r>
              <a:rPr lang="en-US" i="1" dirty="0" smtClean="0">
                <a:solidFill>
                  <a:schemeClr val="accent1">
                    <a:lumMod val="75000"/>
                  </a:schemeClr>
                </a:solidFill>
                <a:latin typeface="Arial" charset="0"/>
                <a:cs typeface="Arial" charset="0"/>
              </a:rPr>
              <a:t>Law Making Treaty</a:t>
            </a:r>
            <a:r>
              <a:rPr lang="en-US" dirty="0" smtClean="0">
                <a:solidFill>
                  <a:schemeClr val="accent1">
                    <a:lumMod val="75000"/>
                  </a:schemeClr>
                </a:solidFill>
                <a:latin typeface="Arial" charset="0"/>
                <a:cs typeface="Arial" charset="0"/>
              </a:rPr>
              <a:t>:</a:t>
            </a:r>
          </a:p>
          <a:p>
            <a:pPr marL="609600" indent="-609600" eaLnBrk="1" hangingPunct="1">
              <a:lnSpc>
                <a:spcPct val="90000"/>
              </a:lnSpc>
              <a:buFont typeface="Wingdings" pitchFamily="2" charset="2"/>
              <a:buAutoNum type="arabicPeriod"/>
              <a:defRPr/>
            </a:pPr>
            <a:r>
              <a:rPr lang="en-US" dirty="0" err="1" smtClean="0">
                <a:solidFill>
                  <a:schemeClr val="accent1">
                    <a:lumMod val="75000"/>
                  </a:schemeClr>
                </a:solidFill>
                <a:latin typeface="Arial" charset="0"/>
                <a:cs typeface="Arial" charset="0"/>
              </a:rPr>
              <a:t>Menciptakan</a:t>
            </a:r>
            <a:r>
              <a:rPr lang="en-US" dirty="0" smtClean="0">
                <a:solidFill>
                  <a:schemeClr val="accent1">
                    <a:lumMod val="75000"/>
                  </a:schemeClr>
                </a:solidFill>
                <a:latin typeface="Arial" charset="0"/>
                <a:cs typeface="Arial" charset="0"/>
              </a:rPr>
              <a:t> “legal principles” yang </a:t>
            </a:r>
            <a:r>
              <a:rPr lang="en-US" dirty="0" err="1" smtClean="0">
                <a:solidFill>
                  <a:schemeClr val="accent1">
                    <a:lumMod val="75000"/>
                  </a:schemeClr>
                </a:solidFill>
                <a:latin typeface="Arial" charset="0"/>
                <a:cs typeface="Arial" charset="0"/>
              </a:rPr>
              <a:t>dipakai</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untuk</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mengatur</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tindakan</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para</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pihak</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terhadap</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pihak</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lainnya</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dalam</a:t>
            </a:r>
            <a:r>
              <a:rPr lang="en-US" dirty="0" smtClean="0">
                <a:solidFill>
                  <a:schemeClr val="accent1">
                    <a:lumMod val="75000"/>
                  </a:schemeClr>
                </a:solidFill>
                <a:latin typeface="Arial" charset="0"/>
                <a:cs typeface="Arial" charset="0"/>
              </a:rPr>
              <a:t> treaty.</a:t>
            </a:r>
          </a:p>
          <a:p>
            <a:pPr marL="609600" indent="-609600" eaLnBrk="1" hangingPunct="1">
              <a:lnSpc>
                <a:spcPct val="90000"/>
              </a:lnSpc>
              <a:buFont typeface="Wingdings" pitchFamily="2" charset="2"/>
              <a:buAutoNum type="arabicPeriod"/>
              <a:defRPr/>
            </a:pPr>
            <a:r>
              <a:rPr lang="en-US" dirty="0" err="1" smtClean="0">
                <a:solidFill>
                  <a:schemeClr val="accent1">
                    <a:lumMod val="75000"/>
                  </a:schemeClr>
                </a:solidFill>
                <a:latin typeface="Arial" charset="0"/>
                <a:cs typeface="Arial" charset="0"/>
              </a:rPr>
              <a:t>Sumber</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hukum</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internasional</a:t>
            </a:r>
            <a:r>
              <a:rPr lang="en-US" dirty="0" smtClean="0">
                <a:solidFill>
                  <a:schemeClr val="accent1">
                    <a:lumMod val="75000"/>
                  </a:schemeClr>
                </a:solidFill>
                <a:latin typeface="Arial" charset="0"/>
                <a:cs typeface="Arial" charset="0"/>
              </a:rPr>
              <a:t> </a:t>
            </a:r>
            <a:r>
              <a:rPr lang="en-US" dirty="0" err="1" smtClean="0">
                <a:solidFill>
                  <a:schemeClr val="accent1">
                    <a:lumMod val="75000"/>
                  </a:schemeClr>
                </a:solidFill>
                <a:latin typeface="Arial" charset="0"/>
                <a:cs typeface="Arial" charset="0"/>
              </a:rPr>
              <a:t>langsung</a:t>
            </a:r>
            <a:r>
              <a:rPr lang="en-US" dirty="0" smtClean="0">
                <a:solidFill>
                  <a:schemeClr val="accent1">
                    <a:lumMod val="75000"/>
                  </a:schemeClr>
                </a:solidFill>
                <a:latin typeface="Arial" charset="0"/>
                <a:cs typeface="Arial" charset="0"/>
              </a:rPr>
              <a:t>.</a:t>
            </a:r>
          </a:p>
          <a:p>
            <a:pPr marL="609600" indent="-609600" eaLnBrk="1" hangingPunct="1">
              <a:lnSpc>
                <a:spcPct val="90000"/>
              </a:lnSpc>
              <a:buFont typeface="Wingdings" pitchFamily="2" charset="2"/>
              <a:buNone/>
              <a:defRPr/>
            </a:pPr>
            <a:endParaRPr lang="en-US" dirty="0" smtClean="0">
              <a:solidFill>
                <a:schemeClr val="accent1">
                  <a:lumMod val="75000"/>
                </a:schemeClr>
              </a:solidFill>
              <a:latin typeface="Arial" charset="0"/>
              <a:cs typeface="Arial" charset="0"/>
            </a:endParaRPr>
          </a:p>
          <a:p>
            <a:pPr marL="609600" indent="-609600" eaLnBrk="1" hangingPunct="1">
              <a:lnSpc>
                <a:spcPct val="90000"/>
              </a:lnSpc>
              <a:buFont typeface="Wingdings" pitchFamily="2" charset="2"/>
              <a:buChar char="§"/>
              <a:defRPr/>
            </a:pPr>
            <a:r>
              <a:rPr lang="en-US" dirty="0" smtClean="0">
                <a:solidFill>
                  <a:schemeClr val="accent1">
                    <a:lumMod val="75000"/>
                  </a:schemeClr>
                </a:solidFill>
                <a:latin typeface="Arial" charset="0"/>
                <a:cs typeface="Arial" charset="0"/>
              </a:rPr>
              <a:t>Treaty of Rome 1957 (EEC)</a:t>
            </a:r>
          </a:p>
          <a:p>
            <a:pPr marL="609600" indent="-609600" eaLnBrk="1" hangingPunct="1">
              <a:lnSpc>
                <a:spcPct val="90000"/>
              </a:lnSpc>
              <a:buFont typeface="Wingdings" pitchFamily="2" charset="2"/>
              <a:buChar char="§"/>
              <a:defRPr/>
            </a:pPr>
            <a:r>
              <a:rPr lang="en-US" dirty="0" smtClean="0">
                <a:solidFill>
                  <a:schemeClr val="accent1">
                    <a:lumMod val="75000"/>
                  </a:schemeClr>
                </a:solidFill>
                <a:latin typeface="Arial" charset="0"/>
                <a:cs typeface="Arial" charset="0"/>
              </a:rPr>
              <a:t>The UN Charter</a:t>
            </a:r>
          </a:p>
          <a:p>
            <a:pPr marL="609600" indent="-609600" eaLnBrk="1" hangingPunct="1">
              <a:lnSpc>
                <a:spcPct val="90000"/>
              </a:lnSpc>
              <a:buFont typeface="Wingdings" pitchFamily="2" charset="2"/>
              <a:buChar char="§"/>
              <a:defRPr/>
            </a:pPr>
            <a:r>
              <a:rPr lang="en-US" dirty="0" smtClean="0">
                <a:solidFill>
                  <a:schemeClr val="accent1">
                    <a:lumMod val="75000"/>
                  </a:schemeClr>
                </a:solidFill>
                <a:latin typeface="Arial" charset="0"/>
                <a:cs typeface="Arial" charset="0"/>
              </a:rPr>
              <a:t>UNCLOS 1982</a:t>
            </a:r>
          </a:p>
        </p:txBody>
      </p:sp>
    </p:spTree>
    <p:extLst>
      <p:ext uri="{BB962C8B-B14F-4D97-AF65-F5344CB8AC3E}">
        <p14:creationId xmlns:p14="http://schemas.microsoft.com/office/powerpoint/2010/main" val="3432896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294A657-2F90-4C50-96D0-150765A881BA}" type="slidenum">
              <a:rPr lang="id-ID"/>
              <a:pPr>
                <a:defRPr/>
              </a:pPr>
              <a:t>12</a:t>
            </a:fld>
            <a:endParaRPr lang="id-ID"/>
          </a:p>
        </p:txBody>
      </p:sp>
      <p:sp>
        <p:nvSpPr>
          <p:cNvPr id="6148" name="Rectangle 3"/>
          <p:cNvSpPr>
            <a:spLocks noGrp="1" noChangeArrowheads="1"/>
          </p:cNvSpPr>
          <p:nvPr>
            <p:ph type="body" idx="1"/>
          </p:nvPr>
        </p:nvSpPr>
        <p:spPr>
          <a:xfrm>
            <a:off x="228600" y="457200"/>
            <a:ext cx="8229600" cy="6172200"/>
          </a:xfrm>
        </p:spPr>
        <p:txBody>
          <a:bodyPr>
            <a:normAutofit/>
          </a:bodyPr>
          <a:lstStyle/>
          <a:p>
            <a:pPr marL="114300" indent="0">
              <a:buNone/>
            </a:pPr>
            <a:r>
              <a:rPr lang="id-ID" sz="2800" dirty="0">
                <a:solidFill>
                  <a:schemeClr val="accent1">
                    <a:lumMod val="75000"/>
                  </a:schemeClr>
                </a:solidFill>
                <a:latin typeface="Aparajita" pitchFamily="34" charset="0"/>
                <a:cs typeface="Aparajita" pitchFamily="34" charset="0"/>
              </a:rPr>
              <a:t>Siapakah yang berhak membuat Perjanjian Internasional dlm suatu </a:t>
            </a:r>
            <a:r>
              <a:rPr lang="id-ID" sz="2800" dirty="0" smtClean="0">
                <a:solidFill>
                  <a:schemeClr val="accent1">
                    <a:lumMod val="75000"/>
                  </a:schemeClr>
                </a:solidFill>
                <a:latin typeface="Aparajita" pitchFamily="34" charset="0"/>
                <a:cs typeface="Aparajita" pitchFamily="34" charset="0"/>
              </a:rPr>
              <a:t>negara?</a:t>
            </a:r>
            <a:endParaRPr lang="en-US" sz="2800" dirty="0" smtClean="0">
              <a:solidFill>
                <a:schemeClr val="accent1">
                  <a:lumMod val="75000"/>
                </a:schemeClr>
              </a:solidFill>
              <a:latin typeface="Aparajita" pitchFamily="34" charset="0"/>
              <a:cs typeface="Aparajita" pitchFamily="34" charset="0"/>
            </a:endParaRPr>
          </a:p>
          <a:p>
            <a:pPr marL="114300" indent="0">
              <a:buNone/>
            </a:pPr>
            <a:r>
              <a:rPr lang="en-US" sz="2800" u="sng" dirty="0" err="1" smtClean="0">
                <a:solidFill>
                  <a:schemeClr val="accent1">
                    <a:lumMod val="75000"/>
                  </a:schemeClr>
                </a:solidFill>
                <a:latin typeface="Aparajita" pitchFamily="34" charset="0"/>
                <a:cs typeface="Aparajita" pitchFamily="34" charset="0"/>
              </a:rPr>
              <a:t>Terdapat</a:t>
            </a:r>
            <a:r>
              <a:rPr lang="en-US" sz="2800" u="sng" dirty="0" smtClean="0">
                <a:solidFill>
                  <a:schemeClr val="accent1">
                    <a:lumMod val="75000"/>
                  </a:schemeClr>
                </a:solidFill>
                <a:latin typeface="Aparajita" pitchFamily="34" charset="0"/>
                <a:cs typeface="Aparajita" pitchFamily="34" charset="0"/>
              </a:rPr>
              <a:t> </a:t>
            </a:r>
            <a:r>
              <a:rPr lang="en-US" sz="2800" u="sng" dirty="0" err="1" smtClean="0">
                <a:solidFill>
                  <a:schemeClr val="accent1">
                    <a:lumMod val="75000"/>
                  </a:schemeClr>
                </a:solidFill>
                <a:latin typeface="Aparajita" pitchFamily="34" charset="0"/>
                <a:cs typeface="Aparajita" pitchFamily="34" charset="0"/>
              </a:rPr>
              <a:t>tiga</a:t>
            </a:r>
            <a:r>
              <a:rPr lang="en-US" sz="2800" u="sng" dirty="0" smtClean="0">
                <a:solidFill>
                  <a:schemeClr val="accent1">
                    <a:lumMod val="75000"/>
                  </a:schemeClr>
                </a:solidFill>
                <a:latin typeface="Aparajita" pitchFamily="34" charset="0"/>
                <a:cs typeface="Aparajita" pitchFamily="34" charset="0"/>
              </a:rPr>
              <a:t> </a:t>
            </a:r>
            <a:r>
              <a:rPr lang="en-US" sz="2800" u="sng" dirty="0" err="1" smtClean="0">
                <a:solidFill>
                  <a:schemeClr val="accent1">
                    <a:lumMod val="75000"/>
                  </a:schemeClr>
                </a:solidFill>
                <a:latin typeface="Aparajita" pitchFamily="34" charset="0"/>
                <a:cs typeface="Aparajita" pitchFamily="34" charset="0"/>
              </a:rPr>
              <a:t>tipe</a:t>
            </a:r>
            <a:r>
              <a:rPr lang="en-US" sz="2800" u="sng" dirty="0" smtClean="0">
                <a:solidFill>
                  <a:schemeClr val="accent1">
                    <a:lumMod val="75000"/>
                  </a:schemeClr>
                </a:solidFill>
                <a:latin typeface="Aparajita" pitchFamily="34" charset="0"/>
                <a:cs typeface="Aparajita" pitchFamily="34" charset="0"/>
              </a:rPr>
              <a:t>:</a:t>
            </a:r>
            <a:endParaRPr lang="en-US" sz="2800" u="sng" dirty="0">
              <a:solidFill>
                <a:schemeClr val="accent1">
                  <a:lumMod val="75000"/>
                </a:schemeClr>
              </a:solidFill>
              <a:latin typeface="Aparajita" pitchFamily="34" charset="0"/>
              <a:cs typeface="Aparajita" pitchFamily="34" charset="0"/>
            </a:endParaRPr>
          </a:p>
          <a:p>
            <a:pPr marL="628650" indent="-514350">
              <a:buAutoNum type="arabicPeriod"/>
            </a:pPr>
            <a:r>
              <a:rPr lang="id-ID" sz="2800" dirty="0" smtClean="0">
                <a:solidFill>
                  <a:schemeClr val="accent1">
                    <a:lumMod val="75000"/>
                  </a:schemeClr>
                </a:solidFill>
                <a:latin typeface="Aparajita" pitchFamily="34" charset="0"/>
                <a:cs typeface="Aparajita" pitchFamily="34" charset="0"/>
              </a:rPr>
              <a:t>Kewenangan mutlak Eksekutif, terdapat pada sistem monokrasi</a:t>
            </a:r>
            <a:endParaRPr lang="en-US" sz="2800" dirty="0" smtClean="0">
              <a:solidFill>
                <a:schemeClr val="accent1">
                  <a:lumMod val="75000"/>
                </a:schemeClr>
              </a:solidFill>
              <a:latin typeface="Aparajita" pitchFamily="34" charset="0"/>
              <a:cs typeface="Aparajita" pitchFamily="34" charset="0"/>
            </a:endParaRPr>
          </a:p>
          <a:p>
            <a:pPr marL="628650" indent="-514350">
              <a:buAutoNum type="arabicPeriod"/>
            </a:pPr>
            <a:r>
              <a:rPr lang="id-ID" sz="2800" dirty="0" smtClean="0">
                <a:solidFill>
                  <a:schemeClr val="accent1">
                    <a:lumMod val="75000"/>
                  </a:schemeClr>
                </a:solidFill>
                <a:latin typeface="Aparajita" pitchFamily="34" charset="0"/>
                <a:cs typeface="Aparajita" pitchFamily="34" charset="0"/>
              </a:rPr>
              <a:t>Kewenangan Legislatif, kekuasaaan ada pada lembaga legislatif yang memegang kekuasaan pembuatan perjanjian, ex : -Turki, melalui Konstitusi tahun 1924-1960 Pasal 26</a:t>
            </a:r>
            <a:endParaRPr lang="en-US" sz="2800" dirty="0">
              <a:solidFill>
                <a:schemeClr val="accent1">
                  <a:lumMod val="75000"/>
                </a:schemeClr>
              </a:solidFill>
              <a:latin typeface="Aparajita" pitchFamily="34" charset="0"/>
              <a:cs typeface="Aparajita" pitchFamily="34" charset="0"/>
            </a:endParaRPr>
          </a:p>
          <a:p>
            <a:pPr marL="628650" indent="-514350">
              <a:buAutoNum type="arabicPeriod"/>
            </a:pPr>
            <a:r>
              <a:rPr lang="id-ID" sz="2800" dirty="0" smtClean="0">
                <a:solidFill>
                  <a:schemeClr val="accent1">
                    <a:lumMod val="75000"/>
                  </a:schemeClr>
                </a:solidFill>
                <a:latin typeface="Aparajita" pitchFamily="34" charset="0"/>
                <a:cs typeface="Aparajita" pitchFamily="34" charset="0"/>
              </a:rPr>
              <a:t>Kewenangan </a:t>
            </a:r>
            <a:r>
              <a:rPr lang="id-ID" sz="2800" dirty="0">
                <a:solidFill>
                  <a:schemeClr val="accent1">
                    <a:lumMod val="75000"/>
                  </a:schemeClr>
                </a:solidFill>
                <a:latin typeface="Aparajita" pitchFamily="34" charset="0"/>
                <a:cs typeface="Aparajita" pitchFamily="34" charset="0"/>
              </a:rPr>
              <a:t>kedua lembaga, eksekutif dan legislatif. Umumnya diterapkan oleh sebagian besar negara demokratis di dunia. </a:t>
            </a:r>
          </a:p>
          <a:p>
            <a:pPr>
              <a:buNone/>
            </a:pPr>
            <a:r>
              <a:rPr lang="id-ID" sz="2800" dirty="0">
                <a:solidFill>
                  <a:schemeClr val="accent1">
                    <a:lumMod val="75000"/>
                  </a:schemeClr>
                </a:solidFill>
                <a:latin typeface="Aparajita" pitchFamily="34" charset="0"/>
                <a:cs typeface="Aparajita" pitchFamily="34" charset="0"/>
              </a:rPr>
              <a:t>   Contoh : -Perancis (primat legislatif)</a:t>
            </a:r>
          </a:p>
          <a:p>
            <a:pPr>
              <a:buNone/>
            </a:pPr>
            <a:r>
              <a:rPr lang="id-ID" sz="2800" dirty="0">
                <a:solidFill>
                  <a:schemeClr val="accent1">
                    <a:lumMod val="75000"/>
                  </a:schemeClr>
                </a:solidFill>
                <a:latin typeface="Aparajita" pitchFamily="34" charset="0"/>
                <a:cs typeface="Aparajita" pitchFamily="34" charset="0"/>
              </a:rPr>
              <a:t>               </a:t>
            </a:r>
            <a:r>
              <a:rPr lang="id-ID" sz="2800" dirty="0" smtClean="0">
                <a:solidFill>
                  <a:schemeClr val="accent1">
                    <a:lumMod val="75000"/>
                  </a:schemeClr>
                </a:solidFill>
                <a:latin typeface="Aparajita" pitchFamily="34" charset="0"/>
                <a:cs typeface="Aparajita" pitchFamily="34" charset="0"/>
              </a:rPr>
              <a:t> </a:t>
            </a:r>
            <a:r>
              <a:rPr lang="id-ID" sz="2800" dirty="0">
                <a:solidFill>
                  <a:schemeClr val="accent1">
                    <a:lumMod val="75000"/>
                  </a:schemeClr>
                </a:solidFill>
                <a:latin typeface="Aparajita" pitchFamily="34" charset="0"/>
                <a:cs typeface="Aparajita" pitchFamily="34" charset="0"/>
              </a:rPr>
              <a:t>-USA (Primat eksekutif)</a:t>
            </a:r>
          </a:p>
          <a:p>
            <a:pPr marL="628650" indent="-514350">
              <a:buAutoNum type="arabicPeriod"/>
            </a:pPr>
            <a:endParaRPr lang="id-ID" sz="2800" dirty="0" smtClean="0">
              <a:solidFill>
                <a:schemeClr val="accent1">
                  <a:lumMod val="75000"/>
                </a:schemeClr>
              </a:solidFill>
              <a:latin typeface="Aparajita" pitchFamily="34" charset="0"/>
              <a:cs typeface="Aparajita" pitchFamily="34" charset="0"/>
            </a:endParaRPr>
          </a:p>
          <a:p>
            <a:pPr eaLnBrk="1" hangingPunct="1">
              <a:buFontTx/>
              <a:buNone/>
            </a:pPr>
            <a:endParaRPr lang="id-ID" sz="2800" dirty="0" smtClean="0">
              <a:solidFill>
                <a:schemeClr val="accent1">
                  <a:lumMod val="75000"/>
                </a:schemeClr>
              </a:solidFill>
              <a:latin typeface="Aparajita" pitchFamily="34" charset="0"/>
              <a:cs typeface="Aparajita" pitchFamily="34" charset="0"/>
            </a:endParaRPr>
          </a:p>
        </p:txBody>
      </p:sp>
    </p:spTree>
    <p:extLst>
      <p:ext uri="{BB962C8B-B14F-4D97-AF65-F5344CB8AC3E}">
        <p14:creationId xmlns:p14="http://schemas.microsoft.com/office/powerpoint/2010/main" val="2063675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2. Customary </a:t>
            </a:r>
            <a:r>
              <a:rPr lang="en-US" sz="4000" dirty="0" err="1"/>
              <a:t>I</a:t>
            </a:r>
            <a:r>
              <a:rPr lang="en-US" sz="4000" dirty="0" err="1" smtClean="0"/>
              <a:t>nternasional</a:t>
            </a:r>
            <a:r>
              <a:rPr lang="en-US" sz="4000" dirty="0" smtClean="0"/>
              <a:t> </a:t>
            </a:r>
            <a:r>
              <a:rPr lang="en-US" sz="4000" dirty="0"/>
              <a:t>L</a:t>
            </a:r>
            <a:r>
              <a:rPr lang="en-US" sz="4000" dirty="0" smtClean="0"/>
              <a:t>aw</a:t>
            </a:r>
            <a:endParaRPr lang="en-US" sz="4000" dirty="0"/>
          </a:p>
        </p:txBody>
      </p:sp>
      <p:sp>
        <p:nvSpPr>
          <p:cNvPr id="3" name="Content Placeholder 2"/>
          <p:cNvSpPr>
            <a:spLocks noGrp="1"/>
          </p:cNvSpPr>
          <p:nvPr>
            <p:ph idx="1"/>
          </p:nvPr>
        </p:nvSpPr>
        <p:spPr>
          <a:xfrm>
            <a:off x="381000" y="1295400"/>
            <a:ext cx="8229600" cy="5486400"/>
          </a:xfrm>
        </p:spPr>
        <p:txBody>
          <a:bodyPr>
            <a:noAutofit/>
          </a:bodyPr>
          <a:lstStyle/>
          <a:p>
            <a:pPr marL="117475" indent="-3175">
              <a:lnSpc>
                <a:spcPct val="90000"/>
              </a:lnSpc>
              <a:buNone/>
            </a:pPr>
            <a:r>
              <a:rPr lang="id-ID" dirty="0">
                <a:solidFill>
                  <a:schemeClr val="accent2">
                    <a:lumMod val="75000"/>
                  </a:schemeClr>
                </a:solidFill>
                <a:latin typeface="Bodoni MT Condensed" pitchFamily="18" charset="0"/>
              </a:rPr>
              <a:t>Kebiasaan-kebiasaan </a:t>
            </a:r>
            <a:r>
              <a:rPr lang="id-ID" dirty="0" smtClean="0">
                <a:solidFill>
                  <a:schemeClr val="accent2">
                    <a:lumMod val="75000"/>
                  </a:schemeClr>
                </a:solidFill>
                <a:latin typeface="Bodoni MT Condensed" pitchFamily="18" charset="0"/>
              </a:rPr>
              <a:t>internasional</a:t>
            </a:r>
            <a:r>
              <a:rPr lang="en-US" dirty="0" smtClean="0">
                <a:solidFill>
                  <a:schemeClr val="accent2">
                    <a:lumMod val="75000"/>
                  </a:schemeClr>
                </a:solidFill>
                <a:latin typeface="Bodoni MT Condensed" pitchFamily="18" charset="0"/>
              </a:rPr>
              <a:t>: </a:t>
            </a:r>
            <a:r>
              <a:rPr lang="id-ID" dirty="0" smtClean="0">
                <a:solidFill>
                  <a:schemeClr val="accent2">
                    <a:lumMod val="75000"/>
                  </a:schemeClr>
                </a:solidFill>
                <a:latin typeface="Bodoni MT Condensed" pitchFamily="18" charset="0"/>
              </a:rPr>
              <a:t>“</a:t>
            </a:r>
            <a:r>
              <a:rPr lang="en-US" i="1" dirty="0" smtClean="0">
                <a:solidFill>
                  <a:schemeClr val="accent2">
                    <a:lumMod val="75000"/>
                  </a:schemeClr>
                </a:solidFill>
                <a:latin typeface="Bodoni MT Condensed" pitchFamily="18" charset="0"/>
              </a:rPr>
              <a:t>I</a:t>
            </a:r>
            <a:r>
              <a:rPr lang="id-ID" i="1" dirty="0" smtClean="0">
                <a:solidFill>
                  <a:schemeClr val="accent2">
                    <a:lumMod val="75000"/>
                  </a:schemeClr>
                </a:solidFill>
                <a:latin typeface="Bodoni MT Condensed" pitchFamily="18" charset="0"/>
              </a:rPr>
              <a:t>nternational </a:t>
            </a:r>
            <a:r>
              <a:rPr lang="id-ID" i="1" dirty="0">
                <a:solidFill>
                  <a:schemeClr val="accent2">
                    <a:lumMod val="75000"/>
                  </a:schemeClr>
                </a:solidFill>
                <a:latin typeface="Bodoni MT Condensed" pitchFamily="18" charset="0"/>
              </a:rPr>
              <a:t>custom, as evidence of a general practice acepted as law</a:t>
            </a:r>
            <a:r>
              <a:rPr lang="id-ID" dirty="0">
                <a:solidFill>
                  <a:schemeClr val="accent2">
                    <a:lumMod val="75000"/>
                  </a:schemeClr>
                </a:solidFill>
                <a:latin typeface="Bodoni MT Condensed" pitchFamily="18" charset="0"/>
              </a:rPr>
              <a:t>”</a:t>
            </a:r>
          </a:p>
          <a:p>
            <a:pPr>
              <a:lnSpc>
                <a:spcPct val="90000"/>
              </a:lnSpc>
              <a:buNone/>
            </a:pPr>
            <a:r>
              <a:rPr lang="id-ID" dirty="0">
                <a:solidFill>
                  <a:schemeClr val="accent2">
                    <a:lumMod val="75000"/>
                  </a:schemeClr>
                </a:solidFill>
                <a:latin typeface="Bodoni MT Condensed" pitchFamily="18" charset="0"/>
              </a:rPr>
              <a:t>Memiliki syarat :  </a:t>
            </a:r>
          </a:p>
          <a:p>
            <a:pPr>
              <a:lnSpc>
                <a:spcPct val="90000"/>
              </a:lnSpc>
              <a:buNone/>
            </a:pPr>
            <a:r>
              <a:rPr lang="id-ID" dirty="0">
                <a:solidFill>
                  <a:schemeClr val="accent2">
                    <a:lumMod val="75000"/>
                  </a:schemeClr>
                </a:solidFill>
                <a:latin typeface="Bodoni MT Condensed" pitchFamily="18" charset="0"/>
              </a:rPr>
              <a:t> - Harus terdapat suatu kebiasaan yang   bersifat umum (unsur material)</a:t>
            </a:r>
          </a:p>
          <a:p>
            <a:pPr>
              <a:lnSpc>
                <a:spcPct val="90000"/>
              </a:lnSpc>
              <a:buNone/>
            </a:pPr>
            <a:r>
              <a:rPr lang="id-ID" dirty="0">
                <a:solidFill>
                  <a:schemeClr val="accent2">
                    <a:lumMod val="75000"/>
                  </a:schemeClr>
                </a:solidFill>
                <a:latin typeface="Bodoni MT Condensed" pitchFamily="18" charset="0"/>
              </a:rPr>
              <a:t> - Kebiasaan itu harus diterima sebagai hukum (unsur </a:t>
            </a:r>
            <a:r>
              <a:rPr lang="id-ID" dirty="0" smtClean="0">
                <a:solidFill>
                  <a:schemeClr val="accent2">
                    <a:lumMod val="75000"/>
                  </a:schemeClr>
                </a:solidFill>
                <a:latin typeface="Bodoni MT Condensed" pitchFamily="18" charset="0"/>
              </a:rPr>
              <a:t>ps</a:t>
            </a:r>
            <a:r>
              <a:rPr lang="en-US" dirty="0" err="1" smtClean="0">
                <a:solidFill>
                  <a:schemeClr val="accent2">
                    <a:lumMod val="75000"/>
                  </a:schemeClr>
                </a:solidFill>
                <a:latin typeface="Bodoni MT Condensed" pitchFamily="18" charset="0"/>
              </a:rPr>
              <a:t>ik</a:t>
            </a:r>
            <a:r>
              <a:rPr lang="id-ID" dirty="0" smtClean="0">
                <a:solidFill>
                  <a:schemeClr val="accent2">
                    <a:lumMod val="75000"/>
                  </a:schemeClr>
                </a:solidFill>
                <a:latin typeface="Bodoni MT Condensed" pitchFamily="18" charset="0"/>
              </a:rPr>
              <a:t>ologis</a:t>
            </a:r>
            <a:r>
              <a:rPr lang="id-ID" dirty="0">
                <a:solidFill>
                  <a:schemeClr val="accent2">
                    <a:lumMod val="75000"/>
                  </a:schemeClr>
                </a:solidFill>
                <a:latin typeface="Bodoni MT Condensed" pitchFamily="18" charset="0"/>
              </a:rPr>
              <a:t>) 		      </a:t>
            </a:r>
            <a:endParaRPr lang="en-US" dirty="0" smtClean="0">
              <a:solidFill>
                <a:schemeClr val="accent2">
                  <a:lumMod val="75000"/>
                </a:schemeClr>
              </a:solidFill>
              <a:latin typeface="Bodoni MT Condensed" pitchFamily="18" charset="0"/>
            </a:endParaRPr>
          </a:p>
          <a:p>
            <a:pPr marL="609600" indent="-609600">
              <a:lnSpc>
                <a:spcPct val="80000"/>
              </a:lnSpc>
              <a:buNone/>
            </a:pPr>
            <a:r>
              <a:rPr lang="en-US" dirty="0" err="1">
                <a:solidFill>
                  <a:schemeClr val="accent2">
                    <a:lumMod val="75000"/>
                  </a:schemeClr>
                </a:solidFill>
                <a:latin typeface="Bodoni MT Condensed" pitchFamily="18" charset="0"/>
              </a:rPr>
              <a:t>Unsur</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materiil</a:t>
            </a:r>
            <a:r>
              <a:rPr lang="en-US" dirty="0">
                <a:solidFill>
                  <a:schemeClr val="accent2">
                    <a:lumMod val="75000"/>
                  </a:schemeClr>
                </a:solidFill>
                <a:latin typeface="Bodoni MT Condensed" pitchFamily="18" charset="0"/>
              </a:rPr>
              <a:t>:</a:t>
            </a:r>
          </a:p>
          <a:p>
            <a:pPr marL="457200" indent="-457200">
              <a:lnSpc>
                <a:spcPct val="80000"/>
              </a:lnSpc>
              <a:buFont typeface="+mj-lt"/>
              <a:buAutoNum type="alphaLcPeriod"/>
            </a:pPr>
            <a:r>
              <a:rPr lang="en-US" dirty="0" err="1" smtClean="0">
                <a:solidFill>
                  <a:schemeClr val="accent2">
                    <a:lumMod val="75000"/>
                  </a:schemeClr>
                </a:solidFill>
                <a:latin typeface="Bodoni MT Condensed" pitchFamily="18" charset="0"/>
              </a:rPr>
              <a:t>harus</a:t>
            </a:r>
            <a:r>
              <a:rPr lang="en-US" dirty="0" smtClean="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ada</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suatu</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pola</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tindak</a:t>
            </a:r>
            <a:r>
              <a:rPr lang="en-US" dirty="0">
                <a:solidFill>
                  <a:schemeClr val="accent2">
                    <a:lumMod val="75000"/>
                  </a:schemeClr>
                </a:solidFill>
                <a:latin typeface="Bodoni MT Condensed" pitchFamily="18" charset="0"/>
              </a:rPr>
              <a:t> yang </a:t>
            </a:r>
            <a:r>
              <a:rPr lang="en-US" dirty="0" err="1">
                <a:solidFill>
                  <a:schemeClr val="accent2">
                    <a:lumMod val="75000"/>
                  </a:schemeClr>
                </a:solidFill>
                <a:latin typeface="Bodoni MT Condensed" pitchFamily="18" charset="0"/>
              </a:rPr>
              <a:t>berlangsung</a:t>
            </a:r>
            <a:r>
              <a:rPr lang="en-US" dirty="0">
                <a:solidFill>
                  <a:schemeClr val="accent2">
                    <a:lumMod val="75000"/>
                  </a:schemeClr>
                </a:solidFill>
                <a:latin typeface="Bodoni MT Condensed" pitchFamily="18" charset="0"/>
              </a:rPr>
              <a:t> lama, </a:t>
            </a:r>
            <a:r>
              <a:rPr lang="en-US" dirty="0" err="1">
                <a:solidFill>
                  <a:schemeClr val="accent2">
                    <a:lumMod val="75000"/>
                  </a:schemeClr>
                </a:solidFill>
                <a:latin typeface="Bodoni MT Condensed" pitchFamily="18" charset="0"/>
              </a:rPr>
              <a:t>yi</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berupa</a:t>
            </a:r>
            <a:r>
              <a:rPr lang="en-US" dirty="0">
                <a:solidFill>
                  <a:schemeClr val="accent2">
                    <a:lumMod val="75000"/>
                  </a:schemeClr>
                </a:solidFill>
                <a:latin typeface="Bodoni MT Condensed" pitchFamily="18" charset="0"/>
              </a:rPr>
              <a:t> </a:t>
            </a:r>
            <a:r>
              <a:rPr lang="id-ID"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serangkaian</a:t>
            </a:r>
            <a:r>
              <a:rPr lang="en-US" dirty="0">
                <a:solidFill>
                  <a:schemeClr val="accent2">
                    <a:lumMod val="75000"/>
                  </a:schemeClr>
                </a:solidFill>
                <a:latin typeface="Bodoni MT Condensed" pitchFamily="18" charset="0"/>
              </a:rPr>
              <a:t> </a:t>
            </a:r>
            <a:r>
              <a:rPr lang="id-ID"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tindakan</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serupa</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mengenai</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hal</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dan</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keadaan</a:t>
            </a:r>
            <a:r>
              <a:rPr lang="en-US" dirty="0">
                <a:solidFill>
                  <a:schemeClr val="accent2">
                    <a:lumMod val="75000"/>
                  </a:schemeClr>
                </a:solidFill>
                <a:latin typeface="Bodoni MT Condensed" pitchFamily="18" charset="0"/>
              </a:rPr>
              <a:t> yang </a:t>
            </a:r>
            <a:r>
              <a:rPr lang="en-US" dirty="0" err="1">
                <a:solidFill>
                  <a:schemeClr val="accent2">
                    <a:lumMod val="75000"/>
                  </a:schemeClr>
                </a:solidFill>
                <a:latin typeface="Bodoni MT Condensed" pitchFamily="18" charset="0"/>
              </a:rPr>
              <a:t>serupa</a:t>
            </a:r>
            <a:r>
              <a:rPr lang="en-US" dirty="0">
                <a:solidFill>
                  <a:schemeClr val="accent2">
                    <a:lumMod val="75000"/>
                  </a:schemeClr>
                </a:solidFill>
                <a:latin typeface="Bodoni MT Condensed" pitchFamily="18" charset="0"/>
              </a:rPr>
              <a:t> </a:t>
            </a:r>
            <a:r>
              <a:rPr lang="en-US" dirty="0" smtClean="0">
                <a:solidFill>
                  <a:schemeClr val="accent2">
                    <a:lumMod val="75000"/>
                  </a:schemeClr>
                </a:solidFill>
                <a:latin typeface="Bodoni MT Condensed" pitchFamily="18" charset="0"/>
              </a:rPr>
              <a:t>pula.</a:t>
            </a:r>
          </a:p>
          <a:p>
            <a:pPr marL="457200" indent="-457200">
              <a:lnSpc>
                <a:spcPct val="80000"/>
              </a:lnSpc>
              <a:buFont typeface="+mj-lt"/>
              <a:buAutoNum type="alphaLcPeriod"/>
            </a:pPr>
            <a:r>
              <a:rPr lang="en-US" dirty="0" err="1" smtClean="0">
                <a:solidFill>
                  <a:schemeClr val="accent2">
                    <a:lumMod val="75000"/>
                  </a:schemeClr>
                </a:solidFill>
                <a:latin typeface="Bodoni MT Condensed" pitchFamily="18" charset="0"/>
              </a:rPr>
              <a:t>Pola</a:t>
            </a:r>
            <a:r>
              <a:rPr lang="en-US" dirty="0" smtClean="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tindak</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diatas</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harus</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bersifat</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umum</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dan</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berkaitan</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dengan</a:t>
            </a:r>
            <a:r>
              <a:rPr lang="en-US" dirty="0">
                <a:solidFill>
                  <a:schemeClr val="accent2">
                    <a:lumMod val="75000"/>
                  </a:schemeClr>
                </a:solidFill>
                <a:latin typeface="Bodoni MT Condensed" pitchFamily="18" charset="0"/>
              </a:rPr>
              <a:t> </a:t>
            </a:r>
            <a:r>
              <a:rPr lang="id-ID"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hubungan</a:t>
            </a:r>
            <a:r>
              <a:rPr lang="id-ID"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internasional</a:t>
            </a:r>
            <a:r>
              <a:rPr lang="en-US" dirty="0">
                <a:solidFill>
                  <a:schemeClr val="accent2">
                    <a:lumMod val="75000"/>
                  </a:schemeClr>
                </a:solidFill>
                <a:latin typeface="Bodoni MT Condensed" pitchFamily="18" charset="0"/>
              </a:rPr>
              <a:t>.</a:t>
            </a:r>
          </a:p>
          <a:p>
            <a:pPr marL="609600" indent="-609600">
              <a:lnSpc>
                <a:spcPct val="80000"/>
              </a:lnSpc>
              <a:buNone/>
            </a:pPr>
            <a:r>
              <a:rPr lang="en-US" dirty="0" err="1" smtClean="0">
                <a:solidFill>
                  <a:schemeClr val="accent2">
                    <a:lumMod val="75000"/>
                  </a:schemeClr>
                </a:solidFill>
                <a:latin typeface="Bodoni MT Condensed" pitchFamily="18" charset="0"/>
              </a:rPr>
              <a:t>Unsur</a:t>
            </a:r>
            <a:r>
              <a:rPr lang="en-US" dirty="0" smtClean="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psikologis</a:t>
            </a:r>
            <a:r>
              <a:rPr lang="en-US" dirty="0">
                <a:solidFill>
                  <a:schemeClr val="accent2">
                    <a:lumMod val="75000"/>
                  </a:schemeClr>
                </a:solidFill>
                <a:latin typeface="Bodoni MT Condensed" pitchFamily="18" charset="0"/>
              </a:rPr>
              <a:t>:</a:t>
            </a:r>
          </a:p>
          <a:p>
            <a:pPr marL="609600" indent="-609600">
              <a:lnSpc>
                <a:spcPct val="80000"/>
              </a:lnSpc>
              <a:buNone/>
            </a:pPr>
            <a:r>
              <a:rPr lang="en-US" dirty="0" err="1">
                <a:solidFill>
                  <a:schemeClr val="accent2">
                    <a:lumMod val="75000"/>
                  </a:schemeClr>
                </a:solidFill>
                <a:latin typeface="Bodoni MT Condensed" pitchFamily="18" charset="0"/>
              </a:rPr>
              <a:t>Dirasakan</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memenuhi</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kewajiban</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hukum</a:t>
            </a:r>
            <a:r>
              <a:rPr lang="en-US" dirty="0">
                <a:solidFill>
                  <a:schemeClr val="accent2">
                    <a:lumMod val="75000"/>
                  </a:schemeClr>
                </a:solidFill>
                <a:latin typeface="Bodoni MT Condensed" pitchFamily="18" charset="0"/>
              </a:rPr>
              <a:t> </a:t>
            </a:r>
            <a:r>
              <a:rPr lang="en-US" i="1" dirty="0">
                <a:solidFill>
                  <a:schemeClr val="accent2">
                    <a:lumMod val="75000"/>
                  </a:schemeClr>
                </a:solidFill>
                <a:latin typeface="Bodoni MT Condensed" pitchFamily="18" charset="0"/>
              </a:rPr>
              <a:t>“</a:t>
            </a:r>
            <a:r>
              <a:rPr lang="en-US" i="1" dirty="0" err="1">
                <a:solidFill>
                  <a:schemeClr val="accent2">
                    <a:lumMod val="75000"/>
                  </a:schemeClr>
                </a:solidFill>
                <a:latin typeface="Bodoni MT Condensed" pitchFamily="18" charset="0"/>
              </a:rPr>
              <a:t>opinio</a:t>
            </a:r>
            <a:r>
              <a:rPr lang="en-US" i="1" dirty="0">
                <a:solidFill>
                  <a:schemeClr val="accent2">
                    <a:lumMod val="75000"/>
                  </a:schemeClr>
                </a:solidFill>
                <a:latin typeface="Bodoni MT Condensed" pitchFamily="18" charset="0"/>
              </a:rPr>
              <a:t> </a:t>
            </a:r>
            <a:r>
              <a:rPr lang="en-US" i="1" dirty="0" err="1">
                <a:solidFill>
                  <a:schemeClr val="accent2">
                    <a:lumMod val="75000"/>
                  </a:schemeClr>
                </a:solidFill>
                <a:latin typeface="Bodoni MT Condensed" pitchFamily="18" charset="0"/>
              </a:rPr>
              <a:t>juris</a:t>
            </a:r>
            <a:r>
              <a:rPr lang="en-US" i="1" dirty="0">
                <a:solidFill>
                  <a:schemeClr val="accent2">
                    <a:lumMod val="75000"/>
                  </a:schemeClr>
                </a:solidFill>
                <a:latin typeface="Bodoni MT Condensed" pitchFamily="18" charset="0"/>
              </a:rPr>
              <a:t> </a:t>
            </a:r>
            <a:r>
              <a:rPr lang="en-US" i="1" dirty="0" err="1">
                <a:solidFill>
                  <a:schemeClr val="accent2">
                    <a:lumMod val="75000"/>
                  </a:schemeClr>
                </a:solidFill>
                <a:latin typeface="Bodoni MT Condensed" pitchFamily="18" charset="0"/>
              </a:rPr>
              <a:t>sive</a:t>
            </a:r>
            <a:r>
              <a:rPr lang="en-US" i="1" dirty="0">
                <a:solidFill>
                  <a:schemeClr val="accent2">
                    <a:lumMod val="75000"/>
                  </a:schemeClr>
                </a:solidFill>
                <a:latin typeface="Bodoni MT Condensed" pitchFamily="18" charset="0"/>
              </a:rPr>
              <a:t> </a:t>
            </a:r>
            <a:r>
              <a:rPr lang="en-US" i="1" dirty="0" err="1">
                <a:solidFill>
                  <a:schemeClr val="accent2">
                    <a:lumMod val="75000"/>
                  </a:schemeClr>
                </a:solidFill>
                <a:latin typeface="Bodoni MT Condensed" pitchFamily="18" charset="0"/>
              </a:rPr>
              <a:t>necessitatis</a:t>
            </a:r>
            <a:r>
              <a:rPr lang="en-US" dirty="0">
                <a:solidFill>
                  <a:schemeClr val="accent2">
                    <a:lumMod val="75000"/>
                  </a:schemeClr>
                </a:solidFill>
                <a:latin typeface="Bodoni MT Condensed" pitchFamily="18" charset="0"/>
              </a:rPr>
              <a:t>” </a:t>
            </a:r>
          </a:p>
          <a:p>
            <a:pPr marL="0" indent="0">
              <a:lnSpc>
                <a:spcPct val="80000"/>
              </a:lnSpc>
              <a:buNone/>
            </a:pPr>
            <a:r>
              <a:rPr lang="en-US" dirty="0">
                <a:solidFill>
                  <a:schemeClr val="accent2">
                    <a:lumMod val="75000"/>
                  </a:schemeClr>
                </a:solidFill>
                <a:latin typeface="Bodoni MT Condensed" pitchFamily="18" charset="0"/>
              </a:rPr>
              <a:t>(</a:t>
            </a:r>
            <a:r>
              <a:rPr lang="en-US" dirty="0" err="1">
                <a:solidFill>
                  <a:schemeClr val="accent2">
                    <a:lumMod val="75000"/>
                  </a:schemeClr>
                </a:solidFill>
                <a:latin typeface="Bodoni MT Condensed" pitchFamily="18" charset="0"/>
              </a:rPr>
              <a:t>keyakinan</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bersama</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bahwa</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pengulangan</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tindakan</a:t>
            </a:r>
            <a:r>
              <a:rPr lang="en-US" dirty="0">
                <a:solidFill>
                  <a:schemeClr val="accent2">
                    <a:lumMod val="75000"/>
                  </a:schemeClr>
                </a:solidFill>
                <a:latin typeface="Bodoni MT Condensed" pitchFamily="18" charset="0"/>
              </a:rPr>
              <a:t> </a:t>
            </a:r>
            <a:r>
              <a:rPr lang="en-US" dirty="0" err="1" smtClean="0">
                <a:solidFill>
                  <a:schemeClr val="accent2">
                    <a:lumMod val="75000"/>
                  </a:schemeClr>
                </a:solidFill>
                <a:latin typeface="Bodoni MT Condensed" pitchFamily="18" charset="0"/>
              </a:rPr>
              <a:t>itu</a:t>
            </a:r>
            <a:r>
              <a:rPr lang="en-US" dirty="0" smtClean="0">
                <a:solidFill>
                  <a:schemeClr val="accent2">
                    <a:lumMod val="75000"/>
                  </a:schemeClr>
                </a:solidFill>
                <a:latin typeface="Bodoni MT Condensed" pitchFamily="18" charset="0"/>
              </a:rPr>
              <a:t> </a:t>
            </a:r>
            <a:r>
              <a:rPr lang="en-US" dirty="0" err="1" smtClean="0">
                <a:solidFill>
                  <a:schemeClr val="accent2">
                    <a:lumMod val="75000"/>
                  </a:schemeClr>
                </a:solidFill>
                <a:latin typeface="Bodoni MT Condensed" pitchFamily="18" charset="0"/>
              </a:rPr>
              <a:t>merupakan</a:t>
            </a:r>
            <a:r>
              <a:rPr lang="en-US" dirty="0" smtClean="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akibat</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dari</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suatu</a:t>
            </a:r>
            <a:r>
              <a:rPr lang="en-US" dirty="0">
                <a:solidFill>
                  <a:schemeClr val="accent2">
                    <a:lumMod val="75000"/>
                  </a:schemeClr>
                </a:solidFill>
                <a:latin typeface="Bodoni MT Condensed" pitchFamily="18" charset="0"/>
              </a:rPr>
              <a:t> </a:t>
            </a:r>
            <a:r>
              <a:rPr lang="en-US" dirty="0" err="1">
                <a:solidFill>
                  <a:schemeClr val="accent2">
                    <a:lumMod val="75000"/>
                  </a:schemeClr>
                </a:solidFill>
                <a:latin typeface="Bodoni MT Condensed" pitchFamily="18" charset="0"/>
              </a:rPr>
              <a:t>kaidah</a:t>
            </a:r>
            <a:r>
              <a:rPr lang="en-US" dirty="0">
                <a:solidFill>
                  <a:schemeClr val="accent2">
                    <a:lumMod val="75000"/>
                  </a:schemeClr>
                </a:solidFill>
                <a:latin typeface="Bodoni MT Condensed" pitchFamily="18" charset="0"/>
              </a:rPr>
              <a:t> yang </a:t>
            </a:r>
            <a:r>
              <a:rPr lang="en-US" dirty="0" err="1">
                <a:solidFill>
                  <a:schemeClr val="accent2">
                    <a:lumMod val="75000"/>
                  </a:schemeClr>
                </a:solidFill>
                <a:latin typeface="Bodoni MT Condensed" pitchFamily="18" charset="0"/>
              </a:rPr>
              <a:t>memaksa</a:t>
            </a:r>
            <a:r>
              <a:rPr lang="en-US" dirty="0" smtClean="0">
                <a:solidFill>
                  <a:schemeClr val="accent2">
                    <a:lumMod val="75000"/>
                  </a:schemeClr>
                </a:solidFill>
                <a:latin typeface="Bodoni MT Condensed" pitchFamily="18" charset="0"/>
              </a:rPr>
              <a:t>).</a:t>
            </a:r>
            <a:endParaRPr lang="en-US" dirty="0">
              <a:solidFill>
                <a:schemeClr val="accent2">
                  <a:lumMod val="75000"/>
                </a:schemeClr>
              </a:solidFill>
              <a:latin typeface="Bodoni MT Condensed" pitchFamily="18" charset="0"/>
            </a:endParaRPr>
          </a:p>
          <a:p>
            <a:pPr>
              <a:lnSpc>
                <a:spcPct val="90000"/>
              </a:lnSpc>
              <a:buNone/>
            </a:pPr>
            <a:endParaRPr lang="id-ID" dirty="0">
              <a:solidFill>
                <a:schemeClr val="accent2">
                  <a:lumMod val="75000"/>
                </a:schemeClr>
              </a:solidFill>
            </a:endParaRPr>
          </a:p>
          <a:p>
            <a:pPr>
              <a:lnSpc>
                <a:spcPct val="90000"/>
              </a:lnSpc>
              <a:buNone/>
            </a:pPr>
            <a:r>
              <a:rPr lang="id-ID" dirty="0">
                <a:solidFill>
                  <a:schemeClr val="accent2">
                    <a:lumMod val="75000"/>
                  </a:schemeClr>
                </a:solidFill>
              </a:rPr>
              <a:t>                             </a:t>
            </a:r>
          </a:p>
          <a:p>
            <a:pPr marL="114300" indent="0">
              <a:buNone/>
            </a:pPr>
            <a:endParaRPr lang="en-US" dirty="0">
              <a:solidFill>
                <a:schemeClr val="accent2">
                  <a:lumMod val="75000"/>
                </a:schemeClr>
              </a:solidFill>
            </a:endParaRPr>
          </a:p>
        </p:txBody>
      </p:sp>
    </p:spTree>
    <p:extLst>
      <p:ext uri="{BB962C8B-B14F-4D97-AF65-F5344CB8AC3E}">
        <p14:creationId xmlns:p14="http://schemas.microsoft.com/office/powerpoint/2010/main" val="126877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381000" y="762000"/>
            <a:ext cx="7924800" cy="865188"/>
          </a:xfrm>
        </p:spPr>
        <p:txBody>
          <a:bodyPr/>
          <a:lstStyle/>
          <a:p>
            <a:pPr eaLnBrk="1" hangingPunct="1">
              <a:defRPr/>
            </a:pPr>
            <a:r>
              <a:rPr lang="en-US" sz="2800" dirty="0" err="1" smtClean="0"/>
              <a:t>Elemen</a:t>
            </a:r>
            <a:r>
              <a:rPr lang="en-US" sz="2800" dirty="0" smtClean="0"/>
              <a:t> </a:t>
            </a:r>
            <a:r>
              <a:rPr lang="en-US" sz="2800" dirty="0" err="1" smtClean="0"/>
              <a:t>dari</a:t>
            </a:r>
            <a:r>
              <a:rPr lang="en-US" sz="2800" dirty="0" smtClean="0"/>
              <a:t> CUSTOM</a:t>
            </a:r>
          </a:p>
        </p:txBody>
      </p:sp>
      <p:sp>
        <p:nvSpPr>
          <p:cNvPr id="280579" name="Rectangle 3"/>
          <p:cNvSpPr>
            <a:spLocks noGrp="1" noChangeArrowheads="1"/>
          </p:cNvSpPr>
          <p:nvPr>
            <p:ph type="body" idx="1"/>
          </p:nvPr>
        </p:nvSpPr>
        <p:spPr/>
        <p:txBody>
          <a:bodyPr/>
          <a:lstStyle/>
          <a:p>
            <a:pPr marL="0" indent="0" defTabSz="117475" eaLnBrk="1" hangingPunct="1">
              <a:buFont typeface="Wingdings" pitchFamily="2" charset="2"/>
              <a:buNone/>
              <a:defRPr/>
            </a:pPr>
            <a:r>
              <a:rPr lang="en-US" dirty="0" smtClean="0">
                <a:solidFill>
                  <a:schemeClr val="accent2">
                    <a:lumMod val="75000"/>
                  </a:schemeClr>
                </a:solidFill>
                <a:latin typeface="Bell MT" pitchFamily="18" charset="0"/>
              </a:rPr>
              <a:t>“</a:t>
            </a:r>
            <a:r>
              <a:rPr lang="en-US" sz="2400" i="1" dirty="0" smtClean="0">
                <a:solidFill>
                  <a:schemeClr val="accent2">
                    <a:lumMod val="75000"/>
                  </a:schemeClr>
                </a:solidFill>
                <a:latin typeface="Bell MT" pitchFamily="18" charset="0"/>
              </a:rPr>
              <a:t>International Custom, as evidence of a general practice accepted as law</a:t>
            </a:r>
            <a:r>
              <a:rPr lang="en-US" sz="2400" dirty="0" smtClean="0">
                <a:solidFill>
                  <a:schemeClr val="accent2">
                    <a:lumMod val="75000"/>
                  </a:schemeClr>
                </a:solidFill>
                <a:latin typeface="Bell MT" pitchFamily="18" charset="0"/>
              </a:rPr>
              <a:t>”</a:t>
            </a:r>
          </a:p>
          <a:p>
            <a:pPr marL="609600" indent="-609600" eaLnBrk="1" hangingPunct="1">
              <a:buFont typeface="Wingdings" pitchFamily="2" charset="2"/>
              <a:buAutoNum type="arabicPeriod"/>
              <a:defRPr/>
            </a:pPr>
            <a:endParaRPr lang="en-US" dirty="0" smtClean="0">
              <a:solidFill>
                <a:schemeClr val="accent2">
                  <a:lumMod val="75000"/>
                </a:schemeClr>
              </a:solidFill>
              <a:latin typeface="Bell MT" pitchFamily="18" charset="0"/>
            </a:endParaRPr>
          </a:p>
          <a:p>
            <a:pPr marL="609600" indent="-609600" eaLnBrk="1" hangingPunct="1">
              <a:buFont typeface="Wingdings" pitchFamily="2" charset="2"/>
              <a:buAutoNum type="arabicPeriod"/>
              <a:defRPr/>
            </a:pPr>
            <a:r>
              <a:rPr lang="en-US" sz="2800" dirty="0" err="1" smtClean="0">
                <a:solidFill>
                  <a:schemeClr val="accent2">
                    <a:lumMod val="75000"/>
                  </a:schemeClr>
                </a:solidFill>
                <a:latin typeface="Bell MT" pitchFamily="18" charset="0"/>
              </a:rPr>
              <a:t>Opinio</a:t>
            </a:r>
            <a:r>
              <a:rPr lang="en-US" sz="2800" dirty="0" smtClean="0">
                <a:solidFill>
                  <a:schemeClr val="accent2">
                    <a:lumMod val="75000"/>
                  </a:schemeClr>
                </a:solidFill>
                <a:latin typeface="Bell MT" pitchFamily="18" charset="0"/>
              </a:rPr>
              <a:t> </a:t>
            </a:r>
            <a:r>
              <a:rPr lang="en-US" sz="2800" dirty="0" err="1" smtClean="0">
                <a:solidFill>
                  <a:schemeClr val="accent2">
                    <a:lumMod val="75000"/>
                  </a:schemeClr>
                </a:solidFill>
                <a:latin typeface="Bell MT" pitchFamily="18" charset="0"/>
              </a:rPr>
              <a:t>Juris</a:t>
            </a:r>
            <a:endParaRPr lang="en-US" sz="2800" dirty="0" smtClean="0">
              <a:solidFill>
                <a:schemeClr val="accent2">
                  <a:lumMod val="75000"/>
                </a:schemeClr>
              </a:solidFill>
              <a:latin typeface="Bell MT" pitchFamily="18" charset="0"/>
            </a:endParaRPr>
          </a:p>
          <a:p>
            <a:pPr marL="609600" indent="-609600" eaLnBrk="1" hangingPunct="1">
              <a:buFont typeface="Wingdings" pitchFamily="2" charset="2"/>
              <a:buAutoNum type="arabicPeriod"/>
              <a:defRPr/>
            </a:pPr>
            <a:r>
              <a:rPr lang="en-US" sz="2800" dirty="0" smtClean="0">
                <a:solidFill>
                  <a:schemeClr val="accent2">
                    <a:lumMod val="75000"/>
                  </a:schemeClr>
                </a:solidFill>
                <a:latin typeface="Bell MT" pitchFamily="18" charset="0"/>
              </a:rPr>
              <a:t>Duration</a:t>
            </a:r>
          </a:p>
          <a:p>
            <a:pPr marL="609600" indent="-609600" eaLnBrk="1" hangingPunct="1">
              <a:buFont typeface="Wingdings" pitchFamily="2" charset="2"/>
              <a:buAutoNum type="arabicPeriod"/>
              <a:defRPr/>
            </a:pPr>
            <a:r>
              <a:rPr lang="en-US" sz="2800" dirty="0" smtClean="0">
                <a:solidFill>
                  <a:schemeClr val="accent2">
                    <a:lumMod val="75000"/>
                  </a:schemeClr>
                </a:solidFill>
                <a:latin typeface="Bell MT" pitchFamily="18" charset="0"/>
              </a:rPr>
              <a:t>Uniformity and Consistency</a:t>
            </a:r>
          </a:p>
          <a:p>
            <a:pPr marL="609600" indent="-609600" eaLnBrk="1" hangingPunct="1">
              <a:buFont typeface="Wingdings" pitchFamily="2" charset="2"/>
              <a:buAutoNum type="arabicPeriod"/>
              <a:defRPr/>
            </a:pPr>
            <a:r>
              <a:rPr lang="en-US" sz="2800" dirty="0" smtClean="0">
                <a:solidFill>
                  <a:schemeClr val="accent2">
                    <a:lumMod val="75000"/>
                  </a:schemeClr>
                </a:solidFill>
                <a:latin typeface="Bell MT" pitchFamily="18" charset="0"/>
              </a:rPr>
              <a:t>Generality</a:t>
            </a:r>
          </a:p>
        </p:txBody>
      </p:sp>
    </p:spTree>
    <p:extLst>
      <p:ext uri="{BB962C8B-B14F-4D97-AF65-F5344CB8AC3E}">
        <p14:creationId xmlns:p14="http://schemas.microsoft.com/office/powerpoint/2010/main" val="3816395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5" name="Rectangle 3"/>
          <p:cNvSpPr>
            <a:spLocks noGrp="1" noChangeArrowheads="1"/>
          </p:cNvSpPr>
          <p:nvPr>
            <p:ph type="body" idx="1"/>
          </p:nvPr>
        </p:nvSpPr>
        <p:spPr>
          <a:xfrm>
            <a:off x="457200" y="685800"/>
            <a:ext cx="8229600" cy="5943600"/>
          </a:xfrm>
        </p:spPr>
        <p:txBody>
          <a:bodyPr>
            <a:normAutofit fontScale="92500" lnSpcReduction="20000"/>
          </a:bodyPr>
          <a:lstStyle/>
          <a:p>
            <a:pPr marL="0" indent="0">
              <a:buNone/>
              <a:defRPr/>
            </a:pPr>
            <a:r>
              <a:rPr lang="en-US" sz="3000" u="sng" dirty="0" err="1" smtClean="0">
                <a:solidFill>
                  <a:srgbClr val="00B0F0"/>
                </a:solidFill>
                <a:latin typeface="Aparajita" pitchFamily="34" charset="0"/>
                <a:cs typeface="Aparajita" pitchFamily="34" charset="0"/>
              </a:rPr>
              <a:t>Opinio</a:t>
            </a:r>
            <a:r>
              <a:rPr lang="en-US" sz="3000" u="sng" dirty="0" smtClean="0">
                <a:solidFill>
                  <a:srgbClr val="00B0F0"/>
                </a:solidFill>
                <a:latin typeface="Aparajita" pitchFamily="34" charset="0"/>
                <a:cs typeface="Aparajita" pitchFamily="34" charset="0"/>
              </a:rPr>
              <a:t> </a:t>
            </a:r>
            <a:r>
              <a:rPr lang="en-US" sz="3000" u="sng" dirty="0" err="1">
                <a:solidFill>
                  <a:srgbClr val="00B0F0"/>
                </a:solidFill>
                <a:latin typeface="Aparajita" pitchFamily="34" charset="0"/>
                <a:cs typeface="Aparajita" pitchFamily="34" charset="0"/>
              </a:rPr>
              <a:t>juris</a:t>
            </a:r>
            <a:r>
              <a:rPr lang="en-US" sz="3000" u="sng" dirty="0">
                <a:solidFill>
                  <a:srgbClr val="00B0F0"/>
                </a:solidFill>
                <a:latin typeface="Aparajita" pitchFamily="34" charset="0"/>
                <a:cs typeface="Aparajita" pitchFamily="34" charset="0"/>
              </a:rPr>
              <a:t> </a:t>
            </a:r>
            <a:r>
              <a:rPr lang="en-US" sz="3000" u="sng" dirty="0" err="1">
                <a:solidFill>
                  <a:srgbClr val="00B0F0"/>
                </a:solidFill>
                <a:latin typeface="Aparajita" pitchFamily="34" charset="0"/>
                <a:cs typeface="Aparajita" pitchFamily="34" charset="0"/>
              </a:rPr>
              <a:t>sive</a:t>
            </a:r>
            <a:r>
              <a:rPr lang="en-US" sz="3000" u="sng" dirty="0">
                <a:solidFill>
                  <a:srgbClr val="00B0F0"/>
                </a:solidFill>
                <a:latin typeface="Aparajita" pitchFamily="34" charset="0"/>
                <a:cs typeface="Aparajita" pitchFamily="34" charset="0"/>
              </a:rPr>
              <a:t> </a:t>
            </a:r>
            <a:r>
              <a:rPr lang="en-US" sz="3000" u="sng" dirty="0" err="1">
                <a:solidFill>
                  <a:srgbClr val="00B0F0"/>
                </a:solidFill>
                <a:latin typeface="Aparajita" pitchFamily="34" charset="0"/>
                <a:cs typeface="Aparajita" pitchFamily="34" charset="0"/>
              </a:rPr>
              <a:t>necessitatis</a:t>
            </a:r>
            <a:endParaRPr lang="en-US" sz="3000" u="sng" dirty="0" smtClean="0">
              <a:solidFill>
                <a:srgbClr val="00B0F0"/>
              </a:solidFill>
              <a:latin typeface="Aparajita" pitchFamily="34" charset="0"/>
              <a:cs typeface="Aparajita" pitchFamily="34" charset="0"/>
            </a:endParaRPr>
          </a:p>
          <a:p>
            <a:pPr marL="520700" indent="-520700" eaLnBrk="1" hangingPunct="1">
              <a:buFont typeface="Wingdings" pitchFamily="2" charset="2"/>
              <a:buAutoNum type="arabicPeriod"/>
              <a:defRPr/>
            </a:pPr>
            <a:r>
              <a:rPr lang="en-US" sz="2800" dirty="0" smtClean="0">
                <a:solidFill>
                  <a:srgbClr val="00B0F0"/>
                </a:solidFill>
                <a:latin typeface="Aparajita" pitchFamily="34" charset="0"/>
                <a:cs typeface="Aparajita" pitchFamily="34" charset="0"/>
              </a:rPr>
              <a:t>A believe that a certain practice is obligatory as a matter of law.</a:t>
            </a:r>
          </a:p>
          <a:p>
            <a:pPr marL="520700" indent="-520700" eaLnBrk="1" hangingPunct="1">
              <a:buFont typeface="Wingdings" pitchFamily="2" charset="2"/>
              <a:buAutoNum type="arabicPeriod"/>
              <a:defRPr/>
            </a:pPr>
            <a:r>
              <a:rPr lang="en-US" sz="2800" dirty="0" smtClean="0">
                <a:solidFill>
                  <a:srgbClr val="00B0F0"/>
                </a:solidFill>
                <a:latin typeface="Aparajita" pitchFamily="34" charset="0"/>
                <a:cs typeface="Aparajita" pitchFamily="34" charset="0"/>
              </a:rPr>
              <a:t>A conviction felt by states that a certain form of conduct is required or permitted by international law</a:t>
            </a:r>
          </a:p>
          <a:p>
            <a:pPr marL="520700" indent="-520700" eaLnBrk="1" hangingPunct="1">
              <a:buFont typeface="Wingdings" pitchFamily="2" charset="2"/>
              <a:buNone/>
              <a:defRPr/>
            </a:pPr>
            <a:endParaRPr lang="en-US" sz="2800" dirty="0" smtClean="0">
              <a:solidFill>
                <a:srgbClr val="00B0F0"/>
              </a:solidFill>
              <a:latin typeface="Aparajita" pitchFamily="34" charset="0"/>
              <a:cs typeface="Aparajita" pitchFamily="34" charset="0"/>
            </a:endParaRPr>
          </a:p>
          <a:p>
            <a:pPr marL="520700" indent="-520700" eaLnBrk="1" hangingPunct="1">
              <a:buFont typeface="Wingdings" pitchFamily="2" charset="2"/>
              <a:buNone/>
              <a:defRPr/>
            </a:pPr>
            <a:r>
              <a:rPr lang="en-US" sz="2800" dirty="0" smtClean="0">
                <a:solidFill>
                  <a:srgbClr val="00B0F0"/>
                </a:solidFill>
                <a:latin typeface="Aparajita" pitchFamily="34" charset="0"/>
                <a:cs typeface="Aparajita" pitchFamily="34" charset="0"/>
              </a:rPr>
              <a:t>The Asylum Case (1950)</a:t>
            </a:r>
          </a:p>
          <a:p>
            <a:pPr marL="520700" indent="-520700" eaLnBrk="1" hangingPunct="1">
              <a:buFont typeface="Wingdings" pitchFamily="2" charset="2"/>
              <a:buNone/>
              <a:defRPr/>
            </a:pPr>
            <a:r>
              <a:rPr lang="en-US" sz="2800" dirty="0" smtClean="0">
                <a:solidFill>
                  <a:srgbClr val="00B0F0"/>
                </a:solidFill>
                <a:latin typeface="Aparajita" pitchFamily="34" charset="0"/>
                <a:cs typeface="Aparajita" pitchFamily="34" charset="0"/>
              </a:rPr>
              <a:t>North </a:t>
            </a:r>
            <a:r>
              <a:rPr lang="en-US" sz="2800" dirty="0" smtClean="0">
                <a:solidFill>
                  <a:srgbClr val="00B0F0"/>
                </a:solidFill>
                <a:latin typeface="Aparajita" pitchFamily="34" charset="0"/>
                <a:cs typeface="Aparajita" pitchFamily="34" charset="0"/>
              </a:rPr>
              <a:t>Sea Continental Shelf Cases (1969) “reservation to a treaty”.</a:t>
            </a:r>
          </a:p>
          <a:p>
            <a:pPr marL="520700" indent="-520700" eaLnBrk="1" hangingPunct="1">
              <a:buFont typeface="Wingdings" pitchFamily="2" charset="2"/>
              <a:buNone/>
              <a:defRPr/>
            </a:pPr>
            <a:endParaRPr lang="en-US" sz="2800" u="sng" dirty="0" smtClean="0">
              <a:solidFill>
                <a:srgbClr val="00B0F0"/>
              </a:solidFill>
              <a:latin typeface="Aparajita" pitchFamily="34" charset="0"/>
              <a:cs typeface="Aparajita" pitchFamily="34" charset="0"/>
            </a:endParaRPr>
          </a:p>
          <a:p>
            <a:pPr marL="520700" indent="-520700" eaLnBrk="1" hangingPunct="1">
              <a:buFont typeface="Wingdings" pitchFamily="2" charset="2"/>
              <a:buNone/>
              <a:defRPr/>
            </a:pPr>
            <a:r>
              <a:rPr lang="en-US" sz="3000" u="sng" dirty="0" smtClean="0">
                <a:solidFill>
                  <a:srgbClr val="00B0F0"/>
                </a:solidFill>
                <a:latin typeface="Aparajita" pitchFamily="34" charset="0"/>
                <a:cs typeface="Aparajita" pitchFamily="34" charset="0"/>
              </a:rPr>
              <a:t>Duration:</a:t>
            </a:r>
          </a:p>
          <a:p>
            <a:pPr marL="609600" indent="-609600">
              <a:buFont typeface="Wingdings" pitchFamily="2" charset="2"/>
              <a:buAutoNum type="arabicPeriod"/>
              <a:defRPr/>
            </a:pPr>
            <a:r>
              <a:rPr lang="en-US" sz="2800" dirty="0">
                <a:solidFill>
                  <a:srgbClr val="00B0F0"/>
                </a:solidFill>
                <a:latin typeface="Aparajita" pitchFamily="34" charset="0"/>
                <a:cs typeface="Aparajita" pitchFamily="34" charset="0"/>
              </a:rPr>
              <a:t>Long </a:t>
            </a:r>
            <a:r>
              <a:rPr lang="en-US" sz="2800" dirty="0" smtClean="0">
                <a:solidFill>
                  <a:srgbClr val="00B0F0"/>
                </a:solidFill>
                <a:latin typeface="Aparajita" pitchFamily="34" charset="0"/>
                <a:cs typeface="Aparajita" pitchFamily="34" charset="0"/>
              </a:rPr>
              <a:t>duration</a:t>
            </a:r>
            <a:endParaRPr lang="en-US" sz="2800" dirty="0">
              <a:solidFill>
                <a:srgbClr val="00B0F0"/>
              </a:solidFill>
              <a:latin typeface="Aparajita" pitchFamily="34" charset="0"/>
              <a:cs typeface="Aparajita" pitchFamily="34" charset="0"/>
            </a:endParaRPr>
          </a:p>
          <a:p>
            <a:pPr marL="609600" indent="-609600">
              <a:buFont typeface="Wingdings" pitchFamily="2" charset="2"/>
              <a:buAutoNum type="arabicPeriod"/>
              <a:defRPr/>
            </a:pPr>
            <a:r>
              <a:rPr lang="en-US" sz="2800" dirty="0">
                <a:solidFill>
                  <a:srgbClr val="00B0F0"/>
                </a:solidFill>
                <a:latin typeface="Aparajita" pitchFamily="34" charset="0"/>
                <a:cs typeface="Aparajita" pitchFamily="34" charset="0"/>
              </a:rPr>
              <a:t>Short Duration </a:t>
            </a:r>
            <a:r>
              <a:rPr lang="en-US" sz="2800" dirty="0" err="1">
                <a:solidFill>
                  <a:srgbClr val="00B0F0"/>
                </a:solidFill>
                <a:latin typeface="Aparajita" pitchFamily="34" charset="0"/>
                <a:cs typeface="Aparajita" pitchFamily="34" charset="0"/>
              </a:rPr>
              <a:t>cukup</a:t>
            </a:r>
            <a:r>
              <a:rPr lang="en-US" sz="2800" dirty="0">
                <a:solidFill>
                  <a:srgbClr val="00B0F0"/>
                </a:solidFill>
                <a:latin typeface="Aparajita" pitchFamily="34" charset="0"/>
                <a:cs typeface="Aparajita" pitchFamily="34" charset="0"/>
              </a:rPr>
              <a:t> </a:t>
            </a:r>
            <a:r>
              <a:rPr lang="en-US" sz="2800" dirty="0" err="1">
                <a:solidFill>
                  <a:srgbClr val="00B0F0"/>
                </a:solidFill>
                <a:latin typeface="Aparajita" pitchFamily="34" charset="0"/>
                <a:cs typeface="Aparajita" pitchFamily="34" charset="0"/>
              </a:rPr>
              <a:t>bila</a:t>
            </a:r>
            <a:r>
              <a:rPr lang="en-US" sz="2800" dirty="0">
                <a:solidFill>
                  <a:srgbClr val="00B0F0"/>
                </a:solidFill>
                <a:latin typeface="Aparajita" pitchFamily="34" charset="0"/>
                <a:cs typeface="Aparajita" pitchFamily="34" charset="0"/>
              </a:rPr>
              <a:t> state practice </a:t>
            </a:r>
            <a:r>
              <a:rPr lang="en-US" sz="2800" dirty="0" err="1">
                <a:solidFill>
                  <a:srgbClr val="00B0F0"/>
                </a:solidFill>
                <a:latin typeface="Aparajita" pitchFamily="34" charset="0"/>
                <a:cs typeface="Aparajita" pitchFamily="34" charset="0"/>
              </a:rPr>
              <a:t>telah</a:t>
            </a:r>
            <a:r>
              <a:rPr lang="en-US" sz="2800" dirty="0">
                <a:solidFill>
                  <a:srgbClr val="00B0F0"/>
                </a:solidFill>
                <a:latin typeface="Aparajita" pitchFamily="34" charset="0"/>
                <a:cs typeface="Aparajita" pitchFamily="34" charset="0"/>
              </a:rPr>
              <a:t> </a:t>
            </a:r>
            <a:r>
              <a:rPr lang="en-US" sz="2800" dirty="0" err="1">
                <a:solidFill>
                  <a:srgbClr val="00B0F0"/>
                </a:solidFill>
                <a:latin typeface="Aparajita" pitchFamily="34" charset="0"/>
                <a:cs typeface="Aparajita" pitchFamily="34" charset="0"/>
              </a:rPr>
              <a:t>secara</a:t>
            </a:r>
            <a:r>
              <a:rPr lang="en-US" sz="2800" dirty="0">
                <a:solidFill>
                  <a:srgbClr val="00B0F0"/>
                </a:solidFill>
                <a:latin typeface="Aparajita" pitchFamily="34" charset="0"/>
                <a:cs typeface="Aparajita" pitchFamily="34" charset="0"/>
              </a:rPr>
              <a:t> </a:t>
            </a:r>
            <a:r>
              <a:rPr lang="en-US" sz="2800" dirty="0" err="1">
                <a:solidFill>
                  <a:srgbClr val="00B0F0"/>
                </a:solidFill>
                <a:latin typeface="Aparajita" pitchFamily="34" charset="0"/>
                <a:cs typeface="Aparajita" pitchFamily="34" charset="0"/>
              </a:rPr>
              <a:t>nyata</a:t>
            </a:r>
            <a:r>
              <a:rPr lang="en-US" sz="2800" dirty="0">
                <a:solidFill>
                  <a:srgbClr val="00B0F0"/>
                </a:solidFill>
                <a:latin typeface="Aparajita" pitchFamily="34" charset="0"/>
                <a:cs typeface="Aparajita" pitchFamily="34" charset="0"/>
              </a:rPr>
              <a:t> </a:t>
            </a:r>
            <a:r>
              <a:rPr lang="en-US" sz="2800" dirty="0" err="1">
                <a:solidFill>
                  <a:srgbClr val="00B0F0"/>
                </a:solidFill>
                <a:latin typeface="Aparajita" pitchFamily="34" charset="0"/>
                <a:cs typeface="Aparajita" pitchFamily="34" charset="0"/>
              </a:rPr>
              <a:t>dan</a:t>
            </a:r>
            <a:r>
              <a:rPr lang="en-US" sz="2800" dirty="0">
                <a:solidFill>
                  <a:srgbClr val="00B0F0"/>
                </a:solidFill>
                <a:latin typeface="Aparajita" pitchFamily="34" charset="0"/>
                <a:cs typeface="Aparajita" pitchFamily="34" charset="0"/>
              </a:rPr>
              <a:t> </a:t>
            </a:r>
            <a:r>
              <a:rPr lang="en-US" sz="2800" dirty="0" err="1">
                <a:solidFill>
                  <a:srgbClr val="00B0F0"/>
                </a:solidFill>
                <a:latin typeface="Aparajita" pitchFamily="34" charset="0"/>
                <a:cs typeface="Aparajita" pitchFamily="34" charset="0"/>
              </a:rPr>
              <a:t>meluas</a:t>
            </a:r>
            <a:r>
              <a:rPr lang="en-US" sz="2800" dirty="0">
                <a:solidFill>
                  <a:srgbClr val="00B0F0"/>
                </a:solidFill>
                <a:latin typeface="Aparajita" pitchFamily="34" charset="0"/>
                <a:cs typeface="Aparajita" pitchFamily="34" charset="0"/>
              </a:rPr>
              <a:t> </a:t>
            </a:r>
            <a:r>
              <a:rPr lang="en-US" sz="2800" dirty="0" err="1">
                <a:solidFill>
                  <a:srgbClr val="00B0F0"/>
                </a:solidFill>
                <a:latin typeface="Aparajita" pitchFamily="34" charset="0"/>
                <a:cs typeface="Aparajita" pitchFamily="34" charset="0"/>
              </a:rPr>
              <a:t>menjadi</a:t>
            </a:r>
            <a:r>
              <a:rPr lang="en-US" sz="2800" dirty="0">
                <a:solidFill>
                  <a:srgbClr val="00B0F0"/>
                </a:solidFill>
                <a:latin typeface="Aparajita" pitchFamily="34" charset="0"/>
                <a:cs typeface="Aparajita" pitchFamily="34" charset="0"/>
              </a:rPr>
              <a:t> </a:t>
            </a:r>
            <a:r>
              <a:rPr lang="en-US" sz="2800" i="1" dirty="0" smtClean="0">
                <a:solidFill>
                  <a:srgbClr val="00B0F0"/>
                </a:solidFill>
                <a:latin typeface="Aparajita" pitchFamily="34" charset="0"/>
                <a:cs typeface="Aparajita" pitchFamily="34" charset="0"/>
              </a:rPr>
              <a:t>uniform</a:t>
            </a:r>
            <a:endParaRPr lang="en-US" sz="2800" dirty="0">
              <a:solidFill>
                <a:srgbClr val="00B0F0"/>
              </a:solidFill>
              <a:latin typeface="Aparajita" pitchFamily="34" charset="0"/>
              <a:cs typeface="Aparajita" pitchFamily="34" charset="0"/>
            </a:endParaRPr>
          </a:p>
          <a:p>
            <a:pPr marL="609600" indent="-609600">
              <a:buFont typeface="Wingdings" pitchFamily="2" charset="2"/>
              <a:buAutoNum type="arabicPeriod"/>
              <a:defRPr/>
            </a:pPr>
            <a:endParaRPr lang="en-US" sz="2800" dirty="0">
              <a:solidFill>
                <a:srgbClr val="00B0F0"/>
              </a:solidFill>
              <a:latin typeface="Aparajita" pitchFamily="34" charset="0"/>
              <a:cs typeface="Aparajita" pitchFamily="34" charset="0"/>
            </a:endParaRPr>
          </a:p>
          <a:p>
            <a:pPr marL="0" indent="0">
              <a:buNone/>
              <a:defRPr/>
            </a:pPr>
            <a:r>
              <a:rPr lang="en-US" sz="2800" dirty="0" smtClean="0">
                <a:solidFill>
                  <a:srgbClr val="00B0F0"/>
                </a:solidFill>
                <a:latin typeface="Aparajita" pitchFamily="34" charset="0"/>
                <a:cs typeface="Aparajita" pitchFamily="34" charset="0"/>
              </a:rPr>
              <a:t>North </a:t>
            </a:r>
            <a:r>
              <a:rPr lang="en-US" sz="2800" dirty="0">
                <a:solidFill>
                  <a:srgbClr val="00B0F0"/>
                </a:solidFill>
                <a:latin typeface="Aparajita" pitchFamily="34" charset="0"/>
                <a:cs typeface="Aparajita" pitchFamily="34" charset="0"/>
              </a:rPr>
              <a:t>Sea Continental Shelf Cases (1969)</a:t>
            </a:r>
          </a:p>
          <a:p>
            <a:pPr marL="520700" indent="-520700" eaLnBrk="1" hangingPunct="1">
              <a:buFont typeface="Wingdings" pitchFamily="2" charset="2"/>
              <a:buNone/>
              <a:defRPr/>
            </a:pPr>
            <a:endParaRPr lang="en-US" sz="2800" dirty="0" smtClean="0">
              <a:solidFill>
                <a:srgbClr val="00B0F0"/>
              </a:solidFill>
              <a:latin typeface="Aparajita" pitchFamily="34" charset="0"/>
              <a:cs typeface="Aparajita" pitchFamily="34" charset="0"/>
            </a:endParaRPr>
          </a:p>
        </p:txBody>
      </p:sp>
    </p:spTree>
    <p:extLst>
      <p:ext uri="{BB962C8B-B14F-4D97-AF65-F5344CB8AC3E}">
        <p14:creationId xmlns:p14="http://schemas.microsoft.com/office/powerpoint/2010/main" val="907385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3" name="Rectangle 3"/>
          <p:cNvSpPr>
            <a:spLocks noGrp="1" noChangeArrowheads="1"/>
          </p:cNvSpPr>
          <p:nvPr>
            <p:ph type="body" idx="1"/>
          </p:nvPr>
        </p:nvSpPr>
        <p:spPr>
          <a:xfrm>
            <a:off x="457200" y="304800"/>
            <a:ext cx="7620000" cy="6096000"/>
          </a:xfrm>
        </p:spPr>
        <p:txBody>
          <a:bodyPr>
            <a:normAutofit fontScale="92500" lnSpcReduction="10000"/>
          </a:bodyPr>
          <a:lstStyle/>
          <a:p>
            <a:pPr marL="0" indent="0">
              <a:lnSpc>
                <a:spcPct val="90000"/>
              </a:lnSpc>
              <a:buNone/>
              <a:defRPr/>
            </a:pPr>
            <a:r>
              <a:rPr lang="en-US" sz="2800" u="sng" dirty="0">
                <a:solidFill>
                  <a:srgbClr val="00B0F0"/>
                </a:solidFill>
                <a:latin typeface="Aparajita" pitchFamily="34" charset="0"/>
                <a:cs typeface="Aparajita" pitchFamily="34" charset="0"/>
              </a:rPr>
              <a:t>Uniformity and </a:t>
            </a:r>
            <a:r>
              <a:rPr lang="en-US" sz="2800" u="sng" dirty="0" smtClean="0">
                <a:solidFill>
                  <a:srgbClr val="00B0F0"/>
                </a:solidFill>
                <a:latin typeface="Aparajita" pitchFamily="34" charset="0"/>
                <a:cs typeface="Aparajita" pitchFamily="34" charset="0"/>
              </a:rPr>
              <a:t>Consistency:</a:t>
            </a:r>
          </a:p>
          <a:p>
            <a:pPr marL="609600" indent="-609600" eaLnBrk="1" hangingPunct="1">
              <a:lnSpc>
                <a:spcPct val="90000"/>
              </a:lnSpc>
              <a:buFont typeface="Wingdings" pitchFamily="2" charset="2"/>
              <a:buAutoNum type="arabicPeriod"/>
              <a:defRPr/>
            </a:pPr>
            <a:r>
              <a:rPr lang="en-US" sz="2600" dirty="0" smtClean="0">
                <a:solidFill>
                  <a:srgbClr val="00B0F0"/>
                </a:solidFill>
                <a:latin typeface="Aparajita" pitchFamily="34" charset="0"/>
                <a:cs typeface="Aparajita" pitchFamily="34" charset="0"/>
              </a:rPr>
              <a:t>Uniformity: </a:t>
            </a:r>
            <a:r>
              <a:rPr lang="en-US" sz="2600" dirty="0" err="1" smtClean="0">
                <a:solidFill>
                  <a:srgbClr val="00B0F0"/>
                </a:solidFill>
                <a:latin typeface="Aparajita" pitchFamily="34" charset="0"/>
                <a:cs typeface="Aparajita" pitchFamily="34" charset="0"/>
              </a:rPr>
              <a:t>tindakan</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oleh</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negara-negara</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pada</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praktiknya</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tidak</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jauh</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berbeda</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antara</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satu</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negara</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dengan</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lainnya</a:t>
            </a:r>
            <a:r>
              <a:rPr lang="en-US" sz="2600" dirty="0" smtClean="0">
                <a:solidFill>
                  <a:srgbClr val="00B0F0"/>
                </a:solidFill>
                <a:latin typeface="Aparajita" pitchFamily="34" charset="0"/>
                <a:cs typeface="Aparajita" pitchFamily="34" charset="0"/>
              </a:rPr>
              <a:t>.</a:t>
            </a:r>
          </a:p>
          <a:p>
            <a:pPr marL="609600" indent="-609600" eaLnBrk="1" hangingPunct="1">
              <a:lnSpc>
                <a:spcPct val="90000"/>
              </a:lnSpc>
              <a:buFont typeface="Wingdings" pitchFamily="2" charset="2"/>
              <a:buAutoNum type="arabicPeriod"/>
              <a:defRPr/>
            </a:pPr>
            <a:endParaRPr lang="en-US" sz="2600" dirty="0" smtClean="0">
              <a:solidFill>
                <a:srgbClr val="00B0F0"/>
              </a:solidFill>
              <a:latin typeface="Aparajita" pitchFamily="34" charset="0"/>
              <a:cs typeface="Aparajita" pitchFamily="34" charset="0"/>
            </a:endParaRPr>
          </a:p>
          <a:p>
            <a:pPr marL="609600" indent="-609600" eaLnBrk="1" hangingPunct="1">
              <a:lnSpc>
                <a:spcPct val="90000"/>
              </a:lnSpc>
              <a:buFont typeface="Wingdings" pitchFamily="2" charset="2"/>
              <a:buAutoNum type="arabicPeriod"/>
              <a:defRPr/>
            </a:pPr>
            <a:r>
              <a:rPr lang="en-US" sz="2600" dirty="0" smtClean="0">
                <a:solidFill>
                  <a:srgbClr val="00B0F0"/>
                </a:solidFill>
                <a:latin typeface="Aparajita" pitchFamily="34" charset="0"/>
                <a:cs typeface="Aparajita" pitchFamily="34" charset="0"/>
              </a:rPr>
              <a:t>Consistency: </a:t>
            </a:r>
            <a:r>
              <a:rPr lang="en-US" sz="2600" dirty="0" err="1" smtClean="0">
                <a:solidFill>
                  <a:srgbClr val="00B0F0"/>
                </a:solidFill>
                <a:latin typeface="Aparajita" pitchFamily="34" charset="0"/>
                <a:cs typeface="Aparajita" pitchFamily="34" charset="0"/>
              </a:rPr>
              <a:t>terhadap</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kasus</a:t>
            </a:r>
            <a:r>
              <a:rPr lang="en-US" sz="2600" dirty="0" smtClean="0">
                <a:solidFill>
                  <a:srgbClr val="00B0F0"/>
                </a:solidFill>
                <a:latin typeface="Aparajita" pitchFamily="34" charset="0"/>
                <a:cs typeface="Aparajita" pitchFamily="34" charset="0"/>
              </a:rPr>
              <a:t> yang </a:t>
            </a:r>
            <a:r>
              <a:rPr lang="en-US" sz="2600" dirty="0" err="1" smtClean="0">
                <a:solidFill>
                  <a:srgbClr val="00B0F0"/>
                </a:solidFill>
                <a:latin typeface="Aparajita" pitchFamily="34" charset="0"/>
                <a:cs typeface="Aparajita" pitchFamily="34" charset="0"/>
              </a:rPr>
              <a:t>sama</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praktik</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olek</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negara-negara</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tidak</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terdapat</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kontradiksi</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dan</a:t>
            </a:r>
            <a:r>
              <a:rPr lang="en-US" sz="2600" dirty="0" smtClean="0">
                <a:solidFill>
                  <a:srgbClr val="00B0F0"/>
                </a:solidFill>
                <a:latin typeface="Aparajita" pitchFamily="34" charset="0"/>
                <a:cs typeface="Aparajita" pitchFamily="34" charset="0"/>
              </a:rPr>
              <a:t> </a:t>
            </a:r>
            <a:r>
              <a:rPr lang="en-US" sz="2600" dirty="0" err="1" smtClean="0">
                <a:solidFill>
                  <a:srgbClr val="00B0F0"/>
                </a:solidFill>
                <a:latin typeface="Aparajita" pitchFamily="34" charset="0"/>
                <a:cs typeface="Aparajita" pitchFamily="34" charset="0"/>
              </a:rPr>
              <a:t>perbedaan</a:t>
            </a:r>
            <a:r>
              <a:rPr lang="en-US" sz="2600" dirty="0" smtClean="0">
                <a:solidFill>
                  <a:srgbClr val="00B0F0"/>
                </a:solidFill>
                <a:latin typeface="Aparajita" pitchFamily="34" charset="0"/>
                <a:cs typeface="Aparajita" pitchFamily="34" charset="0"/>
              </a:rPr>
              <a:t>.</a:t>
            </a:r>
          </a:p>
          <a:p>
            <a:pPr marL="0" indent="0" eaLnBrk="1" hangingPunct="1">
              <a:lnSpc>
                <a:spcPct val="90000"/>
              </a:lnSpc>
              <a:buNone/>
              <a:defRPr/>
            </a:pPr>
            <a:endParaRPr lang="en-US" dirty="0" smtClean="0">
              <a:solidFill>
                <a:srgbClr val="00B0F0"/>
              </a:solidFill>
              <a:latin typeface="Aparajita" pitchFamily="34" charset="0"/>
              <a:cs typeface="Aparajita" pitchFamily="34" charset="0"/>
            </a:endParaRPr>
          </a:p>
          <a:p>
            <a:pPr marL="0" indent="0" eaLnBrk="1" hangingPunct="1">
              <a:lnSpc>
                <a:spcPct val="90000"/>
              </a:lnSpc>
              <a:buNone/>
              <a:defRPr/>
            </a:pPr>
            <a:endParaRPr lang="en-US" sz="2800" u="sng" dirty="0" smtClean="0">
              <a:solidFill>
                <a:srgbClr val="00B0F0"/>
              </a:solidFill>
              <a:latin typeface="Aparajita" pitchFamily="34" charset="0"/>
              <a:cs typeface="Aparajita" pitchFamily="34" charset="0"/>
            </a:endParaRPr>
          </a:p>
          <a:p>
            <a:pPr marL="0" indent="0" eaLnBrk="1" hangingPunct="1">
              <a:lnSpc>
                <a:spcPct val="90000"/>
              </a:lnSpc>
              <a:buNone/>
              <a:defRPr/>
            </a:pPr>
            <a:r>
              <a:rPr lang="en-US" sz="2800" u="sng" dirty="0" smtClean="0">
                <a:solidFill>
                  <a:srgbClr val="00B0F0"/>
                </a:solidFill>
                <a:latin typeface="Aparajita" pitchFamily="34" charset="0"/>
                <a:cs typeface="Aparajita" pitchFamily="34" charset="0"/>
              </a:rPr>
              <a:t>Generality:</a:t>
            </a:r>
          </a:p>
          <a:p>
            <a:pPr marL="609600" indent="-609600">
              <a:lnSpc>
                <a:spcPct val="80000"/>
              </a:lnSpc>
              <a:buFont typeface="Wingdings" pitchFamily="2" charset="2"/>
              <a:buAutoNum type="arabicPeriod"/>
              <a:defRPr/>
            </a:pPr>
            <a:r>
              <a:rPr lang="en-US" sz="2600" dirty="0" err="1">
                <a:solidFill>
                  <a:srgbClr val="00B0F0"/>
                </a:solidFill>
                <a:latin typeface="Aparajita" pitchFamily="34" charset="0"/>
                <a:cs typeface="Aparajita" pitchFamily="34" charset="0"/>
              </a:rPr>
              <a:t>Dijalankan</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secara</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meluas</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dan</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umum</a:t>
            </a:r>
            <a:r>
              <a:rPr lang="en-US" sz="2600" dirty="0">
                <a:solidFill>
                  <a:srgbClr val="00B0F0"/>
                </a:solidFill>
                <a:latin typeface="Aparajita" pitchFamily="34" charset="0"/>
                <a:cs typeface="Aparajita" pitchFamily="34" charset="0"/>
              </a:rPr>
              <a:t> di </a:t>
            </a:r>
            <a:r>
              <a:rPr lang="en-US" sz="2600" dirty="0" err="1">
                <a:solidFill>
                  <a:srgbClr val="00B0F0"/>
                </a:solidFill>
                <a:latin typeface="Aparajita" pitchFamily="34" charset="0"/>
                <a:cs typeface="Aparajita" pitchFamily="34" charset="0"/>
              </a:rPr>
              <a:t>antara</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mayoritas</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negara-negara</a:t>
            </a:r>
            <a:r>
              <a:rPr lang="en-US" sz="2600" dirty="0">
                <a:solidFill>
                  <a:srgbClr val="00B0F0"/>
                </a:solidFill>
                <a:latin typeface="Aparajita" pitchFamily="34" charset="0"/>
                <a:cs typeface="Aparajita" pitchFamily="34" charset="0"/>
              </a:rPr>
              <a:t>;</a:t>
            </a:r>
          </a:p>
          <a:p>
            <a:pPr marL="609600" indent="-609600">
              <a:lnSpc>
                <a:spcPct val="80000"/>
              </a:lnSpc>
              <a:buFont typeface="Wingdings" pitchFamily="2" charset="2"/>
              <a:buAutoNum type="arabicPeriod"/>
              <a:defRPr/>
            </a:pPr>
            <a:endParaRPr lang="en-US" sz="2600" dirty="0">
              <a:solidFill>
                <a:srgbClr val="00B0F0"/>
              </a:solidFill>
              <a:latin typeface="Aparajita" pitchFamily="34" charset="0"/>
              <a:cs typeface="Aparajita" pitchFamily="34" charset="0"/>
            </a:endParaRPr>
          </a:p>
          <a:p>
            <a:pPr marL="609600" indent="-609600">
              <a:lnSpc>
                <a:spcPct val="80000"/>
              </a:lnSpc>
              <a:buFont typeface="Wingdings" pitchFamily="2" charset="2"/>
              <a:buAutoNum type="arabicPeriod"/>
              <a:defRPr/>
            </a:pPr>
            <a:r>
              <a:rPr lang="en-US" sz="2600" dirty="0" err="1">
                <a:solidFill>
                  <a:srgbClr val="00B0F0"/>
                </a:solidFill>
                <a:latin typeface="Aparajita" pitchFamily="34" charset="0"/>
                <a:cs typeface="Aparajita" pitchFamily="34" charset="0"/>
              </a:rPr>
              <a:t>Kebiasaan</a:t>
            </a:r>
            <a:r>
              <a:rPr lang="en-US" sz="2600" dirty="0">
                <a:solidFill>
                  <a:srgbClr val="00B0F0"/>
                </a:solidFill>
                <a:latin typeface="Aparajita" pitchFamily="34" charset="0"/>
                <a:cs typeface="Aparajita" pitchFamily="34" charset="0"/>
              </a:rPr>
              <a:t> yang </a:t>
            </a:r>
            <a:r>
              <a:rPr lang="en-US" sz="2600" dirty="0" err="1">
                <a:solidFill>
                  <a:srgbClr val="00B0F0"/>
                </a:solidFill>
                <a:latin typeface="Aparajita" pitchFamily="34" charset="0"/>
                <a:cs typeface="Aparajita" pitchFamily="34" charset="0"/>
              </a:rPr>
              <a:t>dijalankan</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oleh</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sebagian</a:t>
            </a:r>
            <a:r>
              <a:rPr lang="en-US" sz="2600" dirty="0">
                <a:solidFill>
                  <a:srgbClr val="00B0F0"/>
                </a:solidFill>
                <a:latin typeface="Aparajita" pitchFamily="34" charset="0"/>
                <a:cs typeface="Aparajita" pitchFamily="34" charset="0"/>
              </a:rPr>
              <a:t> area </a:t>
            </a:r>
            <a:r>
              <a:rPr lang="en-US" sz="2600" dirty="0" err="1">
                <a:solidFill>
                  <a:srgbClr val="00B0F0"/>
                </a:solidFill>
                <a:latin typeface="Aparajita" pitchFamily="34" charset="0"/>
                <a:cs typeface="Aparajita" pitchFamily="34" charset="0"/>
              </a:rPr>
              <a:t>atau</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dijalankan</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oleh</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beberapa</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negara</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tertentu</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tidak</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dapat</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dikatakan</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sebagai</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kebiasaan</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internasional</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bagi</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seluruh</a:t>
            </a:r>
            <a:r>
              <a:rPr lang="en-US" sz="2600" dirty="0">
                <a:solidFill>
                  <a:srgbClr val="00B0F0"/>
                </a:solidFill>
                <a:latin typeface="Aparajita" pitchFamily="34" charset="0"/>
                <a:cs typeface="Aparajita" pitchFamily="34" charset="0"/>
              </a:rPr>
              <a:t> </a:t>
            </a:r>
            <a:r>
              <a:rPr lang="en-US" sz="2600" dirty="0" err="1">
                <a:solidFill>
                  <a:srgbClr val="00B0F0"/>
                </a:solidFill>
                <a:latin typeface="Aparajita" pitchFamily="34" charset="0"/>
                <a:cs typeface="Aparajita" pitchFamily="34" charset="0"/>
              </a:rPr>
              <a:t>negara</a:t>
            </a:r>
            <a:r>
              <a:rPr lang="en-US" sz="2600" dirty="0">
                <a:solidFill>
                  <a:srgbClr val="00B0F0"/>
                </a:solidFill>
                <a:latin typeface="Aparajita" pitchFamily="34" charset="0"/>
                <a:cs typeface="Aparajita" pitchFamily="34" charset="0"/>
              </a:rPr>
              <a:t> di </a:t>
            </a:r>
            <a:r>
              <a:rPr lang="en-US" sz="2600" dirty="0" err="1">
                <a:solidFill>
                  <a:srgbClr val="00B0F0"/>
                </a:solidFill>
                <a:latin typeface="Aparajita" pitchFamily="34" charset="0"/>
                <a:cs typeface="Aparajita" pitchFamily="34" charset="0"/>
              </a:rPr>
              <a:t>dunia</a:t>
            </a:r>
            <a:r>
              <a:rPr lang="en-US" sz="2600" dirty="0">
                <a:solidFill>
                  <a:srgbClr val="00B0F0"/>
                </a:solidFill>
                <a:latin typeface="Aparajita" pitchFamily="34" charset="0"/>
                <a:cs typeface="Aparajita" pitchFamily="34" charset="0"/>
              </a:rPr>
              <a:t>;</a:t>
            </a:r>
          </a:p>
          <a:p>
            <a:pPr marL="609600" indent="-609600">
              <a:lnSpc>
                <a:spcPct val="80000"/>
              </a:lnSpc>
              <a:buNone/>
              <a:defRPr/>
            </a:pPr>
            <a:endParaRPr lang="en-US" sz="2600" dirty="0">
              <a:solidFill>
                <a:srgbClr val="00B0F0"/>
              </a:solidFill>
              <a:latin typeface="Aparajita" pitchFamily="34" charset="0"/>
              <a:cs typeface="Aparajita" pitchFamily="34" charset="0"/>
            </a:endParaRPr>
          </a:p>
          <a:p>
            <a:pPr marL="0" indent="0" eaLnBrk="1" hangingPunct="1">
              <a:lnSpc>
                <a:spcPct val="90000"/>
              </a:lnSpc>
              <a:buNone/>
              <a:defRPr/>
            </a:pPr>
            <a:r>
              <a:rPr lang="en-US" dirty="0" smtClean="0">
                <a:solidFill>
                  <a:srgbClr val="00B0F0"/>
                </a:solidFill>
                <a:latin typeface="Aparajita" pitchFamily="34" charset="0"/>
                <a:cs typeface="Aparajita" pitchFamily="34" charset="0"/>
              </a:rPr>
              <a:t> </a:t>
            </a:r>
            <a:endParaRPr lang="en-US" dirty="0" smtClean="0">
              <a:solidFill>
                <a:srgbClr val="00B0F0"/>
              </a:solidFill>
              <a:latin typeface="Aparajita" pitchFamily="34" charset="0"/>
              <a:cs typeface="Aparajita" pitchFamily="34" charset="0"/>
            </a:endParaRPr>
          </a:p>
        </p:txBody>
      </p:sp>
    </p:spTree>
    <p:extLst>
      <p:ext uri="{BB962C8B-B14F-4D97-AF65-F5344CB8AC3E}">
        <p14:creationId xmlns:p14="http://schemas.microsoft.com/office/powerpoint/2010/main" val="2459705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960438"/>
          </a:xfrm>
        </p:spPr>
        <p:txBody>
          <a:bodyPr/>
          <a:lstStyle/>
          <a:p>
            <a:r>
              <a:rPr lang="en-US" sz="3200" dirty="0" err="1">
                <a:latin typeface="Bodoni MT Condensed" pitchFamily="18" charset="0"/>
              </a:rPr>
              <a:t>Hubungan</a:t>
            </a:r>
            <a:r>
              <a:rPr lang="en-US" sz="3200" dirty="0">
                <a:latin typeface="Bodoni MT Condensed" pitchFamily="18" charset="0"/>
              </a:rPr>
              <a:t> </a:t>
            </a:r>
            <a:r>
              <a:rPr lang="en-US" sz="3200" dirty="0" err="1">
                <a:latin typeface="Bodoni MT Condensed" pitchFamily="18" charset="0"/>
              </a:rPr>
              <a:t>antara</a:t>
            </a:r>
            <a:r>
              <a:rPr lang="en-US" sz="3200" dirty="0">
                <a:latin typeface="Bodoni MT Condensed" pitchFamily="18" charset="0"/>
              </a:rPr>
              <a:t> </a:t>
            </a:r>
            <a:r>
              <a:rPr lang="en-US" sz="3200" dirty="0" err="1" smtClean="0">
                <a:latin typeface="Bodoni MT Condensed" pitchFamily="18" charset="0"/>
              </a:rPr>
              <a:t>Kebiasaan</a:t>
            </a:r>
            <a:r>
              <a:rPr lang="en-US" sz="3200" dirty="0" smtClean="0">
                <a:latin typeface="Bodoni MT Condensed" pitchFamily="18" charset="0"/>
              </a:rPr>
              <a:t> </a:t>
            </a:r>
            <a:r>
              <a:rPr lang="en-US" sz="3200" dirty="0" err="1" smtClean="0">
                <a:latin typeface="Bodoni MT Condensed" pitchFamily="18" charset="0"/>
              </a:rPr>
              <a:t>Internasional</a:t>
            </a:r>
            <a:r>
              <a:rPr lang="en-US" sz="3200" dirty="0" smtClean="0">
                <a:latin typeface="Bodoni MT Condensed" pitchFamily="18" charset="0"/>
              </a:rPr>
              <a:t> </a:t>
            </a:r>
            <a:r>
              <a:rPr lang="en-US" sz="3200" dirty="0" err="1" smtClean="0">
                <a:latin typeface="Bodoni MT Condensed" pitchFamily="18" charset="0"/>
              </a:rPr>
              <a:t>dan</a:t>
            </a:r>
            <a:r>
              <a:rPr lang="en-US" sz="3200" dirty="0" smtClean="0">
                <a:latin typeface="Bodoni MT Condensed" pitchFamily="18" charset="0"/>
              </a:rPr>
              <a:t> </a:t>
            </a:r>
            <a:r>
              <a:rPr lang="en-US" sz="3200" dirty="0" err="1" smtClean="0">
                <a:latin typeface="Bodoni MT Condensed" pitchFamily="18" charset="0"/>
              </a:rPr>
              <a:t>Perjanjian</a:t>
            </a:r>
            <a:r>
              <a:rPr lang="en-US" sz="3200" dirty="0" smtClean="0">
                <a:latin typeface="Bodoni MT Condensed" pitchFamily="18" charset="0"/>
              </a:rPr>
              <a:t> </a:t>
            </a:r>
            <a:r>
              <a:rPr lang="en-US" sz="3200" dirty="0" err="1" smtClean="0">
                <a:latin typeface="Bodoni MT Condensed" pitchFamily="18" charset="0"/>
              </a:rPr>
              <a:t>Internasional</a:t>
            </a:r>
            <a:r>
              <a:rPr lang="en-US" sz="3200" dirty="0">
                <a:latin typeface="Bodoni MT Condensed" pitchFamily="18" charset="0"/>
              </a:rPr>
              <a:t/>
            </a:r>
            <a:br>
              <a:rPr lang="en-US" sz="3200" dirty="0">
                <a:latin typeface="Bodoni MT Condensed" pitchFamily="18" charset="0"/>
              </a:rPr>
            </a:br>
            <a:endParaRPr lang="en-US" sz="3200" dirty="0">
              <a:latin typeface="Bodoni MT Condensed" pitchFamily="18" charset="0"/>
            </a:endParaRPr>
          </a:p>
        </p:txBody>
      </p:sp>
      <p:sp>
        <p:nvSpPr>
          <p:cNvPr id="3" name="Content Placeholder 2"/>
          <p:cNvSpPr>
            <a:spLocks noGrp="1"/>
          </p:cNvSpPr>
          <p:nvPr>
            <p:ph idx="1"/>
          </p:nvPr>
        </p:nvSpPr>
        <p:spPr>
          <a:xfrm>
            <a:off x="457200" y="1371600"/>
            <a:ext cx="7315200" cy="5029200"/>
          </a:xfrm>
        </p:spPr>
        <p:txBody>
          <a:bodyPr>
            <a:normAutofit/>
          </a:bodyPr>
          <a:lstStyle/>
          <a:p>
            <a:pPr marL="609600" indent="-609600">
              <a:lnSpc>
                <a:spcPct val="80000"/>
              </a:lnSpc>
              <a:buNone/>
            </a:pPr>
            <a:endParaRPr lang="en-US" sz="2800" dirty="0">
              <a:solidFill>
                <a:schemeClr val="accent2">
                  <a:lumMod val="75000"/>
                </a:schemeClr>
              </a:solidFill>
              <a:latin typeface="Bodoni MT Condensed" pitchFamily="18" charset="0"/>
            </a:endParaRPr>
          </a:p>
          <a:p>
            <a:pPr marL="514350" indent="-514350" algn="just">
              <a:lnSpc>
                <a:spcPct val="80000"/>
              </a:lnSpc>
              <a:buAutoNum type="arabicPeriod"/>
            </a:pPr>
            <a:r>
              <a:rPr lang="en-US" sz="3200" dirty="0" err="1" smtClean="0">
                <a:solidFill>
                  <a:schemeClr val="accent2">
                    <a:lumMod val="75000"/>
                  </a:schemeClr>
                </a:solidFill>
                <a:latin typeface="Angsana New" pitchFamily="18" charset="-34"/>
                <a:cs typeface="Angsana New" pitchFamily="18" charset="-34"/>
              </a:rPr>
              <a:t>Beberapa</a:t>
            </a:r>
            <a:r>
              <a:rPr lang="en-US" sz="3200" dirty="0" smtClean="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ketentuan</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hukum</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perang</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dan</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landas</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kontinen</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dalam</a:t>
            </a:r>
            <a:r>
              <a:rPr lang="en-US" sz="3200" dirty="0">
                <a:solidFill>
                  <a:schemeClr val="accent2">
                    <a:lumMod val="75000"/>
                  </a:schemeClr>
                </a:solidFill>
                <a:latin typeface="Angsana New" pitchFamily="18" charset="-34"/>
                <a:cs typeface="Angsana New" pitchFamily="18" charset="-34"/>
              </a:rPr>
              <a:t> </a:t>
            </a:r>
            <a:r>
              <a:rPr lang="en-US" sz="3200" dirty="0" smtClean="0">
                <a:solidFill>
                  <a:schemeClr val="accent2">
                    <a:lumMod val="75000"/>
                  </a:schemeClr>
                </a:solidFill>
                <a:latin typeface="Angsana New" pitchFamily="18" charset="-34"/>
                <a:cs typeface="Angsana New" pitchFamily="18" charset="-34"/>
              </a:rPr>
              <a:t> </a:t>
            </a:r>
            <a:r>
              <a:rPr lang="en-US" sz="3200" dirty="0" err="1" smtClean="0">
                <a:solidFill>
                  <a:schemeClr val="accent2">
                    <a:lumMod val="75000"/>
                  </a:schemeClr>
                </a:solidFill>
                <a:latin typeface="Angsana New" pitchFamily="18" charset="-34"/>
                <a:cs typeface="Angsana New" pitchFamily="18" charset="-34"/>
              </a:rPr>
              <a:t>hukum</a:t>
            </a:r>
            <a:r>
              <a:rPr lang="en-US" sz="3200" dirty="0" smtClean="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laut</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menunjukkan</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bahwa</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kebiasaan</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ini</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dapat</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menimbulkan</a:t>
            </a:r>
            <a:r>
              <a:rPr lang="en-US" sz="3200" dirty="0">
                <a:solidFill>
                  <a:schemeClr val="accent2">
                    <a:lumMod val="75000"/>
                  </a:schemeClr>
                </a:solidFill>
                <a:latin typeface="Angsana New" pitchFamily="18" charset="-34"/>
                <a:cs typeface="Angsana New" pitchFamily="18" charset="-34"/>
              </a:rPr>
              <a:t> </a:t>
            </a:r>
            <a:r>
              <a:rPr lang="en-US" sz="3200" dirty="0" smtClean="0">
                <a:solidFill>
                  <a:schemeClr val="accent2">
                    <a:lumMod val="75000"/>
                  </a:schemeClr>
                </a:solidFill>
                <a:latin typeface="Angsana New" pitchFamily="18" charset="-34"/>
                <a:cs typeface="Angsana New" pitchFamily="18" charset="-34"/>
              </a:rPr>
              <a:t> </a:t>
            </a:r>
            <a:r>
              <a:rPr lang="en-US" sz="3200" dirty="0" err="1" smtClean="0">
                <a:solidFill>
                  <a:schemeClr val="accent2">
                    <a:lumMod val="75000"/>
                  </a:schemeClr>
                </a:solidFill>
                <a:latin typeface="Angsana New" pitchFamily="18" charset="-34"/>
                <a:cs typeface="Angsana New" pitchFamily="18" charset="-34"/>
              </a:rPr>
              <a:t>kaidah-kaidah</a:t>
            </a:r>
            <a:r>
              <a:rPr lang="en-US" sz="3200" dirty="0" smtClean="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hukum</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kebiasaan</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internasional</a:t>
            </a:r>
            <a:r>
              <a:rPr lang="en-US" sz="3200" dirty="0">
                <a:solidFill>
                  <a:schemeClr val="accent2">
                    <a:lumMod val="75000"/>
                  </a:schemeClr>
                </a:solidFill>
                <a:latin typeface="Angsana New" pitchFamily="18" charset="-34"/>
                <a:cs typeface="Angsana New" pitchFamily="18" charset="-34"/>
              </a:rPr>
              <a:t> yang </a:t>
            </a:r>
            <a:r>
              <a:rPr lang="en-US" sz="3200" dirty="0" err="1">
                <a:solidFill>
                  <a:schemeClr val="accent2">
                    <a:lumMod val="75000"/>
                  </a:schemeClr>
                </a:solidFill>
                <a:latin typeface="Angsana New" pitchFamily="18" charset="-34"/>
                <a:cs typeface="Angsana New" pitchFamily="18" charset="-34"/>
              </a:rPr>
              <a:t>kemudian</a:t>
            </a:r>
            <a:r>
              <a:rPr lang="en-US" sz="3200" dirty="0">
                <a:solidFill>
                  <a:schemeClr val="accent2">
                    <a:lumMod val="75000"/>
                  </a:schemeClr>
                </a:solidFill>
                <a:latin typeface="Angsana New" pitchFamily="18" charset="-34"/>
                <a:cs typeface="Angsana New" pitchFamily="18" charset="-34"/>
              </a:rPr>
              <a:t> </a:t>
            </a:r>
            <a:r>
              <a:rPr lang="en-US" sz="3200" dirty="0" err="1" smtClean="0">
                <a:solidFill>
                  <a:schemeClr val="accent2">
                    <a:lumMod val="75000"/>
                  </a:schemeClr>
                </a:solidFill>
                <a:latin typeface="Angsana New" pitchFamily="18" charset="-34"/>
                <a:cs typeface="Angsana New" pitchFamily="18" charset="-34"/>
              </a:rPr>
              <a:t>diteguhkan</a:t>
            </a:r>
            <a:r>
              <a:rPr lang="en-US" sz="3200" dirty="0" smtClean="0">
                <a:solidFill>
                  <a:schemeClr val="accent2">
                    <a:lumMod val="75000"/>
                  </a:schemeClr>
                </a:solidFill>
                <a:latin typeface="Angsana New" pitchFamily="18" charset="-34"/>
                <a:cs typeface="Angsana New" pitchFamily="18" charset="-34"/>
              </a:rPr>
              <a:t> </a:t>
            </a:r>
            <a:r>
              <a:rPr lang="en-US" sz="3200" dirty="0" err="1" smtClean="0">
                <a:solidFill>
                  <a:schemeClr val="accent2">
                    <a:lumMod val="75000"/>
                  </a:schemeClr>
                </a:solidFill>
                <a:latin typeface="Angsana New" pitchFamily="18" charset="-34"/>
                <a:cs typeface="Angsana New" pitchFamily="18" charset="-34"/>
              </a:rPr>
              <a:t>dalam</a:t>
            </a:r>
            <a:r>
              <a:rPr lang="en-US" sz="3200" dirty="0" smtClean="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konvensi</a:t>
            </a:r>
            <a:r>
              <a:rPr lang="en-US" sz="3200" dirty="0">
                <a:solidFill>
                  <a:schemeClr val="accent2">
                    <a:lumMod val="75000"/>
                  </a:schemeClr>
                </a:solidFill>
                <a:latin typeface="Angsana New" pitchFamily="18" charset="-34"/>
                <a:cs typeface="Angsana New" pitchFamily="18" charset="-34"/>
              </a:rPr>
              <a:t>-</a:t>
            </a:r>
            <a:r>
              <a:rPr lang="id-ID"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konvensi</a:t>
            </a:r>
            <a:r>
              <a:rPr lang="en-US" sz="3200" dirty="0">
                <a:solidFill>
                  <a:schemeClr val="accent2">
                    <a:lumMod val="75000"/>
                  </a:schemeClr>
                </a:solidFill>
                <a:latin typeface="Angsana New" pitchFamily="18" charset="-34"/>
                <a:cs typeface="Angsana New" pitchFamily="18" charset="-34"/>
              </a:rPr>
              <a:t> </a:t>
            </a:r>
            <a:r>
              <a:rPr lang="en-US" sz="3200" dirty="0" err="1" smtClean="0">
                <a:solidFill>
                  <a:schemeClr val="accent2">
                    <a:lumMod val="75000"/>
                  </a:schemeClr>
                </a:solidFill>
                <a:latin typeface="Angsana New" pitchFamily="18" charset="-34"/>
                <a:cs typeface="Angsana New" pitchFamily="18" charset="-34"/>
              </a:rPr>
              <a:t>internasional</a:t>
            </a:r>
            <a:r>
              <a:rPr lang="en-US" sz="3200" dirty="0" smtClean="0">
                <a:solidFill>
                  <a:schemeClr val="accent2">
                    <a:lumMod val="75000"/>
                  </a:schemeClr>
                </a:solidFill>
                <a:latin typeface="Angsana New" pitchFamily="18" charset="-34"/>
                <a:cs typeface="Angsana New" pitchFamily="18" charset="-34"/>
              </a:rPr>
              <a:t>.</a:t>
            </a:r>
          </a:p>
          <a:p>
            <a:pPr marL="514350" indent="-514350" algn="just">
              <a:lnSpc>
                <a:spcPct val="80000"/>
              </a:lnSpc>
              <a:buAutoNum type="arabicPeriod"/>
            </a:pPr>
            <a:r>
              <a:rPr lang="en-US" sz="3200" dirty="0" err="1" smtClean="0">
                <a:solidFill>
                  <a:schemeClr val="accent2">
                    <a:lumMod val="75000"/>
                  </a:schemeClr>
                </a:solidFill>
                <a:latin typeface="Angsana New" pitchFamily="18" charset="-34"/>
                <a:cs typeface="Angsana New" pitchFamily="18" charset="-34"/>
              </a:rPr>
              <a:t>Perjanjian</a:t>
            </a:r>
            <a:r>
              <a:rPr lang="en-US" sz="3200" dirty="0" smtClean="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internasional</a:t>
            </a:r>
            <a:r>
              <a:rPr lang="en-US" sz="3200" dirty="0">
                <a:solidFill>
                  <a:schemeClr val="accent2">
                    <a:lumMod val="75000"/>
                  </a:schemeClr>
                </a:solidFill>
                <a:latin typeface="Angsana New" pitchFamily="18" charset="-34"/>
                <a:cs typeface="Angsana New" pitchFamily="18" charset="-34"/>
              </a:rPr>
              <a:t> yang </a:t>
            </a:r>
            <a:r>
              <a:rPr lang="en-US" sz="3200" dirty="0" err="1">
                <a:solidFill>
                  <a:schemeClr val="accent2">
                    <a:lumMod val="75000"/>
                  </a:schemeClr>
                </a:solidFill>
                <a:latin typeface="Angsana New" pitchFamily="18" charset="-34"/>
                <a:cs typeface="Angsana New" pitchFamily="18" charset="-34"/>
              </a:rPr>
              <a:t>berulangkali</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diadakan</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mengenai</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hal</a:t>
            </a:r>
            <a:r>
              <a:rPr lang="en-US" sz="3200" dirty="0">
                <a:solidFill>
                  <a:schemeClr val="accent2">
                    <a:lumMod val="75000"/>
                  </a:schemeClr>
                </a:solidFill>
                <a:latin typeface="Angsana New" pitchFamily="18" charset="-34"/>
                <a:cs typeface="Angsana New" pitchFamily="18" charset="-34"/>
              </a:rPr>
              <a:t> </a:t>
            </a:r>
            <a:r>
              <a:rPr lang="en-US" sz="3200" dirty="0" smtClean="0">
                <a:solidFill>
                  <a:schemeClr val="accent2">
                    <a:lumMod val="75000"/>
                  </a:schemeClr>
                </a:solidFill>
                <a:latin typeface="Angsana New" pitchFamily="18" charset="-34"/>
                <a:cs typeface="Angsana New" pitchFamily="18" charset="-34"/>
              </a:rPr>
              <a:t> yang </a:t>
            </a:r>
            <a:r>
              <a:rPr lang="en-US" sz="3200" dirty="0" err="1">
                <a:solidFill>
                  <a:schemeClr val="accent2">
                    <a:lumMod val="75000"/>
                  </a:schemeClr>
                </a:solidFill>
                <a:latin typeface="Angsana New" pitchFamily="18" charset="-34"/>
                <a:cs typeface="Angsana New" pitchFamily="18" charset="-34"/>
              </a:rPr>
              <a:t>sama</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dapat</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menimbulkan</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kebiasaan</a:t>
            </a:r>
            <a:r>
              <a:rPr lang="en-US" sz="3200" dirty="0">
                <a:solidFill>
                  <a:schemeClr val="accent2">
                    <a:lumMod val="75000"/>
                  </a:schemeClr>
                </a:solidFill>
                <a:latin typeface="Angsana New" pitchFamily="18" charset="-34"/>
                <a:cs typeface="Angsana New" pitchFamily="18" charset="-34"/>
              </a:rPr>
              <a:t> </a:t>
            </a:r>
            <a:r>
              <a:rPr lang="en-US" sz="3200" dirty="0" err="1" smtClean="0">
                <a:solidFill>
                  <a:schemeClr val="accent2">
                    <a:lumMod val="75000"/>
                  </a:schemeClr>
                </a:solidFill>
                <a:latin typeface="Angsana New" pitchFamily="18" charset="-34"/>
                <a:cs typeface="Angsana New" pitchFamily="18" charset="-34"/>
              </a:rPr>
              <a:t>internasional</a:t>
            </a:r>
            <a:r>
              <a:rPr lang="en-US" sz="3200" dirty="0" smtClean="0">
                <a:solidFill>
                  <a:schemeClr val="accent2">
                    <a:lumMod val="75000"/>
                  </a:schemeClr>
                </a:solidFill>
                <a:latin typeface="Angsana New" pitchFamily="18" charset="-34"/>
                <a:cs typeface="Angsana New" pitchFamily="18" charset="-34"/>
              </a:rPr>
              <a:t>, </a:t>
            </a:r>
            <a:r>
              <a:rPr lang="en-US" sz="3200" dirty="0" err="1" smtClean="0">
                <a:solidFill>
                  <a:schemeClr val="accent2">
                    <a:lumMod val="75000"/>
                  </a:schemeClr>
                </a:solidFill>
                <a:latin typeface="Angsana New" pitchFamily="18" charset="-34"/>
                <a:cs typeface="Angsana New" pitchFamily="18" charset="-34"/>
              </a:rPr>
              <a:t>misalnya</a:t>
            </a:r>
            <a:r>
              <a:rPr lang="en-US" sz="3200" dirty="0" smtClean="0">
                <a:solidFill>
                  <a:schemeClr val="accent2">
                    <a:lumMod val="75000"/>
                  </a:schemeClr>
                </a:solidFill>
                <a:latin typeface="Angsana New" pitchFamily="18" charset="-34"/>
                <a:cs typeface="Angsana New" pitchFamily="18" charset="-34"/>
              </a:rPr>
              <a:t> </a:t>
            </a:r>
            <a:r>
              <a:rPr lang="en-US" sz="3200" dirty="0" err="1" smtClean="0">
                <a:solidFill>
                  <a:schemeClr val="accent2">
                    <a:lumMod val="75000"/>
                  </a:schemeClr>
                </a:solidFill>
                <a:latin typeface="Angsana New" pitchFamily="18" charset="-34"/>
                <a:cs typeface="Angsana New" pitchFamily="18" charset="-34"/>
              </a:rPr>
              <a:t>hubungan</a:t>
            </a:r>
            <a:r>
              <a:rPr lang="en-US" sz="3200" dirty="0" smtClean="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konsuler</a:t>
            </a:r>
            <a:r>
              <a:rPr lang="en-US" sz="3200" dirty="0">
                <a:solidFill>
                  <a:schemeClr val="accent2">
                    <a:lumMod val="75000"/>
                  </a:schemeClr>
                </a:solidFill>
                <a:latin typeface="Angsana New" pitchFamily="18" charset="-34"/>
                <a:cs typeface="Angsana New" pitchFamily="18" charset="-34"/>
              </a:rPr>
              <a:t> yang </a:t>
            </a:r>
            <a:r>
              <a:rPr lang="en-US" sz="3200" dirty="0" err="1">
                <a:solidFill>
                  <a:schemeClr val="accent2">
                    <a:lumMod val="75000"/>
                  </a:schemeClr>
                </a:solidFill>
                <a:latin typeface="Angsana New" pitchFamily="18" charset="-34"/>
                <a:cs typeface="Angsana New" pitchFamily="18" charset="-34"/>
              </a:rPr>
              <a:t>ditimbulkan</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melalui</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perjanjian</a:t>
            </a:r>
            <a:r>
              <a:rPr lang="en-US" sz="3200" dirty="0">
                <a:solidFill>
                  <a:schemeClr val="accent2">
                    <a:lumMod val="75000"/>
                  </a:schemeClr>
                </a:solidFill>
                <a:latin typeface="Angsana New" pitchFamily="18" charset="-34"/>
                <a:cs typeface="Angsana New" pitchFamily="18" charset="-34"/>
              </a:rPr>
              <a:t> bilateral </a:t>
            </a:r>
            <a:r>
              <a:rPr lang="en-US" sz="3200" dirty="0" err="1" smtClean="0">
                <a:solidFill>
                  <a:schemeClr val="accent2">
                    <a:lumMod val="75000"/>
                  </a:schemeClr>
                </a:solidFill>
                <a:latin typeface="Angsana New" pitchFamily="18" charset="-34"/>
                <a:cs typeface="Angsana New" pitchFamily="18" charset="-34"/>
              </a:rPr>
              <a:t>menjadi</a:t>
            </a:r>
            <a:r>
              <a:rPr lang="en-US" sz="3200" dirty="0">
                <a:solidFill>
                  <a:schemeClr val="accent2">
                    <a:lumMod val="75000"/>
                  </a:schemeClr>
                </a:solidFill>
                <a:latin typeface="Angsana New" pitchFamily="18" charset="-34"/>
                <a:cs typeface="Angsana New" pitchFamily="18" charset="-34"/>
              </a:rPr>
              <a:t> </a:t>
            </a:r>
            <a:r>
              <a:rPr lang="en-US" sz="3200" dirty="0" err="1" smtClean="0">
                <a:solidFill>
                  <a:schemeClr val="accent2">
                    <a:lumMod val="75000"/>
                  </a:schemeClr>
                </a:solidFill>
                <a:latin typeface="Angsana New" pitchFamily="18" charset="-34"/>
                <a:cs typeface="Angsana New" pitchFamily="18" charset="-34"/>
              </a:rPr>
              <a:t>kompleks</a:t>
            </a:r>
            <a:r>
              <a:rPr lang="en-US" sz="3200" dirty="0" smtClean="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kaidah</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hukum</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kebiasaan</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ttg</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hubungan</a:t>
            </a:r>
            <a:r>
              <a:rPr lang="en-US" sz="3200" dirty="0">
                <a:solidFill>
                  <a:schemeClr val="accent2">
                    <a:lumMod val="75000"/>
                  </a:schemeClr>
                </a:solidFill>
                <a:latin typeface="Angsana New" pitchFamily="18" charset="-34"/>
                <a:cs typeface="Angsana New" pitchFamily="18" charset="-34"/>
              </a:rPr>
              <a:t> </a:t>
            </a:r>
            <a:r>
              <a:rPr lang="en-US" sz="3200" dirty="0" err="1">
                <a:solidFill>
                  <a:schemeClr val="accent2">
                    <a:lumMod val="75000"/>
                  </a:schemeClr>
                </a:solidFill>
                <a:latin typeface="Angsana New" pitchFamily="18" charset="-34"/>
                <a:cs typeface="Angsana New" pitchFamily="18" charset="-34"/>
              </a:rPr>
              <a:t>konsuler</a:t>
            </a:r>
            <a:r>
              <a:rPr lang="en-US" sz="3200" dirty="0">
                <a:solidFill>
                  <a:schemeClr val="accent2">
                    <a:lumMod val="75000"/>
                  </a:schemeClr>
                </a:solidFill>
                <a:latin typeface="Angsana New" pitchFamily="18" charset="-34"/>
                <a:cs typeface="Angsana New" pitchFamily="18" charset="-34"/>
              </a:rPr>
              <a:t>.</a:t>
            </a:r>
          </a:p>
          <a:p>
            <a:pPr marL="114300" indent="0">
              <a:buNone/>
            </a:pPr>
            <a:endParaRPr lang="en-US" sz="2800" dirty="0">
              <a:solidFill>
                <a:schemeClr val="accent2">
                  <a:lumMod val="75000"/>
                </a:schemeClr>
              </a:solidFill>
              <a:latin typeface="Bodoni MT Condensed" pitchFamily="18" charset="0"/>
            </a:endParaRPr>
          </a:p>
        </p:txBody>
      </p:sp>
    </p:spTree>
    <p:extLst>
      <p:ext uri="{BB962C8B-B14F-4D97-AF65-F5344CB8AC3E}">
        <p14:creationId xmlns:p14="http://schemas.microsoft.com/office/powerpoint/2010/main" val="2161630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pPr algn="ctr" eaLnBrk="1" hangingPunct="1">
              <a:defRPr/>
            </a:pPr>
            <a:r>
              <a:rPr lang="en-US" sz="3200" dirty="0" smtClean="0">
                <a:solidFill>
                  <a:schemeClr val="tx2">
                    <a:lumMod val="75000"/>
                  </a:schemeClr>
                </a:solidFill>
              </a:rPr>
              <a:t>Proses </a:t>
            </a:r>
            <a:r>
              <a:rPr lang="en-US" sz="3200" dirty="0" err="1" smtClean="0">
                <a:solidFill>
                  <a:schemeClr val="tx2">
                    <a:lumMod val="75000"/>
                  </a:schemeClr>
                </a:solidFill>
              </a:rPr>
              <a:t>Transisi</a:t>
            </a:r>
            <a:r>
              <a:rPr lang="en-US" sz="3200" dirty="0" smtClean="0">
                <a:solidFill>
                  <a:schemeClr val="tx2">
                    <a:lumMod val="75000"/>
                  </a:schemeClr>
                </a:solidFill>
              </a:rPr>
              <a:t> Custom </a:t>
            </a:r>
            <a:r>
              <a:rPr lang="en-US" sz="3200" dirty="0" err="1" smtClean="0">
                <a:solidFill>
                  <a:schemeClr val="tx2">
                    <a:lumMod val="75000"/>
                  </a:schemeClr>
                </a:solidFill>
              </a:rPr>
              <a:t>ke</a:t>
            </a:r>
            <a:r>
              <a:rPr lang="en-US" sz="3200" dirty="0" smtClean="0">
                <a:solidFill>
                  <a:schemeClr val="tx2">
                    <a:lumMod val="75000"/>
                  </a:schemeClr>
                </a:solidFill>
              </a:rPr>
              <a:t> Treaties</a:t>
            </a:r>
          </a:p>
        </p:txBody>
      </p:sp>
      <p:sp>
        <p:nvSpPr>
          <p:cNvPr id="303107" name="Rectangle 3"/>
          <p:cNvSpPr>
            <a:spLocks noGrp="1" noChangeArrowheads="1"/>
          </p:cNvSpPr>
          <p:nvPr>
            <p:ph type="body" idx="1"/>
          </p:nvPr>
        </p:nvSpPr>
        <p:spPr>
          <a:xfrm>
            <a:off x="457200" y="1981200"/>
            <a:ext cx="8229600" cy="4572000"/>
          </a:xfrm>
        </p:spPr>
        <p:txBody>
          <a:bodyPr>
            <a:normAutofit/>
          </a:bodyPr>
          <a:lstStyle/>
          <a:p>
            <a:pPr algn="ctr" eaLnBrk="1" hangingPunct="1">
              <a:buFont typeface="Wingdings" pitchFamily="2" charset="2"/>
              <a:buNone/>
              <a:defRPr/>
            </a:pPr>
            <a:r>
              <a:rPr lang="en-US" sz="2800" b="1" dirty="0" err="1" smtClean="0">
                <a:solidFill>
                  <a:schemeClr val="tx2">
                    <a:lumMod val="75000"/>
                  </a:schemeClr>
                </a:solidFill>
                <a:latin typeface="Bodoni MT Condensed" pitchFamily="18" charset="0"/>
              </a:rPr>
              <a:t>Kebiasaan</a:t>
            </a:r>
            <a:r>
              <a:rPr lang="en-US" sz="2800" b="1" dirty="0" smtClean="0">
                <a:solidFill>
                  <a:schemeClr val="tx2">
                    <a:lumMod val="75000"/>
                  </a:schemeClr>
                </a:solidFill>
                <a:latin typeface="Bodoni MT Condensed" pitchFamily="18" charset="0"/>
              </a:rPr>
              <a:t> </a:t>
            </a:r>
            <a:r>
              <a:rPr lang="en-US" sz="2800" b="1" dirty="0" err="1" smtClean="0">
                <a:solidFill>
                  <a:schemeClr val="tx2">
                    <a:lumMod val="75000"/>
                  </a:schemeClr>
                </a:solidFill>
                <a:latin typeface="Bodoni MT Condensed" pitchFamily="18" charset="0"/>
              </a:rPr>
              <a:t>internasional</a:t>
            </a:r>
            <a:endParaRPr lang="en-US" sz="2800" b="1" dirty="0" smtClean="0">
              <a:solidFill>
                <a:schemeClr val="tx2">
                  <a:lumMod val="75000"/>
                </a:schemeClr>
              </a:solidFill>
              <a:latin typeface="Bodoni MT Condensed" pitchFamily="18" charset="0"/>
            </a:endParaRPr>
          </a:p>
          <a:p>
            <a:pPr algn="ctr" eaLnBrk="1" hangingPunct="1">
              <a:buFont typeface="Wingdings" pitchFamily="2" charset="2"/>
              <a:buNone/>
              <a:defRPr/>
            </a:pPr>
            <a:r>
              <a:rPr lang="en-US" sz="2800" b="1" dirty="0" smtClean="0">
                <a:solidFill>
                  <a:schemeClr val="tx2">
                    <a:lumMod val="75000"/>
                  </a:schemeClr>
                </a:solidFill>
                <a:latin typeface="Bodoni MT Condensed" pitchFamily="18" charset="0"/>
              </a:rPr>
              <a:t>(1) ↓</a:t>
            </a:r>
          </a:p>
          <a:p>
            <a:pPr algn="ctr" eaLnBrk="1" hangingPunct="1">
              <a:buFont typeface="Wingdings" pitchFamily="2" charset="2"/>
              <a:buNone/>
              <a:defRPr/>
            </a:pPr>
            <a:r>
              <a:rPr lang="en-US" sz="2800" b="1" dirty="0" err="1" smtClean="0">
                <a:solidFill>
                  <a:schemeClr val="tx2">
                    <a:lumMod val="75000"/>
                  </a:schemeClr>
                </a:solidFill>
                <a:latin typeface="Bodoni MT Condensed" pitchFamily="18" charset="0"/>
              </a:rPr>
              <a:t>Hukum</a:t>
            </a:r>
            <a:r>
              <a:rPr lang="en-US" sz="2800" b="1" dirty="0" smtClean="0">
                <a:solidFill>
                  <a:schemeClr val="tx2">
                    <a:lumMod val="75000"/>
                  </a:schemeClr>
                </a:solidFill>
                <a:latin typeface="Bodoni MT Condensed" pitchFamily="18" charset="0"/>
              </a:rPr>
              <a:t> </a:t>
            </a:r>
            <a:r>
              <a:rPr lang="en-US" sz="2800" b="1" dirty="0" err="1" smtClean="0">
                <a:solidFill>
                  <a:schemeClr val="tx2">
                    <a:lumMod val="75000"/>
                  </a:schemeClr>
                </a:solidFill>
                <a:latin typeface="Bodoni MT Condensed" pitchFamily="18" charset="0"/>
              </a:rPr>
              <a:t>Kebiasaan</a:t>
            </a:r>
            <a:r>
              <a:rPr lang="en-US" sz="2800" b="1" dirty="0" smtClean="0">
                <a:solidFill>
                  <a:schemeClr val="tx2">
                    <a:lumMod val="75000"/>
                  </a:schemeClr>
                </a:solidFill>
                <a:latin typeface="Bodoni MT Condensed" pitchFamily="18" charset="0"/>
              </a:rPr>
              <a:t> </a:t>
            </a:r>
            <a:r>
              <a:rPr lang="en-US" sz="2800" b="1" dirty="0" err="1" smtClean="0">
                <a:solidFill>
                  <a:schemeClr val="tx2">
                    <a:lumMod val="75000"/>
                  </a:schemeClr>
                </a:solidFill>
                <a:latin typeface="Bodoni MT Condensed" pitchFamily="18" charset="0"/>
              </a:rPr>
              <a:t>Internasional</a:t>
            </a:r>
            <a:r>
              <a:rPr lang="en-US" sz="2800" b="1" dirty="0" smtClean="0">
                <a:solidFill>
                  <a:schemeClr val="tx2">
                    <a:lumMod val="75000"/>
                  </a:schemeClr>
                </a:solidFill>
                <a:latin typeface="Bodoni MT Condensed" pitchFamily="18" charset="0"/>
              </a:rPr>
              <a:t> (2)</a:t>
            </a:r>
          </a:p>
          <a:p>
            <a:pPr algn="ctr" eaLnBrk="1" hangingPunct="1">
              <a:buFont typeface="Wingdings" pitchFamily="2" charset="2"/>
              <a:buNone/>
              <a:defRPr/>
            </a:pPr>
            <a:r>
              <a:rPr lang="en-US" sz="2800" b="1" dirty="0" smtClean="0">
                <a:solidFill>
                  <a:schemeClr val="tx2">
                    <a:lumMod val="75000"/>
                  </a:schemeClr>
                </a:solidFill>
                <a:latin typeface="Bodoni MT Condensed" pitchFamily="18" charset="0"/>
              </a:rPr>
              <a:t>(2) ↓ </a:t>
            </a:r>
          </a:p>
          <a:p>
            <a:pPr algn="ctr" eaLnBrk="1" hangingPunct="1">
              <a:buFont typeface="Wingdings" pitchFamily="2" charset="2"/>
              <a:buNone/>
              <a:defRPr/>
            </a:pPr>
            <a:r>
              <a:rPr lang="en-US" sz="2800" b="1" dirty="0" err="1" smtClean="0">
                <a:solidFill>
                  <a:schemeClr val="tx2">
                    <a:lumMod val="75000"/>
                  </a:schemeClr>
                </a:solidFill>
                <a:latin typeface="Bodoni MT Condensed" pitchFamily="18" charset="0"/>
              </a:rPr>
              <a:t>Perjanjian</a:t>
            </a:r>
            <a:r>
              <a:rPr lang="en-US" sz="2800" b="1" dirty="0" smtClean="0">
                <a:solidFill>
                  <a:schemeClr val="tx2">
                    <a:lumMod val="75000"/>
                  </a:schemeClr>
                </a:solidFill>
                <a:latin typeface="Bodoni MT Condensed" pitchFamily="18" charset="0"/>
              </a:rPr>
              <a:t> </a:t>
            </a:r>
            <a:r>
              <a:rPr lang="en-US" sz="2800" b="1" dirty="0" err="1" smtClean="0">
                <a:solidFill>
                  <a:schemeClr val="tx2">
                    <a:lumMod val="75000"/>
                  </a:schemeClr>
                </a:solidFill>
                <a:latin typeface="Bodoni MT Condensed" pitchFamily="18" charset="0"/>
              </a:rPr>
              <a:t>Internasional</a:t>
            </a:r>
            <a:r>
              <a:rPr lang="en-US" sz="2800" b="1" dirty="0" smtClean="0">
                <a:solidFill>
                  <a:schemeClr val="tx2">
                    <a:lumMod val="75000"/>
                  </a:schemeClr>
                </a:solidFill>
                <a:latin typeface="Bodoni MT Condensed" pitchFamily="18" charset="0"/>
              </a:rPr>
              <a:t> (1)</a:t>
            </a:r>
          </a:p>
          <a:p>
            <a:pPr algn="ctr" eaLnBrk="1" hangingPunct="1">
              <a:buFont typeface="Wingdings" pitchFamily="2" charset="2"/>
              <a:buNone/>
              <a:defRPr/>
            </a:pPr>
            <a:r>
              <a:rPr lang="en-US" sz="2800" b="1" dirty="0" smtClean="0">
                <a:solidFill>
                  <a:schemeClr val="tx2">
                    <a:lumMod val="75000"/>
                  </a:schemeClr>
                </a:solidFill>
                <a:latin typeface="Bodoni MT Condensed" pitchFamily="18" charset="0"/>
              </a:rPr>
              <a:t>(3) ↓</a:t>
            </a:r>
          </a:p>
          <a:p>
            <a:pPr algn="ctr" eaLnBrk="1" hangingPunct="1">
              <a:buFont typeface="Wingdings" pitchFamily="2" charset="2"/>
              <a:buNone/>
              <a:defRPr/>
            </a:pPr>
            <a:r>
              <a:rPr lang="en-US" sz="2800" b="1" dirty="0" err="1" smtClean="0">
                <a:solidFill>
                  <a:schemeClr val="tx2">
                    <a:lumMod val="75000"/>
                  </a:schemeClr>
                </a:solidFill>
                <a:latin typeface="Bodoni MT Condensed" pitchFamily="18" charset="0"/>
              </a:rPr>
              <a:t>Hukum</a:t>
            </a:r>
            <a:r>
              <a:rPr lang="en-US" sz="2800" b="1" dirty="0" smtClean="0">
                <a:solidFill>
                  <a:schemeClr val="tx2">
                    <a:lumMod val="75000"/>
                  </a:schemeClr>
                </a:solidFill>
                <a:latin typeface="Bodoni MT Condensed" pitchFamily="18" charset="0"/>
              </a:rPr>
              <a:t> </a:t>
            </a:r>
            <a:r>
              <a:rPr lang="en-US" sz="2800" b="1" dirty="0" err="1" smtClean="0">
                <a:solidFill>
                  <a:schemeClr val="tx2">
                    <a:lumMod val="75000"/>
                  </a:schemeClr>
                </a:solidFill>
                <a:latin typeface="Bodoni MT Condensed" pitchFamily="18" charset="0"/>
              </a:rPr>
              <a:t>Internasional</a:t>
            </a:r>
            <a:endParaRPr lang="en-US" sz="2800" b="1" dirty="0" smtClean="0">
              <a:solidFill>
                <a:schemeClr val="tx2">
                  <a:lumMod val="75000"/>
                </a:schemeClr>
              </a:solidFill>
              <a:latin typeface="Bodoni MT Condensed" pitchFamily="18" charset="0"/>
            </a:endParaRPr>
          </a:p>
        </p:txBody>
      </p:sp>
    </p:spTree>
    <p:extLst>
      <p:ext uri="{BB962C8B-B14F-4D97-AF65-F5344CB8AC3E}">
        <p14:creationId xmlns:p14="http://schemas.microsoft.com/office/powerpoint/2010/main" val="1973297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pPr eaLnBrk="1" hangingPunct="1">
              <a:defRPr/>
            </a:pPr>
            <a:endParaRPr lang="en-US" dirty="0" smtClean="0"/>
          </a:p>
        </p:txBody>
      </p:sp>
      <p:sp>
        <p:nvSpPr>
          <p:cNvPr id="304131" name="Rectangle 3"/>
          <p:cNvSpPr>
            <a:spLocks noGrp="1" noChangeArrowheads="1"/>
          </p:cNvSpPr>
          <p:nvPr>
            <p:ph type="body" idx="1"/>
          </p:nvPr>
        </p:nvSpPr>
        <p:spPr/>
        <p:txBody>
          <a:bodyPr/>
          <a:lstStyle/>
          <a:p>
            <a:pPr marL="114300" indent="0" algn="ctr">
              <a:buNone/>
              <a:defRPr/>
            </a:pPr>
            <a:r>
              <a:rPr lang="en-US" sz="2800" dirty="0" err="1">
                <a:solidFill>
                  <a:schemeClr val="tx2">
                    <a:lumMod val="75000"/>
                  </a:schemeClr>
                </a:solidFill>
                <a:latin typeface="Baskerville Old Face" pitchFamily="18" charset="0"/>
              </a:rPr>
              <a:t>Alasan</a:t>
            </a:r>
            <a:r>
              <a:rPr lang="en-US" sz="2800" dirty="0">
                <a:solidFill>
                  <a:schemeClr val="tx2">
                    <a:lumMod val="75000"/>
                  </a:schemeClr>
                </a:solidFill>
                <a:latin typeface="Baskerville Old Face" pitchFamily="18" charset="0"/>
              </a:rPr>
              <a:t> </a:t>
            </a:r>
            <a:r>
              <a:rPr lang="en-US" sz="2800" dirty="0" err="1" smtClean="0">
                <a:solidFill>
                  <a:schemeClr val="tx2">
                    <a:lumMod val="75000"/>
                  </a:schemeClr>
                </a:solidFill>
                <a:latin typeface="Baskerville Old Face" pitchFamily="18" charset="0"/>
              </a:rPr>
              <a:t>Transisi</a:t>
            </a:r>
            <a:endParaRPr lang="en-US" sz="2800" dirty="0" smtClean="0">
              <a:solidFill>
                <a:schemeClr val="tx2">
                  <a:lumMod val="75000"/>
                </a:schemeClr>
              </a:solidFill>
              <a:latin typeface="Baskerville Old Face" pitchFamily="18" charset="0"/>
            </a:endParaRPr>
          </a:p>
          <a:p>
            <a:pPr marL="114300" indent="0" algn="ctr">
              <a:buNone/>
              <a:defRPr/>
            </a:pPr>
            <a:endParaRPr lang="en-US" sz="2800" dirty="0" smtClean="0">
              <a:solidFill>
                <a:schemeClr val="tx2">
                  <a:lumMod val="75000"/>
                </a:schemeClr>
              </a:solidFill>
              <a:latin typeface="Baskerville Old Face" pitchFamily="18" charset="0"/>
            </a:endParaRPr>
          </a:p>
          <a:p>
            <a:pPr eaLnBrk="1" hangingPunct="1">
              <a:buFont typeface="Wingdings" pitchFamily="2" charset="2"/>
              <a:buChar char="§"/>
              <a:defRPr/>
            </a:pPr>
            <a:r>
              <a:rPr lang="en-US" dirty="0" err="1" smtClean="0">
                <a:solidFill>
                  <a:schemeClr val="tx2">
                    <a:lumMod val="75000"/>
                  </a:schemeClr>
                </a:solidFill>
                <a:latin typeface="Baskerville Old Face" pitchFamily="18" charset="0"/>
              </a:rPr>
              <a:t>Aspek</a:t>
            </a:r>
            <a:r>
              <a:rPr lang="en-US" dirty="0" smtClean="0">
                <a:solidFill>
                  <a:schemeClr val="tx2">
                    <a:lumMod val="75000"/>
                  </a:schemeClr>
                </a:solidFill>
                <a:latin typeface="Baskerville Old Face" pitchFamily="18" charset="0"/>
              </a:rPr>
              <a:t> </a:t>
            </a:r>
            <a:r>
              <a:rPr lang="en-US" dirty="0" err="1" smtClean="0">
                <a:solidFill>
                  <a:schemeClr val="tx2">
                    <a:lumMod val="75000"/>
                  </a:schemeClr>
                </a:solidFill>
                <a:latin typeface="Baskerville Old Face" pitchFamily="18" charset="0"/>
              </a:rPr>
              <a:t>historis</a:t>
            </a:r>
            <a:endParaRPr lang="en-US" dirty="0" smtClean="0">
              <a:solidFill>
                <a:schemeClr val="tx2">
                  <a:lumMod val="75000"/>
                </a:schemeClr>
              </a:solidFill>
              <a:latin typeface="Baskerville Old Face" pitchFamily="18" charset="0"/>
            </a:endParaRPr>
          </a:p>
          <a:p>
            <a:pPr eaLnBrk="1" hangingPunct="1">
              <a:buFont typeface="Wingdings" pitchFamily="2" charset="2"/>
              <a:buChar char="§"/>
              <a:defRPr/>
            </a:pPr>
            <a:endParaRPr lang="en-US" dirty="0" smtClean="0">
              <a:solidFill>
                <a:schemeClr val="tx2">
                  <a:lumMod val="75000"/>
                </a:schemeClr>
              </a:solidFill>
              <a:latin typeface="Baskerville Old Face" pitchFamily="18" charset="0"/>
            </a:endParaRPr>
          </a:p>
          <a:p>
            <a:pPr eaLnBrk="1" hangingPunct="1">
              <a:buFont typeface="Wingdings" pitchFamily="2" charset="2"/>
              <a:buChar char="§"/>
              <a:defRPr/>
            </a:pPr>
            <a:r>
              <a:rPr lang="en-US" dirty="0" err="1" smtClean="0">
                <a:solidFill>
                  <a:schemeClr val="tx2">
                    <a:lumMod val="75000"/>
                  </a:schemeClr>
                </a:solidFill>
                <a:latin typeface="Baskerville Old Face" pitchFamily="18" charset="0"/>
              </a:rPr>
              <a:t>Aspek</a:t>
            </a:r>
            <a:r>
              <a:rPr lang="en-US" dirty="0" smtClean="0">
                <a:solidFill>
                  <a:schemeClr val="tx2">
                    <a:lumMod val="75000"/>
                  </a:schemeClr>
                </a:solidFill>
                <a:latin typeface="Baskerville Old Face" pitchFamily="18" charset="0"/>
              </a:rPr>
              <a:t> </a:t>
            </a:r>
            <a:r>
              <a:rPr lang="en-US" dirty="0" err="1" smtClean="0">
                <a:solidFill>
                  <a:schemeClr val="tx2">
                    <a:lumMod val="75000"/>
                  </a:schemeClr>
                </a:solidFill>
                <a:latin typeface="Baskerville Old Face" pitchFamily="18" charset="0"/>
              </a:rPr>
              <a:t>fungsional</a:t>
            </a:r>
            <a:endParaRPr lang="en-US" dirty="0" smtClean="0">
              <a:solidFill>
                <a:schemeClr val="tx2">
                  <a:lumMod val="75000"/>
                </a:schemeClr>
              </a:solidFill>
              <a:latin typeface="Baskerville Old Face" pitchFamily="18" charset="0"/>
            </a:endParaRPr>
          </a:p>
          <a:p>
            <a:pPr eaLnBrk="1" hangingPunct="1">
              <a:buFont typeface="Wingdings" pitchFamily="2" charset="2"/>
              <a:buChar char="§"/>
              <a:defRPr/>
            </a:pPr>
            <a:endParaRPr lang="en-US" dirty="0" smtClean="0">
              <a:solidFill>
                <a:schemeClr val="tx2">
                  <a:lumMod val="75000"/>
                </a:schemeClr>
              </a:solidFill>
              <a:latin typeface="Baskerville Old Face" pitchFamily="18" charset="0"/>
            </a:endParaRPr>
          </a:p>
          <a:p>
            <a:pPr eaLnBrk="1" hangingPunct="1">
              <a:buFont typeface="Wingdings" pitchFamily="2" charset="2"/>
              <a:buChar char="§"/>
              <a:defRPr/>
            </a:pPr>
            <a:r>
              <a:rPr lang="en-US" dirty="0" err="1" smtClean="0">
                <a:solidFill>
                  <a:schemeClr val="tx2">
                    <a:lumMod val="75000"/>
                  </a:schemeClr>
                </a:solidFill>
                <a:latin typeface="Baskerville Old Face" pitchFamily="18" charset="0"/>
              </a:rPr>
              <a:t>Aspek</a:t>
            </a:r>
            <a:r>
              <a:rPr lang="en-US" dirty="0" smtClean="0">
                <a:solidFill>
                  <a:schemeClr val="tx2">
                    <a:lumMod val="75000"/>
                  </a:schemeClr>
                </a:solidFill>
                <a:latin typeface="Baskerville Old Face" pitchFamily="18" charset="0"/>
              </a:rPr>
              <a:t> </a:t>
            </a:r>
            <a:r>
              <a:rPr lang="en-US" dirty="0" err="1" smtClean="0">
                <a:solidFill>
                  <a:schemeClr val="tx2">
                    <a:lumMod val="75000"/>
                  </a:schemeClr>
                </a:solidFill>
                <a:latin typeface="Baskerville Old Face" pitchFamily="18" charset="0"/>
              </a:rPr>
              <a:t>kepastian</a:t>
            </a:r>
            <a:r>
              <a:rPr lang="en-US" dirty="0" smtClean="0">
                <a:solidFill>
                  <a:schemeClr val="tx2">
                    <a:lumMod val="75000"/>
                  </a:schemeClr>
                </a:solidFill>
                <a:latin typeface="Baskerville Old Face" pitchFamily="18" charset="0"/>
              </a:rPr>
              <a:t> </a:t>
            </a:r>
            <a:r>
              <a:rPr lang="en-US" dirty="0" err="1" smtClean="0">
                <a:solidFill>
                  <a:schemeClr val="tx2">
                    <a:lumMod val="75000"/>
                  </a:schemeClr>
                </a:solidFill>
                <a:latin typeface="Baskerville Old Face" pitchFamily="18" charset="0"/>
              </a:rPr>
              <a:t>hukum</a:t>
            </a:r>
            <a:endParaRPr lang="en-US" dirty="0" smtClean="0">
              <a:solidFill>
                <a:schemeClr val="tx2">
                  <a:lumMod val="75000"/>
                </a:schemeClr>
              </a:solidFill>
              <a:latin typeface="Baskerville Old Face" pitchFamily="18" charset="0"/>
            </a:endParaRPr>
          </a:p>
          <a:p>
            <a:pPr eaLnBrk="1" hangingPunct="1">
              <a:buFont typeface="Wingdings" pitchFamily="2" charset="2"/>
              <a:buNone/>
              <a:defRPr/>
            </a:pPr>
            <a:endParaRPr lang="en-US" dirty="0" smtClean="0">
              <a:solidFill>
                <a:schemeClr val="tx2">
                  <a:lumMod val="75000"/>
                </a:schemeClr>
              </a:solidFill>
              <a:latin typeface="Baskerville Old Face" pitchFamily="18" charset="0"/>
            </a:endParaRPr>
          </a:p>
        </p:txBody>
      </p:sp>
    </p:spTree>
    <p:extLst>
      <p:ext uri="{BB962C8B-B14F-4D97-AF65-F5344CB8AC3E}">
        <p14:creationId xmlns:p14="http://schemas.microsoft.com/office/powerpoint/2010/main" val="4098343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solidFill>
                  <a:schemeClr val="accent5">
                    <a:lumMod val="75000"/>
                  </a:schemeClr>
                </a:solidFill>
                <a:latin typeface="Bell MT" pitchFamily="18" charset="0"/>
              </a:rPr>
              <a:t>Sumber</a:t>
            </a:r>
            <a:r>
              <a:rPr lang="en-US" b="1" dirty="0" smtClean="0">
                <a:solidFill>
                  <a:schemeClr val="accent5">
                    <a:lumMod val="75000"/>
                  </a:schemeClr>
                </a:solidFill>
                <a:latin typeface="Bell MT" pitchFamily="18" charset="0"/>
              </a:rPr>
              <a:t> </a:t>
            </a:r>
            <a:r>
              <a:rPr lang="en-US" b="1" dirty="0" err="1" smtClean="0">
                <a:solidFill>
                  <a:schemeClr val="accent5">
                    <a:lumMod val="75000"/>
                  </a:schemeClr>
                </a:solidFill>
                <a:latin typeface="Bell MT" pitchFamily="18" charset="0"/>
              </a:rPr>
              <a:t>Hukum</a:t>
            </a:r>
            <a:endParaRPr lang="en-US" b="1" dirty="0">
              <a:solidFill>
                <a:schemeClr val="accent5">
                  <a:lumMod val="75000"/>
                </a:schemeClr>
              </a:solidFill>
              <a:latin typeface="Bell MT" pitchFamily="18" charset="0"/>
            </a:endParaRPr>
          </a:p>
        </p:txBody>
      </p:sp>
      <p:sp>
        <p:nvSpPr>
          <p:cNvPr id="3" name="Content Placeholder 2"/>
          <p:cNvSpPr>
            <a:spLocks noGrp="1"/>
          </p:cNvSpPr>
          <p:nvPr>
            <p:ph idx="1"/>
          </p:nvPr>
        </p:nvSpPr>
        <p:spPr/>
        <p:txBody>
          <a:bodyPr>
            <a:normAutofit lnSpcReduction="10000"/>
          </a:bodyPr>
          <a:lstStyle/>
          <a:p>
            <a:pPr marL="515938" indent="-401638">
              <a:lnSpc>
                <a:spcPct val="90000"/>
              </a:lnSpc>
              <a:buNone/>
              <a:defRPr/>
            </a:pPr>
            <a:r>
              <a:rPr lang="en-US" dirty="0" smtClean="0">
                <a:solidFill>
                  <a:schemeClr val="accent5">
                    <a:lumMod val="75000"/>
                  </a:schemeClr>
                </a:solidFill>
                <a:latin typeface="Aparajita" pitchFamily="34" charset="0"/>
                <a:cs typeface="Aparajita" pitchFamily="34" charset="0"/>
              </a:rPr>
              <a:t>Material:</a:t>
            </a:r>
          </a:p>
          <a:p>
            <a:pPr marL="515938" indent="-401638">
              <a:lnSpc>
                <a:spcPct val="90000"/>
              </a:lnSpc>
              <a:buFont typeface="Wingdings" pitchFamily="2" charset="2"/>
              <a:buChar char="ü"/>
              <a:defRPr/>
            </a:pPr>
            <a:r>
              <a:rPr lang="en-US" dirty="0" err="1" smtClean="0">
                <a:solidFill>
                  <a:schemeClr val="accent5">
                    <a:lumMod val="75000"/>
                  </a:schemeClr>
                </a:solidFill>
                <a:latin typeface="Aparajita" pitchFamily="34" charset="0"/>
                <a:cs typeface="Aparajita" pitchFamily="34" charset="0"/>
              </a:rPr>
              <a:t>bahan-bahan</a:t>
            </a:r>
            <a:r>
              <a:rPr lang="en-US" dirty="0" smtClean="0">
                <a:solidFill>
                  <a:schemeClr val="accent5">
                    <a:lumMod val="75000"/>
                  </a:schemeClr>
                </a:solidFill>
                <a:latin typeface="Aparajita" pitchFamily="34" charset="0"/>
                <a:cs typeface="Aparajita" pitchFamily="34" charset="0"/>
              </a:rPr>
              <a:t>/</a:t>
            </a:r>
            <a:r>
              <a:rPr lang="en-US" dirty="0" err="1" smtClean="0">
                <a:solidFill>
                  <a:schemeClr val="accent5">
                    <a:lumMod val="75000"/>
                  </a:schemeClr>
                </a:solidFill>
                <a:latin typeface="Aparajita" pitchFamily="34" charset="0"/>
                <a:cs typeface="Aparajita" pitchFamily="34" charset="0"/>
              </a:rPr>
              <a:t>materi</a:t>
            </a:r>
            <a:r>
              <a:rPr lang="en-US" dirty="0" smtClean="0">
                <a:solidFill>
                  <a:schemeClr val="accent5">
                    <a:lumMod val="75000"/>
                  </a:schemeClr>
                </a:solidFill>
                <a:latin typeface="Aparajita" pitchFamily="34" charset="0"/>
                <a:cs typeface="Aparajita" pitchFamily="34" charset="0"/>
              </a:rPr>
              <a:t> </a:t>
            </a:r>
            <a:r>
              <a:rPr lang="en-US" dirty="0">
                <a:solidFill>
                  <a:schemeClr val="accent5">
                    <a:lumMod val="75000"/>
                  </a:schemeClr>
                </a:solidFill>
                <a:latin typeface="Aparajita" pitchFamily="34" charset="0"/>
                <a:cs typeface="Aparajita" pitchFamily="34" charset="0"/>
              </a:rPr>
              <a:t>yang </a:t>
            </a:r>
            <a:r>
              <a:rPr lang="en-US" dirty="0" err="1">
                <a:solidFill>
                  <a:schemeClr val="accent5">
                    <a:lumMod val="75000"/>
                  </a:schemeClr>
                </a:solidFill>
                <a:latin typeface="Aparajita" pitchFamily="34" charset="0"/>
                <a:cs typeface="Aparajita" pitchFamily="34" charset="0"/>
              </a:rPr>
              <a:t>membentuk</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atau</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melahirkan</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kaidah</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atau</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norma</a:t>
            </a:r>
            <a:r>
              <a:rPr lang="en-US" dirty="0">
                <a:solidFill>
                  <a:schemeClr val="accent5">
                    <a:lumMod val="75000"/>
                  </a:schemeClr>
                </a:solidFill>
                <a:latin typeface="Aparajita" pitchFamily="34" charset="0"/>
                <a:cs typeface="Aparajita" pitchFamily="34" charset="0"/>
              </a:rPr>
              <a:t> yang </a:t>
            </a:r>
            <a:r>
              <a:rPr lang="en-US" dirty="0" err="1">
                <a:solidFill>
                  <a:schemeClr val="accent5">
                    <a:lumMod val="75000"/>
                  </a:schemeClr>
                </a:solidFill>
                <a:latin typeface="Aparajita" pitchFamily="34" charset="0"/>
                <a:cs typeface="Aparajita" pitchFamily="34" charset="0"/>
              </a:rPr>
              <a:t>mempunyai</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kekuatan</a:t>
            </a:r>
            <a:r>
              <a:rPr lang="en-US" dirty="0">
                <a:solidFill>
                  <a:schemeClr val="accent5">
                    <a:lumMod val="75000"/>
                  </a:schemeClr>
                </a:solidFill>
                <a:latin typeface="Aparajita" pitchFamily="34" charset="0"/>
                <a:cs typeface="Aparajita" pitchFamily="34" charset="0"/>
              </a:rPr>
              <a:t> </a:t>
            </a:r>
            <a:r>
              <a:rPr lang="en-US" dirty="0" err="1" smtClean="0">
                <a:solidFill>
                  <a:schemeClr val="accent5">
                    <a:lumMod val="75000"/>
                  </a:schemeClr>
                </a:solidFill>
                <a:latin typeface="Aparajita" pitchFamily="34" charset="0"/>
                <a:cs typeface="Aparajita" pitchFamily="34" charset="0"/>
              </a:rPr>
              <a:t>mengikat</a:t>
            </a:r>
            <a:endParaRPr lang="en-US" dirty="0" smtClean="0">
              <a:solidFill>
                <a:schemeClr val="accent5">
                  <a:lumMod val="75000"/>
                </a:schemeClr>
              </a:solidFill>
              <a:latin typeface="Aparajita" pitchFamily="34" charset="0"/>
              <a:cs typeface="Aparajita" pitchFamily="34" charset="0"/>
            </a:endParaRPr>
          </a:p>
          <a:p>
            <a:pPr marL="515938" indent="-401638">
              <a:lnSpc>
                <a:spcPct val="90000"/>
              </a:lnSpc>
              <a:buFont typeface="Wingdings" pitchFamily="2" charset="2"/>
              <a:buChar char="ü"/>
              <a:defRPr/>
            </a:pPr>
            <a:r>
              <a:rPr lang="en-US" dirty="0" err="1" smtClean="0">
                <a:solidFill>
                  <a:schemeClr val="accent5">
                    <a:lumMod val="75000"/>
                  </a:schemeClr>
                </a:solidFill>
                <a:latin typeface="Aparajita" pitchFamily="34" charset="0"/>
                <a:cs typeface="Aparajita" pitchFamily="34" charset="0"/>
              </a:rPr>
              <a:t>menjadi</a:t>
            </a:r>
            <a:r>
              <a:rPr lang="en-US" dirty="0" smtClean="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acuan</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bagi</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terjadinya</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sebuah</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perbuatan</a:t>
            </a:r>
            <a:r>
              <a:rPr lang="en-US" dirty="0">
                <a:solidFill>
                  <a:schemeClr val="accent5">
                    <a:lumMod val="75000"/>
                  </a:schemeClr>
                </a:solidFill>
                <a:latin typeface="Aparajita" pitchFamily="34" charset="0"/>
                <a:cs typeface="Aparajita" pitchFamily="34" charset="0"/>
              </a:rPr>
              <a:t> </a:t>
            </a:r>
            <a:r>
              <a:rPr lang="en-US" dirty="0" err="1" smtClean="0">
                <a:solidFill>
                  <a:schemeClr val="accent5">
                    <a:lumMod val="75000"/>
                  </a:schemeClr>
                </a:solidFill>
                <a:latin typeface="Aparajita" pitchFamily="34" charset="0"/>
                <a:cs typeface="Aparajita" pitchFamily="34" charset="0"/>
              </a:rPr>
              <a:t>hukum</a:t>
            </a:r>
            <a:endParaRPr lang="en-US" dirty="0">
              <a:solidFill>
                <a:schemeClr val="accent5">
                  <a:lumMod val="75000"/>
                </a:schemeClr>
              </a:solidFill>
              <a:latin typeface="Aparajita" pitchFamily="34" charset="0"/>
              <a:cs typeface="Aparajita" pitchFamily="34" charset="0"/>
            </a:endParaRPr>
          </a:p>
          <a:p>
            <a:pPr marL="515938" indent="-401638">
              <a:lnSpc>
                <a:spcPct val="90000"/>
              </a:lnSpc>
              <a:buFont typeface="Wingdings" pitchFamily="2" charset="2"/>
              <a:buChar char="ü"/>
              <a:defRPr/>
            </a:pPr>
            <a:r>
              <a:rPr lang="en-US" dirty="0" err="1" smtClean="0">
                <a:solidFill>
                  <a:schemeClr val="accent5">
                    <a:lumMod val="75000"/>
                  </a:schemeClr>
                </a:solidFill>
                <a:latin typeface="Aparajita" pitchFamily="34" charset="0"/>
                <a:cs typeface="Aparajita" pitchFamily="34" charset="0"/>
                <a:sym typeface="Wingdings" pitchFamily="2" charset="2"/>
              </a:rPr>
              <a:t>sumber</a:t>
            </a:r>
            <a:r>
              <a:rPr lang="en-US" dirty="0" smtClean="0">
                <a:solidFill>
                  <a:schemeClr val="accent5">
                    <a:lumMod val="75000"/>
                  </a:schemeClr>
                </a:solidFill>
                <a:latin typeface="Aparajita" pitchFamily="34" charset="0"/>
                <a:cs typeface="Aparajita" pitchFamily="34" charset="0"/>
                <a:sym typeface="Wingdings" pitchFamily="2" charset="2"/>
              </a:rPr>
              <a:t> </a:t>
            </a:r>
            <a:r>
              <a:rPr lang="en-US" dirty="0" err="1">
                <a:solidFill>
                  <a:schemeClr val="accent5">
                    <a:lumMod val="75000"/>
                  </a:schemeClr>
                </a:solidFill>
                <a:latin typeface="Aparajita" pitchFamily="34" charset="0"/>
                <a:cs typeface="Aparajita" pitchFamily="34" charset="0"/>
                <a:sym typeface="Wingdings" pitchFamily="2" charset="2"/>
              </a:rPr>
              <a:t>hukum</a:t>
            </a:r>
            <a:r>
              <a:rPr lang="en-US" dirty="0">
                <a:solidFill>
                  <a:schemeClr val="accent5">
                    <a:lumMod val="75000"/>
                  </a:schemeClr>
                </a:solidFill>
                <a:latin typeface="Aparajita" pitchFamily="34" charset="0"/>
                <a:cs typeface="Aparajita" pitchFamily="34" charset="0"/>
                <a:sym typeface="Wingdings" pitchFamily="2" charset="2"/>
              </a:rPr>
              <a:t> </a:t>
            </a:r>
            <a:r>
              <a:rPr lang="en-US" dirty="0" err="1">
                <a:solidFill>
                  <a:schemeClr val="accent5">
                    <a:lumMod val="75000"/>
                  </a:schemeClr>
                </a:solidFill>
                <a:latin typeface="Aparajita" pitchFamily="34" charset="0"/>
                <a:cs typeface="Aparajita" pitchFamily="34" charset="0"/>
                <a:sym typeface="Wingdings" pitchFamily="2" charset="2"/>
              </a:rPr>
              <a:t>untuk</a:t>
            </a:r>
            <a:r>
              <a:rPr lang="en-US" dirty="0">
                <a:solidFill>
                  <a:schemeClr val="accent5">
                    <a:lumMod val="75000"/>
                  </a:schemeClr>
                </a:solidFill>
                <a:latin typeface="Aparajita" pitchFamily="34" charset="0"/>
                <a:cs typeface="Aparajita" pitchFamily="34" charset="0"/>
                <a:sym typeface="Wingdings" pitchFamily="2" charset="2"/>
              </a:rPr>
              <a:t> </a:t>
            </a:r>
            <a:r>
              <a:rPr lang="en-US" dirty="0" err="1">
                <a:solidFill>
                  <a:schemeClr val="accent5">
                    <a:lumMod val="75000"/>
                  </a:schemeClr>
                </a:solidFill>
                <a:latin typeface="Aparajita" pitchFamily="34" charset="0"/>
                <a:cs typeface="Aparajita" pitchFamily="34" charset="0"/>
                <a:sym typeface="Wingdings" pitchFamily="2" charset="2"/>
              </a:rPr>
              <a:t>menentukan</a:t>
            </a:r>
            <a:r>
              <a:rPr lang="en-US" dirty="0">
                <a:solidFill>
                  <a:schemeClr val="accent5">
                    <a:lumMod val="75000"/>
                  </a:schemeClr>
                </a:solidFill>
                <a:latin typeface="Aparajita" pitchFamily="34" charset="0"/>
                <a:cs typeface="Aparajita" pitchFamily="34" charset="0"/>
                <a:sym typeface="Wingdings" pitchFamily="2" charset="2"/>
              </a:rPr>
              <a:t> </a:t>
            </a:r>
            <a:r>
              <a:rPr lang="en-US" dirty="0" err="1">
                <a:solidFill>
                  <a:schemeClr val="accent5">
                    <a:lumMod val="75000"/>
                  </a:schemeClr>
                </a:solidFill>
                <a:latin typeface="Aparajita" pitchFamily="34" charset="0"/>
                <a:cs typeface="Aparajita" pitchFamily="34" charset="0"/>
                <a:sym typeface="Wingdings" pitchFamily="2" charset="2"/>
              </a:rPr>
              <a:t>isi</a:t>
            </a:r>
            <a:r>
              <a:rPr lang="en-US" dirty="0">
                <a:solidFill>
                  <a:schemeClr val="accent5">
                    <a:lumMod val="75000"/>
                  </a:schemeClr>
                </a:solidFill>
                <a:latin typeface="Aparajita" pitchFamily="34" charset="0"/>
                <a:cs typeface="Aparajita" pitchFamily="34" charset="0"/>
                <a:sym typeface="Wingdings" pitchFamily="2" charset="2"/>
              </a:rPr>
              <a:t> </a:t>
            </a:r>
            <a:r>
              <a:rPr lang="en-US" dirty="0" err="1">
                <a:solidFill>
                  <a:schemeClr val="accent5">
                    <a:lumMod val="75000"/>
                  </a:schemeClr>
                </a:solidFill>
                <a:latin typeface="Aparajita" pitchFamily="34" charset="0"/>
                <a:cs typeface="Aparajita" pitchFamily="34" charset="0"/>
                <a:sym typeface="Wingdings" pitchFamily="2" charset="2"/>
              </a:rPr>
              <a:t>hukum</a:t>
            </a:r>
            <a:endParaRPr lang="en-US" dirty="0">
              <a:solidFill>
                <a:schemeClr val="accent5">
                  <a:lumMod val="75000"/>
                </a:schemeClr>
              </a:solidFill>
              <a:latin typeface="Aparajita" pitchFamily="34" charset="0"/>
              <a:cs typeface="Aparajita" pitchFamily="34" charset="0"/>
              <a:sym typeface="Wingdings" pitchFamily="2" charset="2"/>
            </a:endParaRPr>
          </a:p>
          <a:p>
            <a:pPr marL="515938" indent="-401638">
              <a:lnSpc>
                <a:spcPct val="90000"/>
              </a:lnSpc>
              <a:defRPr/>
            </a:pPr>
            <a:endParaRPr lang="en-US" dirty="0">
              <a:solidFill>
                <a:schemeClr val="accent5">
                  <a:lumMod val="75000"/>
                </a:schemeClr>
              </a:solidFill>
              <a:latin typeface="Aparajita" pitchFamily="34" charset="0"/>
              <a:cs typeface="Aparajita" pitchFamily="34" charset="0"/>
            </a:endParaRPr>
          </a:p>
          <a:p>
            <a:pPr marL="515938" indent="-401638">
              <a:lnSpc>
                <a:spcPct val="90000"/>
              </a:lnSpc>
              <a:buNone/>
              <a:defRPr/>
            </a:pPr>
            <a:endParaRPr lang="en-US" dirty="0">
              <a:solidFill>
                <a:schemeClr val="accent5">
                  <a:lumMod val="75000"/>
                </a:schemeClr>
              </a:solidFill>
              <a:latin typeface="Aparajita" pitchFamily="34" charset="0"/>
              <a:cs typeface="Aparajita" pitchFamily="34" charset="0"/>
            </a:endParaRPr>
          </a:p>
          <a:p>
            <a:pPr marL="515938" indent="-401638">
              <a:lnSpc>
                <a:spcPct val="90000"/>
              </a:lnSpc>
              <a:buNone/>
              <a:defRPr/>
            </a:pPr>
            <a:r>
              <a:rPr lang="en-US" dirty="0" smtClean="0">
                <a:solidFill>
                  <a:schemeClr val="accent5">
                    <a:lumMod val="75000"/>
                  </a:schemeClr>
                </a:solidFill>
                <a:latin typeface="Aparajita" pitchFamily="34" charset="0"/>
                <a:cs typeface="Aparajita" pitchFamily="34" charset="0"/>
              </a:rPr>
              <a:t>Formal:</a:t>
            </a:r>
          </a:p>
          <a:p>
            <a:pPr marL="515938" indent="-401638">
              <a:lnSpc>
                <a:spcPct val="90000"/>
              </a:lnSpc>
              <a:buFont typeface="Wingdings" pitchFamily="2" charset="2"/>
              <a:buChar char="ü"/>
              <a:defRPr/>
            </a:pPr>
            <a:r>
              <a:rPr lang="en-US" dirty="0" err="1" smtClean="0">
                <a:solidFill>
                  <a:schemeClr val="accent5">
                    <a:lumMod val="75000"/>
                  </a:schemeClr>
                </a:solidFill>
                <a:latin typeface="Aparajita" pitchFamily="34" charset="0"/>
                <a:cs typeface="Aparajita" pitchFamily="34" charset="0"/>
              </a:rPr>
              <a:t>menentukan</a:t>
            </a:r>
            <a:r>
              <a:rPr lang="en-US" dirty="0" smtClean="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prosedur</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pembuatan</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hukum</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siapa</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bagaimana</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dan</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bagaimana</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hukum</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materiil</a:t>
            </a:r>
            <a:r>
              <a:rPr lang="en-US" dirty="0">
                <a:solidFill>
                  <a:schemeClr val="accent5">
                    <a:lumMod val="75000"/>
                  </a:schemeClr>
                </a:solidFill>
                <a:latin typeface="Aparajita" pitchFamily="34" charset="0"/>
                <a:cs typeface="Aparajita" pitchFamily="34" charset="0"/>
              </a:rPr>
              <a:t> </a:t>
            </a:r>
            <a:r>
              <a:rPr lang="en-US" dirty="0" err="1" smtClean="0">
                <a:solidFill>
                  <a:schemeClr val="accent5">
                    <a:lumMod val="75000"/>
                  </a:schemeClr>
                </a:solidFill>
                <a:latin typeface="Aparajita" pitchFamily="34" charset="0"/>
                <a:cs typeface="Aparajita" pitchFamily="34" charset="0"/>
              </a:rPr>
              <a:t>ditegakkan</a:t>
            </a:r>
            <a:endParaRPr lang="en-US" dirty="0" smtClean="0">
              <a:solidFill>
                <a:schemeClr val="accent5">
                  <a:lumMod val="75000"/>
                </a:schemeClr>
              </a:solidFill>
              <a:latin typeface="Aparajita" pitchFamily="34" charset="0"/>
              <a:cs typeface="Aparajita" pitchFamily="34" charset="0"/>
            </a:endParaRPr>
          </a:p>
          <a:p>
            <a:pPr marL="515938" indent="-401638">
              <a:lnSpc>
                <a:spcPct val="90000"/>
              </a:lnSpc>
              <a:buFont typeface="Wingdings" pitchFamily="2" charset="2"/>
              <a:buChar char="ü"/>
              <a:defRPr/>
            </a:pPr>
            <a:r>
              <a:rPr lang="en-US" dirty="0" err="1" smtClean="0">
                <a:solidFill>
                  <a:schemeClr val="accent5">
                    <a:lumMod val="75000"/>
                  </a:schemeClr>
                </a:solidFill>
                <a:latin typeface="Aparajita" pitchFamily="34" charset="0"/>
                <a:cs typeface="Aparajita" pitchFamily="34" charset="0"/>
              </a:rPr>
              <a:t>tempat</a:t>
            </a:r>
            <a:r>
              <a:rPr lang="en-US" dirty="0" smtClean="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menemukan</a:t>
            </a:r>
            <a:r>
              <a:rPr lang="en-US" dirty="0">
                <a:solidFill>
                  <a:schemeClr val="accent5">
                    <a:lumMod val="75000"/>
                  </a:schemeClr>
                </a:solidFill>
                <a:latin typeface="Aparajita" pitchFamily="34" charset="0"/>
                <a:cs typeface="Aparajita" pitchFamily="34" charset="0"/>
              </a:rPr>
              <a:t> </a:t>
            </a:r>
            <a:r>
              <a:rPr lang="en-US" dirty="0" err="1" smtClean="0">
                <a:solidFill>
                  <a:schemeClr val="accent5">
                    <a:lumMod val="75000"/>
                  </a:schemeClr>
                </a:solidFill>
                <a:latin typeface="Aparajita" pitchFamily="34" charset="0"/>
                <a:cs typeface="Aparajita" pitchFamily="34" charset="0"/>
              </a:rPr>
              <a:t>hukum</a:t>
            </a:r>
            <a:endParaRPr lang="en-US" dirty="0" smtClean="0">
              <a:solidFill>
                <a:schemeClr val="accent5">
                  <a:lumMod val="75000"/>
                </a:schemeClr>
              </a:solidFill>
              <a:latin typeface="Aparajita" pitchFamily="34" charset="0"/>
              <a:cs typeface="Aparajita" pitchFamily="34" charset="0"/>
              <a:sym typeface="Wingdings" pitchFamily="2" charset="2"/>
            </a:endParaRPr>
          </a:p>
          <a:p>
            <a:pPr marL="515938" indent="-401638">
              <a:lnSpc>
                <a:spcPct val="90000"/>
              </a:lnSpc>
              <a:buFont typeface="Wingdings" pitchFamily="2" charset="2"/>
              <a:buChar char="ü"/>
              <a:defRPr/>
            </a:pPr>
            <a:r>
              <a:rPr lang="en-US" dirty="0" err="1" smtClean="0">
                <a:solidFill>
                  <a:schemeClr val="accent5">
                    <a:lumMod val="75000"/>
                  </a:schemeClr>
                </a:solidFill>
                <a:latin typeface="Aparajita" pitchFamily="34" charset="0"/>
                <a:cs typeface="Aparajita" pitchFamily="34" charset="0"/>
              </a:rPr>
              <a:t>unsur</a:t>
            </a:r>
            <a:r>
              <a:rPr lang="en-US" dirty="0" smtClean="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pembentuk</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hukum</a:t>
            </a:r>
            <a:r>
              <a:rPr lang="en-US" dirty="0">
                <a:solidFill>
                  <a:schemeClr val="accent5">
                    <a:lumMod val="75000"/>
                  </a:schemeClr>
                </a:solidFill>
                <a:latin typeface="Aparajita" pitchFamily="34" charset="0"/>
                <a:cs typeface="Aparajita" pitchFamily="34" charset="0"/>
              </a:rPr>
              <a:t> </a:t>
            </a:r>
            <a:endParaRPr lang="en-US" dirty="0" smtClean="0">
              <a:solidFill>
                <a:schemeClr val="accent5">
                  <a:lumMod val="75000"/>
                </a:schemeClr>
              </a:solidFill>
              <a:latin typeface="Aparajita" pitchFamily="34" charset="0"/>
              <a:cs typeface="Aparajita" pitchFamily="34" charset="0"/>
            </a:endParaRPr>
          </a:p>
          <a:p>
            <a:pPr marL="515938" indent="-401638">
              <a:lnSpc>
                <a:spcPct val="90000"/>
              </a:lnSpc>
              <a:buFont typeface="Wingdings" pitchFamily="2" charset="2"/>
              <a:buChar char="ü"/>
              <a:defRPr/>
            </a:pPr>
            <a:r>
              <a:rPr lang="en-US" dirty="0" err="1" smtClean="0">
                <a:solidFill>
                  <a:schemeClr val="accent5">
                    <a:lumMod val="75000"/>
                  </a:schemeClr>
                </a:solidFill>
                <a:latin typeface="Aparajita" pitchFamily="34" charset="0"/>
                <a:cs typeface="Aparajita" pitchFamily="34" charset="0"/>
              </a:rPr>
              <a:t>cara</a:t>
            </a:r>
            <a:r>
              <a:rPr lang="en-US" dirty="0" smtClean="0">
                <a:solidFill>
                  <a:schemeClr val="accent5">
                    <a:lumMod val="75000"/>
                  </a:schemeClr>
                </a:solidFill>
                <a:latin typeface="Aparajita" pitchFamily="34" charset="0"/>
                <a:cs typeface="Aparajita" pitchFamily="34" charset="0"/>
              </a:rPr>
              <a:t>/proses </a:t>
            </a:r>
            <a:r>
              <a:rPr lang="en-US" dirty="0" err="1">
                <a:solidFill>
                  <a:schemeClr val="accent5">
                    <a:lumMod val="75000"/>
                  </a:schemeClr>
                </a:solidFill>
                <a:latin typeface="Aparajita" pitchFamily="34" charset="0"/>
                <a:cs typeface="Aparajita" pitchFamily="34" charset="0"/>
              </a:rPr>
              <a:t>dlm</a:t>
            </a:r>
            <a:r>
              <a:rPr lang="en-US" dirty="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membentuk</a:t>
            </a:r>
            <a:r>
              <a:rPr lang="en-US" dirty="0">
                <a:solidFill>
                  <a:schemeClr val="accent5">
                    <a:lumMod val="75000"/>
                  </a:schemeClr>
                </a:solidFill>
                <a:latin typeface="Aparajita" pitchFamily="34" charset="0"/>
                <a:cs typeface="Aparajita" pitchFamily="34" charset="0"/>
              </a:rPr>
              <a:t>/</a:t>
            </a:r>
            <a:r>
              <a:rPr lang="en-US" dirty="0" err="1">
                <a:solidFill>
                  <a:schemeClr val="accent5">
                    <a:lumMod val="75000"/>
                  </a:schemeClr>
                </a:solidFill>
                <a:latin typeface="Aparajita" pitchFamily="34" charset="0"/>
                <a:cs typeface="Aparajita" pitchFamily="34" charset="0"/>
              </a:rPr>
              <a:t>menciptakan</a:t>
            </a:r>
            <a:r>
              <a:rPr lang="en-US" dirty="0">
                <a:solidFill>
                  <a:schemeClr val="accent5">
                    <a:lumMod val="75000"/>
                  </a:schemeClr>
                </a:solidFill>
                <a:latin typeface="Aparajita" pitchFamily="34" charset="0"/>
                <a:cs typeface="Aparajita" pitchFamily="34" charset="0"/>
              </a:rPr>
              <a:t> </a:t>
            </a:r>
            <a:r>
              <a:rPr lang="en-US" dirty="0" err="1" smtClean="0">
                <a:solidFill>
                  <a:schemeClr val="accent5">
                    <a:lumMod val="75000"/>
                  </a:schemeClr>
                </a:solidFill>
                <a:latin typeface="Aparajita" pitchFamily="34" charset="0"/>
                <a:cs typeface="Aparajita" pitchFamily="34" charset="0"/>
              </a:rPr>
              <a:t>hukum</a:t>
            </a:r>
            <a:endParaRPr lang="en-US" dirty="0" smtClean="0">
              <a:solidFill>
                <a:schemeClr val="accent5">
                  <a:lumMod val="75000"/>
                </a:schemeClr>
              </a:solidFill>
              <a:latin typeface="Aparajita" pitchFamily="34" charset="0"/>
              <a:cs typeface="Aparajita" pitchFamily="34" charset="0"/>
            </a:endParaRPr>
          </a:p>
          <a:p>
            <a:pPr marL="515938" indent="-401638">
              <a:lnSpc>
                <a:spcPct val="90000"/>
              </a:lnSpc>
              <a:buFont typeface="Wingdings" pitchFamily="2" charset="2"/>
              <a:buChar char="ü"/>
              <a:defRPr/>
            </a:pPr>
            <a:r>
              <a:rPr lang="en-US" dirty="0" err="1" smtClean="0">
                <a:solidFill>
                  <a:schemeClr val="accent5">
                    <a:lumMod val="75000"/>
                  </a:schemeClr>
                </a:solidFill>
                <a:latin typeface="Aparajita" pitchFamily="34" charset="0"/>
                <a:cs typeface="Aparajita" pitchFamily="34" charset="0"/>
              </a:rPr>
              <a:t>dasar</a:t>
            </a:r>
            <a:r>
              <a:rPr lang="en-US" dirty="0" smtClean="0">
                <a:solidFill>
                  <a:schemeClr val="accent5">
                    <a:lumMod val="75000"/>
                  </a:schemeClr>
                </a:solidFill>
                <a:latin typeface="Aparajita" pitchFamily="34" charset="0"/>
                <a:cs typeface="Aparajita" pitchFamily="34" charset="0"/>
              </a:rPr>
              <a:t> </a:t>
            </a:r>
            <a:r>
              <a:rPr lang="en-US" dirty="0" err="1">
                <a:solidFill>
                  <a:schemeClr val="accent5">
                    <a:lumMod val="75000"/>
                  </a:schemeClr>
                </a:solidFill>
                <a:latin typeface="Aparajita" pitchFamily="34" charset="0"/>
                <a:cs typeface="Aparajita" pitchFamily="34" charset="0"/>
              </a:rPr>
              <a:t>mengikat</a:t>
            </a:r>
            <a:r>
              <a:rPr lang="en-US" dirty="0">
                <a:solidFill>
                  <a:schemeClr val="accent5">
                    <a:lumMod val="75000"/>
                  </a:schemeClr>
                </a:solidFill>
                <a:latin typeface="Aparajita" pitchFamily="34" charset="0"/>
                <a:cs typeface="Aparajita" pitchFamily="34" charset="0"/>
              </a:rPr>
              <a:t> </a:t>
            </a:r>
            <a:endParaRPr lang="en-US" dirty="0">
              <a:solidFill>
                <a:schemeClr val="accent5">
                  <a:lumMod val="75000"/>
                </a:schemeClr>
              </a:solidFill>
              <a:latin typeface="Aparajita" pitchFamily="34" charset="0"/>
              <a:cs typeface="Aparajita" pitchFamily="34" charset="0"/>
              <a:sym typeface="Wingdings" pitchFamily="2" charset="2"/>
            </a:endParaRPr>
          </a:p>
          <a:p>
            <a:pPr>
              <a:lnSpc>
                <a:spcPct val="90000"/>
              </a:lnSpc>
              <a:defRPr/>
            </a:pPr>
            <a:endParaRPr lang="en-US" dirty="0">
              <a:latin typeface="Aparajita" pitchFamily="34" charset="0"/>
              <a:cs typeface="Aparajita" pitchFamily="34" charset="0"/>
            </a:endParaRPr>
          </a:p>
        </p:txBody>
      </p:sp>
    </p:spTree>
    <p:extLst>
      <p:ext uri="{BB962C8B-B14F-4D97-AF65-F5344CB8AC3E}">
        <p14:creationId xmlns:p14="http://schemas.microsoft.com/office/powerpoint/2010/main" val="4007250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457200" y="277813"/>
            <a:ext cx="8229600" cy="941387"/>
          </a:xfrm>
        </p:spPr>
        <p:txBody>
          <a:bodyPr/>
          <a:lstStyle/>
          <a:p>
            <a:pPr eaLnBrk="1" hangingPunct="1">
              <a:defRPr/>
            </a:pPr>
            <a:r>
              <a:rPr lang="en-US" sz="3600" dirty="0" smtClean="0">
                <a:solidFill>
                  <a:schemeClr val="accent1">
                    <a:lumMod val="60000"/>
                    <a:lumOff val="40000"/>
                  </a:schemeClr>
                </a:solidFill>
              </a:rPr>
              <a:t>3. </a:t>
            </a:r>
            <a:r>
              <a:rPr lang="en-US" sz="3600" dirty="0" err="1" smtClean="0">
                <a:solidFill>
                  <a:schemeClr val="accent1">
                    <a:lumMod val="60000"/>
                    <a:lumOff val="40000"/>
                  </a:schemeClr>
                </a:solidFill>
              </a:rPr>
              <a:t>Prinsip-prinsip</a:t>
            </a:r>
            <a:r>
              <a:rPr lang="en-US" sz="3600" dirty="0" smtClean="0">
                <a:solidFill>
                  <a:schemeClr val="accent1">
                    <a:lumMod val="60000"/>
                    <a:lumOff val="40000"/>
                  </a:schemeClr>
                </a:solidFill>
              </a:rPr>
              <a:t> </a:t>
            </a:r>
            <a:r>
              <a:rPr lang="en-US" sz="3600" dirty="0" err="1" smtClean="0">
                <a:solidFill>
                  <a:schemeClr val="accent1">
                    <a:lumMod val="60000"/>
                    <a:lumOff val="40000"/>
                  </a:schemeClr>
                </a:solidFill>
              </a:rPr>
              <a:t>Hukum</a:t>
            </a:r>
            <a:r>
              <a:rPr lang="en-US" sz="3600" dirty="0" smtClean="0">
                <a:solidFill>
                  <a:schemeClr val="accent1">
                    <a:lumMod val="60000"/>
                    <a:lumOff val="40000"/>
                  </a:schemeClr>
                </a:solidFill>
              </a:rPr>
              <a:t> </a:t>
            </a:r>
            <a:r>
              <a:rPr lang="en-US" sz="3600" dirty="0" err="1" smtClean="0">
                <a:solidFill>
                  <a:schemeClr val="accent1">
                    <a:lumMod val="60000"/>
                    <a:lumOff val="40000"/>
                  </a:schemeClr>
                </a:solidFill>
              </a:rPr>
              <a:t>Umum</a:t>
            </a:r>
            <a:endParaRPr lang="en-US" sz="3600" dirty="0" smtClean="0">
              <a:solidFill>
                <a:schemeClr val="accent1">
                  <a:lumMod val="60000"/>
                  <a:lumOff val="40000"/>
                </a:schemeClr>
              </a:solidFill>
            </a:endParaRPr>
          </a:p>
        </p:txBody>
      </p:sp>
      <p:sp>
        <p:nvSpPr>
          <p:cNvPr id="294915" name="Rectangle 3"/>
          <p:cNvSpPr>
            <a:spLocks noGrp="1" noChangeArrowheads="1"/>
          </p:cNvSpPr>
          <p:nvPr>
            <p:ph type="body" idx="1"/>
          </p:nvPr>
        </p:nvSpPr>
        <p:spPr>
          <a:xfrm>
            <a:off x="457200" y="1828800"/>
            <a:ext cx="7543800" cy="4800600"/>
          </a:xfrm>
        </p:spPr>
        <p:txBody>
          <a:bodyPr/>
          <a:lstStyle/>
          <a:p>
            <a:pPr marL="0" indent="0" eaLnBrk="1" hangingPunct="1">
              <a:lnSpc>
                <a:spcPct val="90000"/>
              </a:lnSpc>
              <a:buFont typeface="Wingdings" pitchFamily="2" charset="2"/>
              <a:buNone/>
              <a:tabLst>
                <a:tab pos="0" algn="l"/>
              </a:tabLst>
              <a:defRPr/>
            </a:pPr>
            <a:r>
              <a:rPr lang="en-US" sz="2800" dirty="0" smtClean="0">
                <a:latin typeface="Aparajita" pitchFamily="34" charset="0"/>
                <a:cs typeface="Aparajita" pitchFamily="34" charset="0"/>
              </a:rPr>
              <a:t>	</a:t>
            </a:r>
            <a:r>
              <a:rPr lang="en-US" sz="2800" dirty="0" smtClean="0">
                <a:solidFill>
                  <a:schemeClr val="accent1"/>
                </a:solidFill>
                <a:latin typeface="Aparajita" pitchFamily="34" charset="0"/>
                <a:cs typeface="Aparajita" pitchFamily="34" charset="0"/>
              </a:rPr>
              <a:t>Art. 38(1)(c) “The General Principles of law recognized by civilized nations”.</a:t>
            </a:r>
          </a:p>
          <a:p>
            <a:pPr marL="533400" indent="-533400" eaLnBrk="1" hangingPunct="1">
              <a:lnSpc>
                <a:spcPct val="90000"/>
              </a:lnSpc>
              <a:buFont typeface="Wingdings" pitchFamily="2" charset="2"/>
              <a:buNone/>
              <a:defRPr/>
            </a:pPr>
            <a:endParaRPr lang="en-US" sz="2800" dirty="0" smtClean="0">
              <a:solidFill>
                <a:schemeClr val="accent1"/>
              </a:solidFill>
              <a:latin typeface="Aparajita" pitchFamily="34" charset="0"/>
              <a:cs typeface="Aparajita" pitchFamily="34" charset="0"/>
            </a:endParaRPr>
          </a:p>
          <a:p>
            <a:pPr marL="533400" indent="-533400" eaLnBrk="1" hangingPunct="1">
              <a:lnSpc>
                <a:spcPct val="90000"/>
              </a:lnSpc>
              <a:buFont typeface="Wingdings" pitchFamily="2" charset="2"/>
              <a:buAutoNum type="arabicPeriod"/>
              <a:defRPr/>
            </a:pPr>
            <a:r>
              <a:rPr lang="en-US" sz="2800" dirty="0" err="1" smtClean="0">
                <a:solidFill>
                  <a:schemeClr val="accent1"/>
                </a:solidFill>
                <a:latin typeface="Aparajita" pitchFamily="34" charset="0"/>
                <a:cs typeface="Aparajita" pitchFamily="34" charset="0"/>
              </a:rPr>
              <a:t>asas</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hukum</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umum</a:t>
            </a:r>
            <a:r>
              <a:rPr lang="en-US" sz="2800" dirty="0" smtClean="0">
                <a:solidFill>
                  <a:schemeClr val="accent1"/>
                </a:solidFill>
                <a:latin typeface="Aparajita" pitchFamily="34" charset="0"/>
                <a:cs typeface="Aparajita" pitchFamily="34" charset="0"/>
              </a:rPr>
              <a:t> yang </a:t>
            </a:r>
            <a:r>
              <a:rPr lang="en-US" sz="2800" dirty="0" err="1" smtClean="0">
                <a:solidFill>
                  <a:schemeClr val="accent1"/>
                </a:solidFill>
                <a:latin typeface="Aparajita" pitchFamily="34" charset="0"/>
                <a:cs typeface="Aparajita" pitchFamily="34" charset="0"/>
              </a:rPr>
              <a:t>diakui</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oleh</a:t>
            </a:r>
            <a:r>
              <a:rPr lang="en-US" sz="2800" dirty="0" smtClean="0">
                <a:solidFill>
                  <a:schemeClr val="accent1"/>
                </a:solidFill>
                <a:latin typeface="Aparajita" pitchFamily="34" charset="0"/>
                <a:cs typeface="Aparajita" pitchFamily="34" charset="0"/>
              </a:rPr>
              <a:t> </a:t>
            </a:r>
            <a:r>
              <a:rPr lang="en-US" sz="2800" u="sng" dirty="0" err="1" smtClean="0">
                <a:solidFill>
                  <a:schemeClr val="accent1"/>
                </a:solidFill>
                <a:latin typeface="Aparajita" pitchFamily="34" charset="0"/>
                <a:cs typeface="Aparajita" pitchFamily="34" charset="0"/>
              </a:rPr>
              <a:t>bangsa-bangsa</a:t>
            </a:r>
            <a:r>
              <a:rPr lang="en-US" sz="2800" u="sng" dirty="0" smtClean="0">
                <a:solidFill>
                  <a:schemeClr val="accent1"/>
                </a:solidFill>
                <a:latin typeface="Aparajita" pitchFamily="34" charset="0"/>
                <a:cs typeface="Aparajita" pitchFamily="34" charset="0"/>
              </a:rPr>
              <a:t> yang </a:t>
            </a:r>
            <a:r>
              <a:rPr lang="en-US" sz="2800" u="sng" dirty="0" err="1" smtClean="0">
                <a:solidFill>
                  <a:schemeClr val="accent1"/>
                </a:solidFill>
                <a:latin typeface="Aparajita" pitchFamily="34" charset="0"/>
                <a:cs typeface="Aparajita" pitchFamily="34" charset="0"/>
              </a:rPr>
              <a:t>beradab</a:t>
            </a:r>
            <a:r>
              <a:rPr lang="en-US" sz="2800" dirty="0" smtClean="0">
                <a:solidFill>
                  <a:schemeClr val="accent1"/>
                </a:solidFill>
                <a:latin typeface="Aparajita" pitchFamily="34" charset="0"/>
                <a:cs typeface="Aparajita" pitchFamily="34" charset="0"/>
              </a:rPr>
              <a:t>;</a:t>
            </a:r>
          </a:p>
          <a:p>
            <a:pPr marL="533400" indent="-533400" eaLnBrk="1" hangingPunct="1">
              <a:lnSpc>
                <a:spcPct val="90000"/>
              </a:lnSpc>
              <a:buFont typeface="Wingdings" pitchFamily="2" charset="2"/>
              <a:buAutoNum type="arabicPeriod"/>
              <a:defRPr/>
            </a:pPr>
            <a:endParaRPr lang="en-US" sz="2800" dirty="0" smtClean="0">
              <a:solidFill>
                <a:schemeClr val="accent1"/>
              </a:solidFill>
              <a:latin typeface="Aparajita" pitchFamily="34" charset="0"/>
              <a:cs typeface="Aparajita" pitchFamily="34" charset="0"/>
            </a:endParaRPr>
          </a:p>
          <a:p>
            <a:pPr marL="533400" indent="-533400" eaLnBrk="1" hangingPunct="1">
              <a:lnSpc>
                <a:spcPct val="90000"/>
              </a:lnSpc>
              <a:buFont typeface="Wingdings" pitchFamily="2" charset="2"/>
              <a:buAutoNum type="arabicPeriod"/>
              <a:defRPr/>
            </a:pPr>
            <a:r>
              <a:rPr lang="en-US" sz="2800" dirty="0" err="1" smtClean="0">
                <a:solidFill>
                  <a:schemeClr val="accent1"/>
                </a:solidFill>
                <a:latin typeface="Aparajita" pitchFamily="34" charset="0"/>
                <a:cs typeface="Aparajita" pitchFamily="34" charset="0"/>
              </a:rPr>
              <a:t>tidak</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hanya</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hukum</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internasional</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saja</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tetapi</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asas</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hukum</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pada</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umumnya</a:t>
            </a:r>
            <a:r>
              <a:rPr lang="en-US" sz="2800" dirty="0" smtClean="0">
                <a:solidFill>
                  <a:schemeClr val="accent1"/>
                </a:solidFill>
                <a:latin typeface="Aparajita" pitchFamily="34" charset="0"/>
                <a:cs typeface="Aparajita" pitchFamily="34" charset="0"/>
              </a:rPr>
              <a:t>;</a:t>
            </a:r>
          </a:p>
          <a:p>
            <a:pPr marL="533400" indent="-533400" eaLnBrk="1" hangingPunct="1">
              <a:lnSpc>
                <a:spcPct val="90000"/>
              </a:lnSpc>
              <a:buFont typeface="Wingdings" pitchFamily="2" charset="2"/>
              <a:buNone/>
              <a:defRPr/>
            </a:pPr>
            <a:endParaRPr lang="en-US" dirty="0" smtClean="0"/>
          </a:p>
          <a:p>
            <a:pPr marL="0" indent="0">
              <a:lnSpc>
                <a:spcPct val="90000"/>
              </a:lnSpc>
              <a:buNone/>
              <a:defRPr/>
            </a:pPr>
            <a:r>
              <a:rPr lang="en-US" sz="2400" dirty="0" smtClean="0">
                <a:solidFill>
                  <a:schemeClr val="accent1"/>
                </a:solidFill>
                <a:sym typeface="Wingdings" pitchFamily="2" charset="2"/>
              </a:rPr>
              <a:t>*General Principle </a:t>
            </a:r>
            <a:r>
              <a:rPr lang="en-US" sz="2400" dirty="0" err="1" smtClean="0">
                <a:solidFill>
                  <a:schemeClr val="accent1"/>
                </a:solidFill>
                <a:sym typeface="Wingdings" pitchFamily="2" charset="2"/>
              </a:rPr>
              <a:t>didasarkan</a:t>
            </a:r>
            <a:r>
              <a:rPr lang="en-US" sz="2400" dirty="0" smtClean="0">
                <a:solidFill>
                  <a:schemeClr val="accent1"/>
                </a:solidFill>
                <a:sym typeface="Wingdings" pitchFamily="2" charset="2"/>
              </a:rPr>
              <a:t> </a:t>
            </a:r>
            <a:r>
              <a:rPr lang="en-US" sz="2400" dirty="0" err="1">
                <a:solidFill>
                  <a:schemeClr val="accent1"/>
                </a:solidFill>
                <a:sym typeface="Wingdings" pitchFamily="2" charset="2"/>
              </a:rPr>
              <a:t>pada</a:t>
            </a:r>
            <a:r>
              <a:rPr lang="en-US" sz="2400" dirty="0">
                <a:solidFill>
                  <a:schemeClr val="accent1"/>
                </a:solidFill>
                <a:sym typeface="Wingdings" pitchFamily="2" charset="2"/>
              </a:rPr>
              <a:t> </a:t>
            </a:r>
            <a:r>
              <a:rPr lang="en-US" sz="2400" dirty="0" err="1">
                <a:solidFill>
                  <a:schemeClr val="accent1"/>
                </a:solidFill>
                <a:sym typeface="Wingdings" pitchFamily="2" charset="2"/>
              </a:rPr>
              <a:t>asas-asas</a:t>
            </a:r>
            <a:r>
              <a:rPr lang="en-US" sz="2400" dirty="0">
                <a:solidFill>
                  <a:schemeClr val="accent1"/>
                </a:solidFill>
                <a:sym typeface="Wingdings" pitchFamily="2" charset="2"/>
              </a:rPr>
              <a:t> </a:t>
            </a:r>
            <a:r>
              <a:rPr lang="en-US" sz="2400" dirty="0" err="1">
                <a:solidFill>
                  <a:schemeClr val="accent1"/>
                </a:solidFill>
                <a:sym typeface="Wingdings" pitchFamily="2" charset="2"/>
              </a:rPr>
              <a:t>dan</a:t>
            </a:r>
            <a:r>
              <a:rPr lang="en-US" sz="2400" dirty="0">
                <a:solidFill>
                  <a:schemeClr val="accent1"/>
                </a:solidFill>
                <a:sym typeface="Wingdings" pitchFamily="2" charset="2"/>
              </a:rPr>
              <a:t> </a:t>
            </a:r>
            <a:r>
              <a:rPr lang="en-US" sz="2400" dirty="0" err="1">
                <a:solidFill>
                  <a:schemeClr val="accent1"/>
                </a:solidFill>
                <a:sym typeface="Wingdings" pitchFamily="2" charset="2"/>
              </a:rPr>
              <a:t>lembaga-lembaga</a:t>
            </a:r>
            <a:r>
              <a:rPr lang="en-US" sz="2400" dirty="0">
                <a:solidFill>
                  <a:schemeClr val="accent1"/>
                </a:solidFill>
                <a:sym typeface="Wingdings" pitchFamily="2" charset="2"/>
              </a:rPr>
              <a:t> </a:t>
            </a:r>
            <a:r>
              <a:rPr lang="en-US" sz="2400" dirty="0" err="1">
                <a:solidFill>
                  <a:schemeClr val="accent1"/>
                </a:solidFill>
                <a:sym typeface="Wingdings" pitchFamily="2" charset="2"/>
              </a:rPr>
              <a:t>hukum</a:t>
            </a:r>
            <a:r>
              <a:rPr lang="en-US" sz="2400" dirty="0">
                <a:solidFill>
                  <a:schemeClr val="accent1"/>
                </a:solidFill>
                <a:sym typeface="Wingdings" pitchFamily="2" charset="2"/>
              </a:rPr>
              <a:t> Barat (</a:t>
            </a:r>
            <a:r>
              <a:rPr lang="en-US" sz="2400" dirty="0" err="1">
                <a:solidFill>
                  <a:schemeClr val="accent1"/>
                </a:solidFill>
                <a:sym typeface="Wingdings" pitchFamily="2" charset="2"/>
              </a:rPr>
              <a:t>Romawi</a:t>
            </a:r>
            <a:r>
              <a:rPr lang="en-US" sz="2400" dirty="0">
                <a:solidFill>
                  <a:schemeClr val="accent1"/>
                </a:solidFill>
                <a:sym typeface="Wingdings" pitchFamily="2" charset="2"/>
              </a:rPr>
              <a:t>).</a:t>
            </a:r>
            <a:endParaRPr lang="en-US" dirty="0" smtClean="0"/>
          </a:p>
        </p:txBody>
      </p:sp>
    </p:spTree>
    <p:extLst>
      <p:ext uri="{BB962C8B-B14F-4D97-AF65-F5344CB8AC3E}">
        <p14:creationId xmlns:p14="http://schemas.microsoft.com/office/powerpoint/2010/main" val="49212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7" name="Rectangle 3"/>
          <p:cNvSpPr>
            <a:spLocks noGrp="1" noChangeArrowheads="1"/>
          </p:cNvSpPr>
          <p:nvPr>
            <p:ph type="body" idx="1"/>
          </p:nvPr>
        </p:nvSpPr>
        <p:spPr>
          <a:xfrm>
            <a:off x="457200" y="1447800"/>
            <a:ext cx="8229600" cy="5064125"/>
          </a:xfrm>
        </p:spPr>
        <p:txBody>
          <a:bodyPr>
            <a:normAutofit/>
          </a:bodyPr>
          <a:lstStyle/>
          <a:p>
            <a:pPr marL="339725" indent="-339725">
              <a:buNone/>
              <a:defRPr/>
            </a:pPr>
            <a:r>
              <a:rPr lang="en-US" sz="2800" b="1" dirty="0" err="1">
                <a:solidFill>
                  <a:schemeClr val="accent1"/>
                </a:solidFill>
                <a:latin typeface="Aparajita" pitchFamily="34" charset="0"/>
                <a:cs typeface="Aparajita" pitchFamily="34" charset="0"/>
              </a:rPr>
              <a:t>Pentingnya</a:t>
            </a:r>
            <a:r>
              <a:rPr lang="en-US" sz="2800" b="1" dirty="0">
                <a:solidFill>
                  <a:schemeClr val="accent1"/>
                </a:solidFill>
                <a:latin typeface="Aparajita" pitchFamily="34" charset="0"/>
                <a:cs typeface="Aparajita" pitchFamily="34" charset="0"/>
              </a:rPr>
              <a:t> “</a:t>
            </a:r>
            <a:r>
              <a:rPr lang="en-US" sz="2800" b="1" dirty="0" err="1">
                <a:solidFill>
                  <a:schemeClr val="accent1"/>
                </a:solidFill>
                <a:latin typeface="Aparajita" pitchFamily="34" charset="0"/>
                <a:cs typeface="Aparajita" pitchFamily="34" charset="0"/>
              </a:rPr>
              <a:t>Prinsip</a:t>
            </a:r>
            <a:r>
              <a:rPr lang="en-US" sz="2800" b="1" dirty="0">
                <a:solidFill>
                  <a:schemeClr val="accent1"/>
                </a:solidFill>
                <a:latin typeface="Aparajita" pitchFamily="34" charset="0"/>
                <a:cs typeface="Aparajita" pitchFamily="34" charset="0"/>
              </a:rPr>
              <a:t> </a:t>
            </a:r>
            <a:r>
              <a:rPr lang="en-US" sz="2800" b="1" dirty="0" err="1">
                <a:solidFill>
                  <a:schemeClr val="accent1"/>
                </a:solidFill>
                <a:latin typeface="Aparajita" pitchFamily="34" charset="0"/>
                <a:cs typeface="Aparajita" pitchFamily="34" charset="0"/>
              </a:rPr>
              <a:t>Hukum</a:t>
            </a:r>
            <a:r>
              <a:rPr lang="en-US" sz="2800" b="1" dirty="0">
                <a:solidFill>
                  <a:schemeClr val="accent1"/>
                </a:solidFill>
                <a:latin typeface="Aparajita" pitchFamily="34" charset="0"/>
                <a:cs typeface="Aparajita" pitchFamily="34" charset="0"/>
              </a:rPr>
              <a:t> </a:t>
            </a:r>
            <a:r>
              <a:rPr lang="en-US" sz="2800" b="1" dirty="0" err="1">
                <a:solidFill>
                  <a:schemeClr val="accent1"/>
                </a:solidFill>
                <a:latin typeface="Aparajita" pitchFamily="34" charset="0"/>
                <a:cs typeface="Aparajita" pitchFamily="34" charset="0"/>
              </a:rPr>
              <a:t>Umum</a:t>
            </a:r>
            <a:r>
              <a:rPr lang="en-US" sz="2800" b="1" dirty="0" smtClean="0">
                <a:solidFill>
                  <a:schemeClr val="accent1"/>
                </a:solidFill>
                <a:latin typeface="Aparajita" pitchFamily="34" charset="0"/>
                <a:cs typeface="Aparajita" pitchFamily="34" charset="0"/>
              </a:rPr>
              <a:t>”:</a:t>
            </a:r>
          </a:p>
          <a:p>
            <a:pPr marL="339725" indent="-339725">
              <a:buFont typeface="Wingdings" pitchFamily="2" charset="2"/>
              <a:buAutoNum type="alphaLcPeriod"/>
              <a:defRPr/>
            </a:pPr>
            <a:r>
              <a:rPr lang="en-US" sz="2800" dirty="0" err="1" smtClean="0">
                <a:solidFill>
                  <a:schemeClr val="accent1"/>
                </a:solidFill>
                <a:latin typeface="Aparajita" pitchFamily="34" charset="0"/>
                <a:cs typeface="Aparajita" pitchFamily="34" charset="0"/>
              </a:rPr>
              <a:t>untuk</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mencegah</a:t>
            </a:r>
            <a:r>
              <a:rPr lang="en-US" sz="2800" dirty="0" smtClean="0">
                <a:solidFill>
                  <a:schemeClr val="accent1"/>
                </a:solidFill>
                <a:latin typeface="Aparajita" pitchFamily="34" charset="0"/>
                <a:cs typeface="Aparajita" pitchFamily="34" charset="0"/>
              </a:rPr>
              <a:t> non-</a:t>
            </a:r>
            <a:r>
              <a:rPr lang="en-US" sz="2800" dirty="0" err="1" smtClean="0">
                <a:solidFill>
                  <a:schemeClr val="accent1"/>
                </a:solidFill>
                <a:latin typeface="Aparajita" pitchFamily="34" charset="0"/>
                <a:cs typeface="Aparajita" pitchFamily="34" charset="0"/>
              </a:rPr>
              <a:t>liquet</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memberikan</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jalan</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bagi</a:t>
            </a:r>
            <a:r>
              <a:rPr lang="en-US" sz="2800" dirty="0" smtClean="0">
                <a:solidFill>
                  <a:schemeClr val="accent1"/>
                </a:solidFill>
                <a:latin typeface="Aparajita" pitchFamily="34" charset="0"/>
                <a:cs typeface="Aparajita" pitchFamily="34" charset="0"/>
              </a:rPr>
              <a:t> ICJ </a:t>
            </a:r>
            <a:r>
              <a:rPr lang="en-US" sz="2800" dirty="0" err="1" smtClean="0">
                <a:solidFill>
                  <a:schemeClr val="accent1"/>
                </a:solidFill>
                <a:latin typeface="Aparajita" pitchFamily="34" charset="0"/>
                <a:cs typeface="Aparajita" pitchFamily="34" charset="0"/>
              </a:rPr>
              <a:t>untuk</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menggunakan</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prinsip-prinsip</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hukum</a:t>
            </a:r>
            <a:r>
              <a:rPr lang="en-US" sz="2800" dirty="0" smtClean="0">
                <a:solidFill>
                  <a:schemeClr val="accent1"/>
                </a:solidFill>
                <a:latin typeface="Aparajita" pitchFamily="34" charset="0"/>
                <a:cs typeface="Aparajita" pitchFamily="34" charset="0"/>
              </a:rPr>
              <a:t> yang </a:t>
            </a:r>
            <a:r>
              <a:rPr lang="en-US" sz="2800" dirty="0" err="1" smtClean="0">
                <a:solidFill>
                  <a:schemeClr val="accent1"/>
                </a:solidFill>
                <a:latin typeface="Aparajita" pitchFamily="34" charset="0"/>
                <a:cs typeface="Aparajita" pitchFamily="34" charset="0"/>
              </a:rPr>
              <a:t>digunakan</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oleh</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pengadilan</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nasional</a:t>
            </a:r>
            <a:r>
              <a:rPr lang="en-US" sz="2800" dirty="0" smtClean="0">
                <a:solidFill>
                  <a:schemeClr val="accent1"/>
                </a:solidFill>
                <a:latin typeface="Aparajita" pitchFamily="34" charset="0"/>
                <a:cs typeface="Aparajita" pitchFamily="34" charset="0"/>
              </a:rPr>
              <a:t>; </a:t>
            </a:r>
          </a:p>
          <a:p>
            <a:pPr marL="339725" indent="-339725" eaLnBrk="1" hangingPunct="1">
              <a:buFont typeface="Wingdings" pitchFamily="2" charset="2"/>
              <a:buAutoNum type="alphaLcPeriod"/>
              <a:defRPr/>
            </a:pPr>
            <a:r>
              <a:rPr lang="en-US" sz="2800" dirty="0" err="1" smtClean="0">
                <a:solidFill>
                  <a:schemeClr val="accent1"/>
                </a:solidFill>
                <a:latin typeface="Aparajita" pitchFamily="34" charset="0"/>
                <a:cs typeface="Aparajita" pitchFamily="34" charset="0"/>
              </a:rPr>
              <a:t>kedudukan</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Mahkamah</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Internasional</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menjadi</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lebih</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kuat</a:t>
            </a:r>
            <a:r>
              <a:rPr lang="en-US" sz="2800" dirty="0" smtClean="0">
                <a:solidFill>
                  <a:schemeClr val="accent1"/>
                </a:solidFill>
                <a:latin typeface="Aparajita" pitchFamily="34" charset="0"/>
                <a:cs typeface="Aparajita" pitchFamily="34" charset="0"/>
              </a:rPr>
              <a:t>;</a:t>
            </a:r>
          </a:p>
          <a:p>
            <a:pPr marL="339725" indent="-339725" eaLnBrk="1" hangingPunct="1">
              <a:buFont typeface="Wingdings" pitchFamily="2" charset="2"/>
              <a:buAutoNum type="alphaLcPeriod"/>
              <a:defRPr/>
            </a:pPr>
            <a:r>
              <a:rPr lang="en-US" sz="2800" dirty="0" err="1" smtClean="0">
                <a:solidFill>
                  <a:schemeClr val="accent1"/>
                </a:solidFill>
                <a:latin typeface="Aparajita" pitchFamily="34" charset="0"/>
                <a:cs typeface="Aparajita" pitchFamily="34" charset="0"/>
              </a:rPr>
              <a:t>bermanfaat</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bagi</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perkembangan</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hukum</a:t>
            </a:r>
            <a:r>
              <a:rPr lang="en-US" sz="2800" dirty="0" smtClean="0">
                <a:solidFill>
                  <a:schemeClr val="accent1"/>
                </a:solidFill>
                <a:latin typeface="Aparajita" pitchFamily="34" charset="0"/>
                <a:cs typeface="Aparajita" pitchFamily="34" charset="0"/>
              </a:rPr>
              <a:t> </a:t>
            </a:r>
            <a:r>
              <a:rPr lang="en-US" sz="2800" dirty="0" err="1" smtClean="0">
                <a:solidFill>
                  <a:schemeClr val="accent1"/>
                </a:solidFill>
                <a:latin typeface="Aparajita" pitchFamily="34" charset="0"/>
                <a:cs typeface="Aparajita" pitchFamily="34" charset="0"/>
              </a:rPr>
              <a:t>internasional</a:t>
            </a:r>
            <a:r>
              <a:rPr lang="en-US" sz="2800" dirty="0" smtClean="0">
                <a:solidFill>
                  <a:schemeClr val="accent1"/>
                </a:solidFill>
                <a:latin typeface="Aparajita" pitchFamily="34" charset="0"/>
                <a:cs typeface="Aparajita" pitchFamily="34" charset="0"/>
              </a:rPr>
              <a:t>;</a:t>
            </a:r>
          </a:p>
        </p:txBody>
      </p:sp>
    </p:spTree>
    <p:extLst>
      <p:ext uri="{BB962C8B-B14F-4D97-AF65-F5344CB8AC3E}">
        <p14:creationId xmlns:p14="http://schemas.microsoft.com/office/powerpoint/2010/main" val="5359497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solidFill>
                  <a:schemeClr val="accent2">
                    <a:lumMod val="75000"/>
                  </a:schemeClr>
                </a:solidFill>
              </a:rPr>
              <a:t>Sumber</a:t>
            </a:r>
            <a:r>
              <a:rPr lang="en-US" b="1" dirty="0" smtClean="0">
                <a:solidFill>
                  <a:schemeClr val="accent2">
                    <a:lumMod val="75000"/>
                  </a:schemeClr>
                </a:solidFill>
              </a:rPr>
              <a:t> HI </a:t>
            </a:r>
            <a:r>
              <a:rPr lang="en-US" b="1" dirty="0" err="1" smtClean="0">
                <a:solidFill>
                  <a:schemeClr val="accent2">
                    <a:lumMod val="75000"/>
                  </a:schemeClr>
                </a:solidFill>
              </a:rPr>
              <a:t>Tambahan</a:t>
            </a:r>
            <a:endParaRPr lang="en-US" b="1" dirty="0">
              <a:solidFill>
                <a:schemeClr val="accent2">
                  <a:lumMod val="75000"/>
                </a:schemeClr>
              </a:solidFill>
            </a:endParaRPr>
          </a:p>
        </p:txBody>
      </p:sp>
      <p:sp>
        <p:nvSpPr>
          <p:cNvPr id="3" name="Content Placeholder 2"/>
          <p:cNvSpPr>
            <a:spLocks noGrp="1"/>
          </p:cNvSpPr>
          <p:nvPr>
            <p:ph idx="1"/>
          </p:nvPr>
        </p:nvSpPr>
        <p:spPr>
          <a:xfrm>
            <a:off x="457200" y="1981200"/>
            <a:ext cx="7620000" cy="4419600"/>
          </a:xfrm>
        </p:spPr>
        <p:txBody>
          <a:bodyPr>
            <a:normAutofit/>
          </a:bodyPr>
          <a:lstStyle/>
          <a:p>
            <a:pPr marL="114300" indent="0">
              <a:buNone/>
            </a:pPr>
            <a:r>
              <a:rPr lang="en-US" sz="2400" dirty="0">
                <a:solidFill>
                  <a:schemeClr val="accent1">
                    <a:lumMod val="75000"/>
                  </a:schemeClr>
                </a:solidFill>
                <a:latin typeface="Arial Narrow" pitchFamily="34" charset="0"/>
              </a:rPr>
              <a:t>Art. 38(1)(d) ICJ Statute: Subject to the provisions of Article 59, judicial decisions and the teachings of the most highly qualified publicists of the various nations, as subsidiary means for the determination of rules of law</a:t>
            </a:r>
            <a:r>
              <a:rPr lang="en-US" sz="2400" dirty="0" smtClean="0">
                <a:solidFill>
                  <a:schemeClr val="accent1">
                    <a:lumMod val="75000"/>
                  </a:schemeClr>
                </a:solidFill>
                <a:latin typeface="Arial Narrow" pitchFamily="34" charset="0"/>
              </a:rPr>
              <a:t>.</a:t>
            </a:r>
          </a:p>
          <a:p>
            <a:pPr marL="114300" indent="0">
              <a:buNone/>
            </a:pPr>
            <a:endParaRPr lang="en-US" sz="2400" dirty="0">
              <a:solidFill>
                <a:schemeClr val="accent1">
                  <a:lumMod val="75000"/>
                </a:schemeClr>
              </a:solidFill>
              <a:latin typeface="Arial Narrow" pitchFamily="34" charset="0"/>
            </a:endParaRPr>
          </a:p>
          <a:p>
            <a:pPr marL="114300" indent="0">
              <a:buNone/>
            </a:pPr>
            <a:r>
              <a:rPr lang="en-US" sz="2400" dirty="0" err="1" smtClean="0">
                <a:solidFill>
                  <a:schemeClr val="accent1">
                    <a:lumMod val="75000"/>
                  </a:schemeClr>
                </a:solidFill>
                <a:latin typeface="Arial Narrow" pitchFamily="34" charset="0"/>
              </a:rPr>
              <a:t>Sumber</a:t>
            </a:r>
            <a:r>
              <a:rPr lang="en-US" sz="2400" dirty="0" smtClean="0">
                <a:solidFill>
                  <a:schemeClr val="accent1">
                    <a:lumMod val="75000"/>
                  </a:schemeClr>
                </a:solidFill>
                <a:latin typeface="Arial Narrow" pitchFamily="34" charset="0"/>
              </a:rPr>
              <a:t> </a:t>
            </a:r>
            <a:r>
              <a:rPr lang="en-US" sz="2400" dirty="0" err="1" smtClean="0">
                <a:solidFill>
                  <a:schemeClr val="accent1">
                    <a:lumMod val="75000"/>
                  </a:schemeClr>
                </a:solidFill>
                <a:latin typeface="Arial Narrow" pitchFamily="34" charset="0"/>
              </a:rPr>
              <a:t>Hukum</a:t>
            </a:r>
            <a:r>
              <a:rPr lang="en-US" sz="2400" dirty="0" smtClean="0">
                <a:solidFill>
                  <a:schemeClr val="accent1">
                    <a:lumMod val="75000"/>
                  </a:schemeClr>
                </a:solidFill>
                <a:latin typeface="Arial Narrow" pitchFamily="34" charset="0"/>
              </a:rPr>
              <a:t> </a:t>
            </a:r>
            <a:r>
              <a:rPr lang="en-US" sz="2400" dirty="0" err="1" smtClean="0">
                <a:solidFill>
                  <a:schemeClr val="accent1">
                    <a:lumMod val="75000"/>
                  </a:schemeClr>
                </a:solidFill>
                <a:latin typeface="Arial Narrow" pitchFamily="34" charset="0"/>
              </a:rPr>
              <a:t>Internasional</a:t>
            </a:r>
            <a:r>
              <a:rPr lang="en-US" sz="2400" dirty="0" smtClean="0">
                <a:solidFill>
                  <a:schemeClr val="accent1">
                    <a:lumMod val="75000"/>
                  </a:schemeClr>
                </a:solidFill>
                <a:latin typeface="Arial Narrow" pitchFamily="34" charset="0"/>
              </a:rPr>
              <a:t> </a:t>
            </a:r>
            <a:r>
              <a:rPr lang="en-US" sz="2400" dirty="0" err="1" smtClean="0">
                <a:solidFill>
                  <a:schemeClr val="accent1">
                    <a:lumMod val="75000"/>
                  </a:schemeClr>
                </a:solidFill>
                <a:latin typeface="Arial Narrow" pitchFamily="34" charset="0"/>
              </a:rPr>
              <a:t>Tambahan</a:t>
            </a:r>
            <a:r>
              <a:rPr lang="en-US" sz="2400" dirty="0" smtClean="0">
                <a:solidFill>
                  <a:schemeClr val="accent1">
                    <a:lumMod val="75000"/>
                  </a:schemeClr>
                </a:solidFill>
                <a:latin typeface="Arial Narrow" pitchFamily="34" charset="0"/>
              </a:rPr>
              <a:t>:</a:t>
            </a:r>
          </a:p>
          <a:p>
            <a:pPr marL="571500" indent="-457200">
              <a:buFont typeface="+mj-lt"/>
              <a:buAutoNum type="arabicPeriod"/>
            </a:pPr>
            <a:r>
              <a:rPr lang="id-ID" sz="2400" dirty="0" smtClean="0">
                <a:solidFill>
                  <a:schemeClr val="accent1">
                    <a:lumMod val="75000"/>
                  </a:schemeClr>
                </a:solidFill>
                <a:latin typeface="Arial Narrow" pitchFamily="34" charset="0"/>
              </a:rPr>
              <a:t>Keputusan pengadilan</a:t>
            </a:r>
            <a:endParaRPr lang="en-US" sz="2400" dirty="0" smtClean="0">
              <a:solidFill>
                <a:schemeClr val="accent1">
                  <a:lumMod val="75000"/>
                </a:schemeClr>
              </a:solidFill>
              <a:latin typeface="Arial Narrow" pitchFamily="34" charset="0"/>
            </a:endParaRPr>
          </a:p>
          <a:p>
            <a:pPr marL="571500" indent="-457200">
              <a:buFont typeface="+mj-lt"/>
              <a:buAutoNum type="arabicPeriod"/>
            </a:pPr>
            <a:r>
              <a:rPr lang="id-ID" sz="2400" dirty="0" smtClean="0">
                <a:solidFill>
                  <a:schemeClr val="accent1">
                    <a:lumMod val="75000"/>
                  </a:schemeClr>
                </a:solidFill>
                <a:latin typeface="Arial Narrow" pitchFamily="34" charset="0"/>
              </a:rPr>
              <a:t>Pendapat </a:t>
            </a:r>
            <a:r>
              <a:rPr lang="id-ID" sz="2400" dirty="0">
                <a:solidFill>
                  <a:schemeClr val="accent1">
                    <a:lumMod val="75000"/>
                  </a:schemeClr>
                </a:solidFill>
                <a:latin typeface="Arial Narrow" pitchFamily="34" charset="0"/>
              </a:rPr>
              <a:t>para sarjana yang terkemuka dari bangsa-bangsa di dunia</a:t>
            </a:r>
            <a:endParaRPr lang="en-US" sz="2400" dirty="0">
              <a:solidFill>
                <a:schemeClr val="accent1">
                  <a:lumMod val="75000"/>
                </a:schemeClr>
              </a:solidFill>
              <a:latin typeface="Arial Narrow" pitchFamily="34" charset="0"/>
            </a:endParaRPr>
          </a:p>
        </p:txBody>
      </p:sp>
    </p:spTree>
    <p:extLst>
      <p:ext uri="{BB962C8B-B14F-4D97-AF65-F5344CB8AC3E}">
        <p14:creationId xmlns:p14="http://schemas.microsoft.com/office/powerpoint/2010/main" val="592938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7620000" cy="5105400"/>
          </a:xfrm>
        </p:spPr>
        <p:txBody>
          <a:bodyPr>
            <a:normAutofit/>
          </a:bodyPr>
          <a:lstStyle/>
          <a:p>
            <a:pPr marL="515938" indent="-401638">
              <a:lnSpc>
                <a:spcPct val="80000"/>
              </a:lnSpc>
              <a:buFont typeface="Wingdings" pitchFamily="2" charset="2"/>
              <a:buChar char="Ø"/>
            </a:pPr>
            <a:r>
              <a:rPr lang="en-US" sz="2800" dirty="0" err="1" smtClean="0">
                <a:solidFill>
                  <a:schemeClr val="accent2">
                    <a:lumMod val="75000"/>
                  </a:schemeClr>
                </a:solidFill>
                <a:latin typeface="Arial Narrow" pitchFamily="34" charset="0"/>
                <a:cs typeface="Aparajita" pitchFamily="34" charset="0"/>
              </a:rPr>
              <a:t>Keputusan</a:t>
            </a:r>
            <a:r>
              <a:rPr lang="en-US" sz="2800" dirty="0" smtClean="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pengadilan</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dan</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pendapat</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para</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sarjana</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tersebut</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tidak</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dapat</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menimbulkan</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kaidah</a:t>
            </a:r>
            <a:r>
              <a:rPr lang="en-US" sz="2800" dirty="0">
                <a:solidFill>
                  <a:schemeClr val="accent2">
                    <a:lumMod val="75000"/>
                  </a:schemeClr>
                </a:solidFill>
                <a:latin typeface="Arial Narrow" pitchFamily="34" charset="0"/>
                <a:cs typeface="Aparajita" pitchFamily="34" charset="0"/>
              </a:rPr>
              <a:t> </a:t>
            </a:r>
            <a:r>
              <a:rPr lang="en-US" sz="2800" dirty="0" err="1" smtClean="0">
                <a:solidFill>
                  <a:schemeClr val="accent2">
                    <a:lumMod val="75000"/>
                  </a:schemeClr>
                </a:solidFill>
                <a:latin typeface="Arial Narrow" pitchFamily="34" charset="0"/>
                <a:cs typeface="Aparajita" pitchFamily="34" charset="0"/>
              </a:rPr>
              <a:t>hukum</a:t>
            </a:r>
            <a:r>
              <a:rPr lang="en-US" sz="2800" dirty="0" smtClean="0">
                <a:solidFill>
                  <a:schemeClr val="accent2">
                    <a:lumMod val="75000"/>
                  </a:schemeClr>
                </a:solidFill>
                <a:latin typeface="Arial Narrow" pitchFamily="34" charset="0"/>
                <a:cs typeface="Aparajita" pitchFamily="34" charset="0"/>
              </a:rPr>
              <a:t>;</a:t>
            </a:r>
          </a:p>
          <a:p>
            <a:pPr marL="515938" indent="-401638">
              <a:lnSpc>
                <a:spcPct val="80000"/>
              </a:lnSpc>
              <a:buFont typeface="Wingdings" pitchFamily="2" charset="2"/>
              <a:buChar char="Ø"/>
            </a:pPr>
            <a:r>
              <a:rPr lang="en-US" sz="2800" dirty="0" err="1" smtClean="0">
                <a:solidFill>
                  <a:schemeClr val="accent2">
                    <a:lumMod val="75000"/>
                  </a:schemeClr>
                </a:solidFill>
                <a:latin typeface="Arial Narrow" pitchFamily="34" charset="0"/>
                <a:cs typeface="Aparajita" pitchFamily="34" charset="0"/>
              </a:rPr>
              <a:t>Tidak</a:t>
            </a:r>
            <a:r>
              <a:rPr lang="en-US" sz="2800" dirty="0" smtClean="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ada</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preseden</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dalam</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sistem</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peradilan</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menurut</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Makamah</a:t>
            </a:r>
            <a:r>
              <a:rPr lang="en-US" sz="2800" dirty="0">
                <a:solidFill>
                  <a:schemeClr val="accent2">
                    <a:lumMod val="75000"/>
                  </a:schemeClr>
                </a:solidFill>
                <a:latin typeface="Arial Narrow" pitchFamily="34" charset="0"/>
                <a:cs typeface="Aparajita" pitchFamily="34" charset="0"/>
              </a:rPr>
              <a:t>  </a:t>
            </a:r>
            <a:r>
              <a:rPr lang="en-US" sz="2800" dirty="0" err="1" smtClean="0">
                <a:solidFill>
                  <a:schemeClr val="accent2">
                    <a:lumMod val="75000"/>
                  </a:schemeClr>
                </a:solidFill>
                <a:latin typeface="Arial Narrow" pitchFamily="34" charset="0"/>
                <a:cs typeface="Aparajita" pitchFamily="34" charset="0"/>
              </a:rPr>
              <a:t>Internasional</a:t>
            </a:r>
            <a:r>
              <a:rPr lang="en-US" sz="2800" dirty="0" smtClean="0">
                <a:solidFill>
                  <a:schemeClr val="accent2">
                    <a:lumMod val="75000"/>
                  </a:schemeClr>
                </a:solidFill>
                <a:latin typeface="Arial Narrow" pitchFamily="34" charset="0"/>
                <a:cs typeface="Aparajita" pitchFamily="34" charset="0"/>
              </a:rPr>
              <a:t>;</a:t>
            </a:r>
          </a:p>
          <a:p>
            <a:pPr marL="515938" indent="-401638">
              <a:lnSpc>
                <a:spcPct val="80000"/>
              </a:lnSpc>
              <a:buFont typeface="Wingdings" pitchFamily="2" charset="2"/>
              <a:buChar char="Ø"/>
            </a:pPr>
            <a:r>
              <a:rPr lang="en-US" sz="2800" dirty="0" err="1" smtClean="0">
                <a:solidFill>
                  <a:schemeClr val="accent2">
                    <a:lumMod val="75000"/>
                  </a:schemeClr>
                </a:solidFill>
                <a:latin typeface="Arial Narrow" pitchFamily="34" charset="0"/>
                <a:cs typeface="Aparajita" pitchFamily="34" charset="0"/>
              </a:rPr>
              <a:t>Keputusan</a:t>
            </a:r>
            <a:r>
              <a:rPr lang="en-US" sz="2800" dirty="0" smtClean="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pengadilan</a:t>
            </a:r>
            <a:r>
              <a:rPr lang="en-US" sz="2800" dirty="0">
                <a:solidFill>
                  <a:schemeClr val="accent2">
                    <a:lumMod val="75000"/>
                  </a:schemeClr>
                </a:solidFill>
                <a:latin typeface="Arial Narrow" pitchFamily="34" charset="0"/>
                <a:cs typeface="Aparajita" pitchFamily="34" charset="0"/>
              </a:rPr>
              <a:t> di </a:t>
            </a:r>
            <a:r>
              <a:rPr lang="en-US" sz="2800" dirty="0" err="1">
                <a:solidFill>
                  <a:schemeClr val="accent2">
                    <a:lumMod val="75000"/>
                  </a:schemeClr>
                </a:solidFill>
                <a:latin typeface="Arial Narrow" pitchFamily="34" charset="0"/>
                <a:cs typeface="Aparajita" pitchFamily="34" charset="0"/>
              </a:rPr>
              <a:t>sini</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adalah</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dalam</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arti</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luas</a:t>
            </a:r>
            <a:r>
              <a:rPr lang="en-US" sz="2800" dirty="0">
                <a:solidFill>
                  <a:schemeClr val="accent2">
                    <a:lumMod val="75000"/>
                  </a:schemeClr>
                </a:solidFill>
                <a:latin typeface="Arial Narrow" pitchFamily="34" charset="0"/>
                <a:cs typeface="Aparajita" pitchFamily="34" charset="0"/>
              </a:rPr>
              <a:t> (</a:t>
            </a:r>
            <a:r>
              <a:rPr lang="en-US" sz="2800" dirty="0" err="1" smtClean="0">
                <a:solidFill>
                  <a:schemeClr val="accent2">
                    <a:lumMod val="75000"/>
                  </a:schemeClr>
                </a:solidFill>
                <a:latin typeface="Arial Narrow" pitchFamily="34" charset="0"/>
                <a:cs typeface="Aparajita" pitchFamily="34" charset="0"/>
                <a:sym typeface="Wingdings" pitchFamily="2" charset="2"/>
              </a:rPr>
              <a:t>keputusan</a:t>
            </a:r>
            <a:r>
              <a:rPr lang="en-US" sz="2800" dirty="0" smtClean="0">
                <a:solidFill>
                  <a:schemeClr val="accent2">
                    <a:lumMod val="75000"/>
                  </a:schemeClr>
                </a:solidFill>
                <a:latin typeface="Arial Narrow" pitchFamily="34" charset="0"/>
                <a:cs typeface="Aparajita" pitchFamily="34" charset="0"/>
                <a:sym typeface="Wingdings" pitchFamily="2" charset="2"/>
              </a:rPr>
              <a:t>  </a:t>
            </a:r>
            <a:r>
              <a:rPr lang="en-US" sz="2800" dirty="0" err="1">
                <a:solidFill>
                  <a:schemeClr val="accent2">
                    <a:lumMod val="75000"/>
                  </a:schemeClr>
                </a:solidFill>
                <a:latin typeface="Arial Narrow" pitchFamily="34" charset="0"/>
                <a:cs typeface="Aparajita" pitchFamily="34" charset="0"/>
                <a:sym typeface="Wingdings" pitchFamily="2" charset="2"/>
              </a:rPr>
              <a:t>pengadilan</a:t>
            </a:r>
            <a:r>
              <a:rPr lang="en-US" sz="2800" dirty="0">
                <a:solidFill>
                  <a:schemeClr val="accent2">
                    <a:lumMod val="75000"/>
                  </a:schemeClr>
                </a:solidFill>
                <a:latin typeface="Arial Narrow" pitchFamily="34" charset="0"/>
                <a:cs typeface="Aparajita" pitchFamily="34" charset="0"/>
                <a:sym typeface="Wingdings" pitchFamily="2" charset="2"/>
              </a:rPr>
              <a:t> </a:t>
            </a:r>
            <a:r>
              <a:rPr lang="en-US" sz="2800" dirty="0" err="1">
                <a:solidFill>
                  <a:schemeClr val="accent2">
                    <a:lumMod val="75000"/>
                  </a:schemeClr>
                </a:solidFill>
                <a:latin typeface="Arial Narrow" pitchFamily="34" charset="0"/>
                <a:cs typeface="Aparajita" pitchFamily="34" charset="0"/>
                <a:sym typeface="Wingdings" pitchFamily="2" charset="2"/>
              </a:rPr>
              <a:t>mana</a:t>
            </a:r>
            <a:r>
              <a:rPr lang="en-US" sz="2800" dirty="0">
                <a:solidFill>
                  <a:schemeClr val="accent2">
                    <a:lumMod val="75000"/>
                  </a:schemeClr>
                </a:solidFill>
                <a:latin typeface="Arial Narrow" pitchFamily="34" charset="0"/>
                <a:cs typeface="Aparajita" pitchFamily="34" charset="0"/>
                <a:sym typeface="Wingdings" pitchFamily="2" charset="2"/>
              </a:rPr>
              <a:t> </a:t>
            </a:r>
            <a:r>
              <a:rPr lang="en-US" sz="2800" dirty="0" smtClean="0">
                <a:solidFill>
                  <a:schemeClr val="accent2">
                    <a:lumMod val="75000"/>
                  </a:schemeClr>
                </a:solidFill>
                <a:latin typeface="Arial Narrow" pitchFamily="34" charset="0"/>
                <a:cs typeface="Aparajita" pitchFamily="34" charset="0"/>
                <a:sym typeface="Wingdings" pitchFamily="2" charset="2"/>
              </a:rPr>
              <a:t>pun);</a:t>
            </a:r>
          </a:p>
          <a:p>
            <a:pPr marL="515938" indent="-401638">
              <a:lnSpc>
                <a:spcPct val="80000"/>
              </a:lnSpc>
              <a:buFont typeface="Wingdings" pitchFamily="2" charset="2"/>
              <a:buChar char="Ø"/>
            </a:pPr>
            <a:r>
              <a:rPr lang="en-US" sz="2800" dirty="0" err="1" smtClean="0">
                <a:solidFill>
                  <a:schemeClr val="accent2">
                    <a:lumMod val="75000"/>
                  </a:schemeClr>
                </a:solidFill>
                <a:latin typeface="Arial Narrow" pitchFamily="34" charset="0"/>
                <a:cs typeface="Aparajita" pitchFamily="34" charset="0"/>
              </a:rPr>
              <a:t>Keputusan</a:t>
            </a:r>
            <a:r>
              <a:rPr lang="en-US" sz="2800" dirty="0" smtClean="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pengadilan</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nasional</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mengenai</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persoalan</a:t>
            </a:r>
            <a:r>
              <a:rPr lang="en-US" sz="2800" dirty="0">
                <a:solidFill>
                  <a:schemeClr val="accent2">
                    <a:lumMod val="75000"/>
                  </a:schemeClr>
                </a:solidFill>
                <a:latin typeface="Arial Narrow" pitchFamily="34" charset="0"/>
                <a:cs typeface="Aparajita" pitchFamily="34" charset="0"/>
              </a:rPr>
              <a:t> HI </a:t>
            </a:r>
            <a:r>
              <a:rPr lang="en-US" sz="2800" dirty="0" err="1">
                <a:solidFill>
                  <a:schemeClr val="accent2">
                    <a:lumMod val="75000"/>
                  </a:schemeClr>
                </a:solidFill>
                <a:latin typeface="Arial Narrow" pitchFamily="34" charset="0"/>
                <a:cs typeface="Aparajita" pitchFamily="34" charset="0"/>
              </a:rPr>
              <a:t>juga</a:t>
            </a:r>
            <a:r>
              <a:rPr lang="en-US" sz="2800" dirty="0">
                <a:solidFill>
                  <a:schemeClr val="accent2">
                    <a:lumMod val="75000"/>
                  </a:schemeClr>
                </a:solidFill>
                <a:latin typeface="Arial Narrow" pitchFamily="34" charset="0"/>
                <a:cs typeface="Aparajita" pitchFamily="34" charset="0"/>
              </a:rPr>
              <a:t> </a:t>
            </a:r>
            <a:r>
              <a:rPr lang="en-US" sz="2800" dirty="0" err="1" smtClean="0">
                <a:solidFill>
                  <a:schemeClr val="accent2">
                    <a:lumMod val="75000"/>
                  </a:schemeClr>
                </a:solidFill>
                <a:latin typeface="Arial Narrow" pitchFamily="34" charset="0"/>
                <a:cs typeface="Aparajita" pitchFamily="34" charset="0"/>
              </a:rPr>
              <a:t>penting</a:t>
            </a:r>
            <a:r>
              <a:rPr lang="en-US" sz="2800" dirty="0" smtClean="0">
                <a:solidFill>
                  <a:schemeClr val="accent2">
                    <a:lumMod val="75000"/>
                  </a:schemeClr>
                </a:solidFill>
                <a:latin typeface="Arial Narrow" pitchFamily="34" charset="0"/>
                <a:cs typeface="Aparajita" pitchFamily="34" charset="0"/>
              </a:rPr>
              <a:t>.</a:t>
            </a:r>
          </a:p>
          <a:p>
            <a:pPr marL="515938" indent="-401638">
              <a:lnSpc>
                <a:spcPct val="80000"/>
              </a:lnSpc>
              <a:buFont typeface="Wingdings" pitchFamily="2" charset="2"/>
              <a:buChar char="Ø"/>
            </a:pPr>
            <a:r>
              <a:rPr lang="en-US" sz="2800" dirty="0" err="1" smtClean="0">
                <a:solidFill>
                  <a:schemeClr val="accent2">
                    <a:lumMod val="75000"/>
                  </a:schemeClr>
                </a:solidFill>
                <a:latin typeface="Arial Narrow" pitchFamily="34" charset="0"/>
                <a:cs typeface="Aparajita" pitchFamily="34" charset="0"/>
              </a:rPr>
              <a:t>Pendapat</a:t>
            </a:r>
            <a:r>
              <a:rPr lang="en-US" sz="2800" dirty="0" smtClean="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para</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sarjana</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berupa</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hasil</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penelitian</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dan</a:t>
            </a:r>
            <a:r>
              <a:rPr lang="en-US" sz="2800" dirty="0">
                <a:solidFill>
                  <a:schemeClr val="accent2">
                    <a:lumMod val="75000"/>
                  </a:schemeClr>
                </a:solidFill>
                <a:latin typeface="Arial Narrow" pitchFamily="34" charset="0"/>
                <a:cs typeface="Aparajita" pitchFamily="34" charset="0"/>
              </a:rPr>
              <a:t> tulisan2 </a:t>
            </a:r>
            <a:r>
              <a:rPr lang="en-US" sz="2800" dirty="0" err="1">
                <a:solidFill>
                  <a:schemeClr val="accent2">
                    <a:lumMod val="75000"/>
                  </a:schemeClr>
                </a:solidFill>
                <a:latin typeface="Arial Narrow" pitchFamily="34" charset="0"/>
                <a:cs typeface="Aparajita" pitchFamily="34" charset="0"/>
              </a:rPr>
              <a:t>penting</a:t>
            </a:r>
            <a:r>
              <a:rPr lang="en-US" sz="2800" dirty="0">
                <a:solidFill>
                  <a:schemeClr val="accent2">
                    <a:lumMod val="75000"/>
                  </a:schemeClr>
                </a:solidFill>
                <a:latin typeface="Arial Narrow" pitchFamily="34" charset="0"/>
                <a:cs typeface="Aparajita" pitchFamily="34" charset="0"/>
              </a:rPr>
              <a:t> </a:t>
            </a:r>
            <a:r>
              <a:rPr lang="en-US" sz="2800" dirty="0" err="1" smtClean="0">
                <a:solidFill>
                  <a:schemeClr val="accent2">
                    <a:lumMod val="75000"/>
                  </a:schemeClr>
                </a:solidFill>
                <a:latin typeface="Arial Narrow" pitchFamily="34" charset="0"/>
                <a:cs typeface="Aparajita" pitchFamily="34" charset="0"/>
              </a:rPr>
              <a:t>sebagai</a:t>
            </a:r>
            <a:r>
              <a:rPr lang="en-US" sz="2800" dirty="0" smtClean="0">
                <a:solidFill>
                  <a:schemeClr val="accent2">
                    <a:lumMod val="75000"/>
                  </a:schemeClr>
                </a:solidFill>
                <a:latin typeface="Arial Narrow" pitchFamily="34" charset="0"/>
                <a:cs typeface="Aparajita" pitchFamily="34" charset="0"/>
              </a:rPr>
              <a:t> </a:t>
            </a:r>
            <a:r>
              <a:rPr lang="en-US" sz="2800" dirty="0" err="1" smtClean="0">
                <a:solidFill>
                  <a:schemeClr val="accent2">
                    <a:lumMod val="75000"/>
                  </a:schemeClr>
                </a:solidFill>
                <a:latin typeface="Arial Narrow" pitchFamily="34" charset="0"/>
                <a:cs typeface="Aparajita" pitchFamily="34" charset="0"/>
              </a:rPr>
              <a:t>sumber</a:t>
            </a:r>
            <a:r>
              <a:rPr lang="en-US" sz="2800" dirty="0" smtClean="0">
                <a:solidFill>
                  <a:schemeClr val="accent2">
                    <a:lumMod val="75000"/>
                  </a:schemeClr>
                </a:solidFill>
                <a:latin typeface="Arial Narrow" pitchFamily="34" charset="0"/>
                <a:cs typeface="Aparajita" pitchFamily="34" charset="0"/>
              </a:rPr>
              <a:t> </a:t>
            </a:r>
            <a:r>
              <a:rPr lang="en-US" sz="2800" dirty="0">
                <a:solidFill>
                  <a:schemeClr val="accent2">
                    <a:lumMod val="75000"/>
                  </a:schemeClr>
                </a:solidFill>
                <a:latin typeface="Arial Narrow" pitchFamily="34" charset="0"/>
                <a:cs typeface="Aparajita" pitchFamily="34" charset="0"/>
              </a:rPr>
              <a:t>HI </a:t>
            </a:r>
            <a:r>
              <a:rPr lang="en-US" sz="2800" dirty="0" err="1" smtClean="0">
                <a:solidFill>
                  <a:schemeClr val="accent2">
                    <a:lumMod val="75000"/>
                  </a:schemeClr>
                </a:solidFill>
                <a:latin typeface="Arial Narrow" pitchFamily="34" charset="0"/>
                <a:cs typeface="Aparajita" pitchFamily="34" charset="0"/>
              </a:rPr>
              <a:t>tambahan</a:t>
            </a:r>
            <a:r>
              <a:rPr lang="en-US" sz="2800" dirty="0" smtClean="0">
                <a:solidFill>
                  <a:schemeClr val="accent2">
                    <a:lumMod val="75000"/>
                  </a:schemeClr>
                </a:solidFill>
                <a:latin typeface="Arial Narrow" pitchFamily="34" charset="0"/>
                <a:cs typeface="Aparajita" pitchFamily="34" charset="0"/>
              </a:rPr>
              <a:t>.</a:t>
            </a:r>
          </a:p>
          <a:p>
            <a:pPr marL="515938" indent="-401638">
              <a:lnSpc>
                <a:spcPct val="80000"/>
              </a:lnSpc>
              <a:buFont typeface="Wingdings" pitchFamily="2" charset="2"/>
              <a:buChar char="Ø"/>
            </a:pPr>
            <a:r>
              <a:rPr lang="en-US" sz="2800" dirty="0" err="1" smtClean="0">
                <a:solidFill>
                  <a:schemeClr val="accent2">
                    <a:lumMod val="75000"/>
                  </a:schemeClr>
                </a:solidFill>
                <a:latin typeface="Arial Narrow" pitchFamily="34" charset="0"/>
                <a:cs typeface="Aparajita" pitchFamily="34" charset="0"/>
              </a:rPr>
              <a:t>Pendapat</a:t>
            </a:r>
            <a:r>
              <a:rPr lang="en-US" sz="2800" dirty="0" smtClean="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para</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ahli</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hukum</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anggota</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panitia</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Hukum</a:t>
            </a:r>
            <a:r>
              <a:rPr lang="en-US" sz="2800" dirty="0">
                <a:solidFill>
                  <a:schemeClr val="accent2">
                    <a:lumMod val="75000"/>
                  </a:schemeClr>
                </a:solidFill>
                <a:latin typeface="Arial Narrow" pitchFamily="34" charset="0"/>
                <a:cs typeface="Aparajita" pitchFamily="34" charset="0"/>
              </a:rPr>
              <a:t> </a:t>
            </a:r>
            <a:r>
              <a:rPr lang="en-US" sz="2800" dirty="0" err="1">
                <a:solidFill>
                  <a:schemeClr val="accent2">
                    <a:lumMod val="75000"/>
                  </a:schemeClr>
                </a:solidFill>
                <a:latin typeface="Arial Narrow" pitchFamily="34" charset="0"/>
                <a:cs typeface="Aparajita" pitchFamily="34" charset="0"/>
              </a:rPr>
              <a:t>Internasional</a:t>
            </a:r>
            <a:r>
              <a:rPr lang="en-US" sz="2800" dirty="0">
                <a:solidFill>
                  <a:schemeClr val="accent2">
                    <a:lumMod val="75000"/>
                  </a:schemeClr>
                </a:solidFill>
                <a:latin typeface="Arial Narrow" pitchFamily="34" charset="0"/>
                <a:cs typeface="Aparajita" pitchFamily="34" charset="0"/>
              </a:rPr>
              <a:t> (</a:t>
            </a:r>
            <a:r>
              <a:rPr lang="en-US" sz="2800" i="1" dirty="0" err="1">
                <a:solidFill>
                  <a:schemeClr val="accent2">
                    <a:lumMod val="75000"/>
                  </a:schemeClr>
                </a:solidFill>
                <a:latin typeface="Arial Narrow" pitchFamily="34" charset="0"/>
                <a:cs typeface="Aparajita" pitchFamily="34" charset="0"/>
              </a:rPr>
              <a:t>Int</a:t>
            </a:r>
            <a:r>
              <a:rPr lang="en-US" sz="2800" dirty="0">
                <a:solidFill>
                  <a:schemeClr val="accent2">
                    <a:lumMod val="75000"/>
                  </a:schemeClr>
                </a:solidFill>
                <a:latin typeface="Arial Narrow" pitchFamily="34" charset="0"/>
                <a:cs typeface="Aparajita" pitchFamily="34" charset="0"/>
              </a:rPr>
              <a:t> </a:t>
            </a:r>
            <a:r>
              <a:rPr lang="en-US" sz="2800" i="1" dirty="0">
                <a:solidFill>
                  <a:schemeClr val="accent2">
                    <a:lumMod val="75000"/>
                  </a:schemeClr>
                </a:solidFill>
                <a:latin typeface="Arial Narrow" pitchFamily="34" charset="0"/>
                <a:cs typeface="Aparajita" pitchFamily="34" charset="0"/>
              </a:rPr>
              <a:t>Law</a:t>
            </a:r>
            <a:r>
              <a:rPr lang="en-US" sz="2800" dirty="0">
                <a:solidFill>
                  <a:schemeClr val="accent2">
                    <a:lumMod val="75000"/>
                  </a:schemeClr>
                </a:solidFill>
                <a:latin typeface="Arial Narrow" pitchFamily="34" charset="0"/>
                <a:cs typeface="Aparajita" pitchFamily="34" charset="0"/>
              </a:rPr>
              <a:t> </a:t>
            </a:r>
            <a:r>
              <a:rPr lang="en-US" sz="2800" i="1" dirty="0">
                <a:solidFill>
                  <a:schemeClr val="accent2">
                    <a:lumMod val="75000"/>
                  </a:schemeClr>
                </a:solidFill>
                <a:latin typeface="Arial Narrow" pitchFamily="34" charset="0"/>
                <a:cs typeface="Aparajita" pitchFamily="34" charset="0"/>
              </a:rPr>
              <a:t>Commission</a:t>
            </a:r>
            <a:r>
              <a:rPr lang="en-US" sz="2800" dirty="0">
                <a:solidFill>
                  <a:schemeClr val="accent2">
                    <a:lumMod val="75000"/>
                  </a:schemeClr>
                </a:solidFill>
                <a:latin typeface="Arial Narrow" pitchFamily="34" charset="0"/>
                <a:cs typeface="Aparajita" pitchFamily="34" charset="0"/>
              </a:rPr>
              <a:t>) </a:t>
            </a:r>
            <a:r>
              <a:rPr lang="en-US" sz="2800" dirty="0" smtClean="0">
                <a:solidFill>
                  <a:schemeClr val="accent2">
                    <a:lumMod val="75000"/>
                  </a:schemeClr>
                </a:solidFill>
                <a:latin typeface="Arial Narrow" pitchFamily="34" charset="0"/>
                <a:cs typeface="Aparajita" pitchFamily="34" charset="0"/>
              </a:rPr>
              <a:t>PBB.</a:t>
            </a:r>
          </a:p>
          <a:p>
            <a:pPr>
              <a:lnSpc>
                <a:spcPct val="80000"/>
              </a:lnSpc>
              <a:buNone/>
            </a:pPr>
            <a:endParaRPr lang="en-US" sz="2800" dirty="0">
              <a:solidFill>
                <a:schemeClr val="accent2">
                  <a:lumMod val="75000"/>
                </a:schemeClr>
              </a:solidFill>
              <a:latin typeface="Arial Narrow" pitchFamily="34" charset="0"/>
            </a:endParaRPr>
          </a:p>
          <a:p>
            <a:pPr>
              <a:lnSpc>
                <a:spcPct val="80000"/>
              </a:lnSpc>
              <a:buNone/>
            </a:pPr>
            <a:endParaRPr lang="en-US" sz="2800" dirty="0">
              <a:solidFill>
                <a:schemeClr val="accent2">
                  <a:lumMod val="75000"/>
                </a:schemeClr>
              </a:solidFill>
              <a:latin typeface="Arial Narrow" pitchFamily="34" charset="0"/>
            </a:endParaRPr>
          </a:p>
          <a:p>
            <a:endParaRPr lang="en-US" sz="2800" dirty="0">
              <a:solidFill>
                <a:schemeClr val="accent2">
                  <a:lumMod val="75000"/>
                </a:schemeClr>
              </a:solidFill>
              <a:latin typeface="Arial Narrow" pitchFamily="34" charset="0"/>
            </a:endParaRPr>
          </a:p>
        </p:txBody>
      </p:sp>
    </p:spTree>
    <p:extLst>
      <p:ext uri="{BB962C8B-B14F-4D97-AF65-F5344CB8AC3E}">
        <p14:creationId xmlns:p14="http://schemas.microsoft.com/office/powerpoint/2010/main" val="1338082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idx="1"/>
          </p:nvPr>
        </p:nvSpPr>
        <p:spPr>
          <a:xfrm>
            <a:off x="685800" y="1828800"/>
            <a:ext cx="7315200" cy="4648200"/>
          </a:xfrm>
        </p:spPr>
        <p:txBody>
          <a:bodyPr>
            <a:normAutofit/>
          </a:bodyPr>
          <a:lstStyle/>
          <a:p>
            <a:pPr marL="117475" indent="-3175">
              <a:lnSpc>
                <a:spcPct val="80000"/>
              </a:lnSpc>
              <a:buNone/>
            </a:pPr>
            <a:r>
              <a:rPr lang="en-US" sz="2800" dirty="0" err="1">
                <a:solidFill>
                  <a:schemeClr val="accent2">
                    <a:lumMod val="75000"/>
                  </a:schemeClr>
                </a:solidFill>
                <a:latin typeface="Bodoni MT Condensed" pitchFamily="18" charset="0"/>
                <a:cs typeface="Aparajita" pitchFamily="34" charset="0"/>
              </a:rPr>
              <a:t>Keputusan</a:t>
            </a:r>
            <a:r>
              <a:rPr lang="en-US" sz="2800" dirty="0">
                <a:solidFill>
                  <a:schemeClr val="accent2">
                    <a:lumMod val="75000"/>
                  </a:schemeClr>
                </a:solidFill>
                <a:latin typeface="Bodoni MT Condensed" pitchFamily="18" charset="0"/>
                <a:cs typeface="Aparajita" pitchFamily="34" charset="0"/>
              </a:rPr>
              <a:t> </a:t>
            </a:r>
            <a:r>
              <a:rPr lang="en-US" sz="2800" dirty="0" err="1" smtClean="0">
                <a:solidFill>
                  <a:schemeClr val="accent2">
                    <a:lumMod val="75000"/>
                  </a:schemeClr>
                </a:solidFill>
                <a:latin typeface="Bodoni MT Condensed" pitchFamily="18" charset="0"/>
                <a:cs typeface="Aparajita" pitchFamily="34" charset="0"/>
              </a:rPr>
              <a:t>Badan-Badan</a:t>
            </a:r>
            <a:r>
              <a:rPr lang="en-US" sz="2800" dirty="0" smtClean="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Perlengkapan</a:t>
            </a:r>
            <a:r>
              <a:rPr lang="en-US" sz="2800" dirty="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Organisasi</a:t>
            </a:r>
            <a:r>
              <a:rPr lang="en-US" sz="2800" dirty="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dan</a:t>
            </a:r>
            <a:r>
              <a:rPr lang="en-US" sz="2800" dirty="0">
                <a:solidFill>
                  <a:schemeClr val="accent2">
                    <a:lumMod val="75000"/>
                  </a:schemeClr>
                </a:solidFill>
                <a:latin typeface="Bodoni MT Condensed" pitchFamily="18" charset="0"/>
                <a:cs typeface="Aparajita" pitchFamily="34" charset="0"/>
              </a:rPr>
              <a:t> </a:t>
            </a:r>
            <a:r>
              <a:rPr lang="en-US" sz="2800" dirty="0" err="1" smtClean="0">
                <a:solidFill>
                  <a:schemeClr val="accent2">
                    <a:lumMod val="75000"/>
                  </a:schemeClr>
                </a:solidFill>
                <a:latin typeface="Bodoni MT Condensed" pitchFamily="18" charset="0"/>
                <a:cs typeface="Aparajita" pitchFamily="34" charset="0"/>
              </a:rPr>
              <a:t>Lembaga</a:t>
            </a:r>
            <a:r>
              <a:rPr lang="en-US" sz="2800" dirty="0" smtClean="0">
                <a:solidFill>
                  <a:schemeClr val="accent2">
                    <a:lumMod val="75000"/>
                  </a:schemeClr>
                </a:solidFill>
                <a:latin typeface="Bodoni MT Condensed" pitchFamily="18" charset="0"/>
                <a:cs typeface="Aparajita" pitchFamily="34" charset="0"/>
              </a:rPr>
              <a:t> </a:t>
            </a:r>
            <a:r>
              <a:rPr lang="en-US" sz="2800" dirty="0" err="1" smtClean="0">
                <a:solidFill>
                  <a:schemeClr val="accent2">
                    <a:lumMod val="75000"/>
                  </a:schemeClr>
                </a:solidFill>
                <a:latin typeface="Bodoni MT Condensed" pitchFamily="18" charset="0"/>
                <a:cs typeface="Aparajita" pitchFamily="34" charset="0"/>
              </a:rPr>
              <a:t>Internasional</a:t>
            </a:r>
            <a:r>
              <a:rPr lang="en-US" sz="2800" dirty="0" smtClean="0">
                <a:solidFill>
                  <a:schemeClr val="accent2">
                    <a:lumMod val="75000"/>
                  </a:schemeClr>
                </a:solidFill>
                <a:latin typeface="Bodoni MT Condensed" pitchFamily="18" charset="0"/>
                <a:cs typeface="Aparajita" pitchFamily="34" charset="0"/>
              </a:rPr>
              <a:t>. </a:t>
            </a:r>
          </a:p>
          <a:p>
            <a:pPr marL="117475" indent="-3175">
              <a:lnSpc>
                <a:spcPct val="80000"/>
              </a:lnSpc>
              <a:buNone/>
            </a:pPr>
            <a:r>
              <a:rPr lang="en-US" sz="2800" dirty="0" err="1" smtClean="0">
                <a:solidFill>
                  <a:schemeClr val="accent2">
                    <a:lumMod val="75000"/>
                  </a:schemeClr>
                </a:solidFill>
                <a:latin typeface="Bodoni MT Condensed" pitchFamily="18" charset="0"/>
                <a:cs typeface="Aparajita" pitchFamily="34" charset="0"/>
              </a:rPr>
              <a:t>Beberapa</a:t>
            </a:r>
            <a:r>
              <a:rPr lang="en-US" sz="2800" dirty="0" smtClean="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keputusan</a:t>
            </a:r>
            <a:r>
              <a:rPr lang="en-US" sz="2800" dirty="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tersebut</a:t>
            </a:r>
            <a:r>
              <a:rPr lang="en-US" sz="2800" dirty="0">
                <a:solidFill>
                  <a:schemeClr val="accent2">
                    <a:lumMod val="75000"/>
                  </a:schemeClr>
                </a:solidFill>
                <a:latin typeface="Bodoni MT Condensed" pitchFamily="18" charset="0"/>
                <a:cs typeface="Aparajita" pitchFamily="34" charset="0"/>
              </a:rPr>
              <a:t> </a:t>
            </a:r>
            <a:r>
              <a:rPr lang="en-US" sz="2800" dirty="0" err="1" smtClean="0">
                <a:solidFill>
                  <a:schemeClr val="accent2">
                    <a:lumMod val="75000"/>
                  </a:schemeClr>
                </a:solidFill>
                <a:latin typeface="Bodoni MT Condensed" pitchFamily="18" charset="0"/>
                <a:cs typeface="Aparajita" pitchFamily="34" charset="0"/>
              </a:rPr>
              <a:t>adalah</a:t>
            </a:r>
            <a:r>
              <a:rPr lang="en-US" sz="2800" dirty="0" smtClean="0">
                <a:solidFill>
                  <a:schemeClr val="accent2">
                    <a:lumMod val="75000"/>
                  </a:schemeClr>
                </a:solidFill>
                <a:latin typeface="Bodoni MT Condensed" pitchFamily="18" charset="0"/>
                <a:cs typeface="Aparajita" pitchFamily="34" charset="0"/>
              </a:rPr>
              <a:t>:</a:t>
            </a:r>
          </a:p>
          <a:p>
            <a:pPr>
              <a:lnSpc>
                <a:spcPct val="80000"/>
              </a:lnSpc>
              <a:buFontTx/>
              <a:buChar char="-"/>
            </a:pPr>
            <a:r>
              <a:rPr lang="en-US" sz="2800" dirty="0" err="1" smtClean="0">
                <a:solidFill>
                  <a:schemeClr val="accent2">
                    <a:lumMod val="75000"/>
                  </a:schemeClr>
                </a:solidFill>
                <a:latin typeface="Bodoni MT Condensed" pitchFamily="18" charset="0"/>
                <a:cs typeface="Aparajita" pitchFamily="34" charset="0"/>
              </a:rPr>
              <a:t>Resolusi</a:t>
            </a:r>
            <a:r>
              <a:rPr lang="en-US" sz="2800" dirty="0" smtClean="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Majelis</a:t>
            </a:r>
            <a:r>
              <a:rPr lang="en-US" sz="2800" dirty="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Umum</a:t>
            </a:r>
            <a:r>
              <a:rPr lang="en-US" sz="2800" dirty="0">
                <a:solidFill>
                  <a:schemeClr val="accent2">
                    <a:lumMod val="75000"/>
                  </a:schemeClr>
                </a:solidFill>
                <a:latin typeface="Bodoni MT Condensed" pitchFamily="18" charset="0"/>
                <a:cs typeface="Aparajita" pitchFamily="34" charset="0"/>
              </a:rPr>
              <a:t> </a:t>
            </a:r>
            <a:r>
              <a:rPr lang="en-US" sz="2800" dirty="0" smtClean="0">
                <a:solidFill>
                  <a:schemeClr val="accent2">
                    <a:lumMod val="75000"/>
                  </a:schemeClr>
                </a:solidFill>
                <a:latin typeface="Bodoni MT Condensed" pitchFamily="18" charset="0"/>
                <a:cs typeface="Aparajita" pitchFamily="34" charset="0"/>
              </a:rPr>
              <a:t>PBB</a:t>
            </a:r>
            <a:endParaRPr lang="en-US" sz="2800" dirty="0">
              <a:solidFill>
                <a:schemeClr val="accent2">
                  <a:lumMod val="75000"/>
                </a:schemeClr>
              </a:solidFill>
              <a:latin typeface="Bodoni MT Condensed" pitchFamily="18" charset="0"/>
              <a:cs typeface="Aparajita" pitchFamily="34" charset="0"/>
            </a:endParaRPr>
          </a:p>
          <a:p>
            <a:pPr>
              <a:lnSpc>
                <a:spcPct val="80000"/>
              </a:lnSpc>
              <a:buFontTx/>
              <a:buChar char="-"/>
            </a:pPr>
            <a:r>
              <a:rPr lang="en-US" sz="2800" dirty="0" err="1" smtClean="0">
                <a:solidFill>
                  <a:schemeClr val="accent2">
                    <a:lumMod val="75000"/>
                  </a:schemeClr>
                </a:solidFill>
                <a:latin typeface="Bodoni MT Condensed" pitchFamily="18" charset="0"/>
                <a:cs typeface="Aparajita" pitchFamily="34" charset="0"/>
              </a:rPr>
              <a:t>Keputusan</a:t>
            </a:r>
            <a:r>
              <a:rPr lang="en-US" sz="2800" dirty="0" smtClean="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Majelis</a:t>
            </a:r>
            <a:r>
              <a:rPr lang="en-US" sz="2800" dirty="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Umum</a:t>
            </a:r>
            <a:r>
              <a:rPr lang="en-US" sz="2800" dirty="0">
                <a:solidFill>
                  <a:schemeClr val="accent2">
                    <a:lumMod val="75000"/>
                  </a:schemeClr>
                </a:solidFill>
                <a:latin typeface="Bodoni MT Condensed" pitchFamily="18" charset="0"/>
                <a:cs typeface="Aparajita" pitchFamily="34" charset="0"/>
              </a:rPr>
              <a:t> </a:t>
            </a:r>
            <a:r>
              <a:rPr lang="en-US" sz="2800" dirty="0" smtClean="0">
                <a:solidFill>
                  <a:schemeClr val="accent2">
                    <a:lumMod val="75000"/>
                  </a:schemeClr>
                </a:solidFill>
                <a:latin typeface="Bodoni MT Condensed" pitchFamily="18" charset="0"/>
                <a:cs typeface="Aparajita" pitchFamily="34" charset="0"/>
              </a:rPr>
              <a:t>PBB: </a:t>
            </a:r>
            <a:r>
              <a:rPr lang="en-US" sz="2800" dirty="0" err="1" smtClean="0">
                <a:solidFill>
                  <a:schemeClr val="accent2">
                    <a:lumMod val="75000"/>
                  </a:schemeClr>
                </a:solidFill>
                <a:latin typeface="Bodoni MT Condensed" pitchFamily="18" charset="0"/>
                <a:cs typeface="Aparajita" pitchFamily="34" charset="0"/>
              </a:rPr>
              <a:t>mengenai</a:t>
            </a:r>
            <a:r>
              <a:rPr lang="en-US" sz="2800" dirty="0" smtClean="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Hak</a:t>
            </a:r>
            <a:r>
              <a:rPr lang="en-US" sz="2800" dirty="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Asasi</a:t>
            </a:r>
            <a:r>
              <a:rPr lang="en-US" sz="2800" dirty="0">
                <a:solidFill>
                  <a:schemeClr val="accent2">
                    <a:lumMod val="75000"/>
                  </a:schemeClr>
                </a:solidFill>
                <a:latin typeface="Bodoni MT Condensed" pitchFamily="18" charset="0"/>
                <a:cs typeface="Aparajita" pitchFamily="34" charset="0"/>
              </a:rPr>
              <a:t> </a:t>
            </a:r>
            <a:r>
              <a:rPr lang="en-US" sz="2800" dirty="0" err="1" smtClean="0">
                <a:solidFill>
                  <a:schemeClr val="accent2">
                    <a:lumMod val="75000"/>
                  </a:schemeClr>
                </a:solidFill>
                <a:latin typeface="Bodoni MT Condensed" pitchFamily="18" charset="0"/>
                <a:cs typeface="Aparajita" pitchFamily="34" charset="0"/>
              </a:rPr>
              <a:t>Manusia</a:t>
            </a:r>
            <a:r>
              <a:rPr lang="en-US" sz="2800" dirty="0" smtClean="0">
                <a:solidFill>
                  <a:schemeClr val="accent2">
                    <a:lumMod val="75000"/>
                  </a:schemeClr>
                </a:solidFill>
                <a:latin typeface="Bodoni MT Condensed" pitchFamily="18" charset="0"/>
                <a:cs typeface="Aparajita" pitchFamily="34" charset="0"/>
              </a:rPr>
              <a:t>, </a:t>
            </a:r>
            <a:r>
              <a:rPr lang="en-US" sz="2800" dirty="0" err="1" smtClean="0">
                <a:solidFill>
                  <a:schemeClr val="accent2">
                    <a:lumMod val="75000"/>
                  </a:schemeClr>
                </a:solidFill>
                <a:latin typeface="Bodoni MT Condensed" pitchFamily="18" charset="0"/>
                <a:cs typeface="Aparajita" pitchFamily="34" charset="0"/>
              </a:rPr>
              <a:t>mengenai</a:t>
            </a:r>
            <a:r>
              <a:rPr lang="en-US" sz="2800" dirty="0" smtClean="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Hak</a:t>
            </a:r>
            <a:r>
              <a:rPr lang="en-US" sz="2800" dirty="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untuk</a:t>
            </a:r>
            <a:r>
              <a:rPr lang="en-US" sz="2800" dirty="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menentukan</a:t>
            </a:r>
            <a:r>
              <a:rPr lang="en-US" sz="2800" dirty="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nasib</a:t>
            </a:r>
            <a:r>
              <a:rPr lang="en-US" sz="2800" dirty="0">
                <a:solidFill>
                  <a:schemeClr val="accent2">
                    <a:lumMod val="75000"/>
                  </a:schemeClr>
                </a:solidFill>
                <a:latin typeface="Bodoni MT Condensed" pitchFamily="18" charset="0"/>
                <a:cs typeface="Aparajita" pitchFamily="34" charset="0"/>
              </a:rPr>
              <a:t> </a:t>
            </a:r>
            <a:r>
              <a:rPr lang="en-US" sz="2800" dirty="0" err="1">
                <a:solidFill>
                  <a:schemeClr val="accent2">
                    <a:lumMod val="75000"/>
                  </a:schemeClr>
                </a:solidFill>
                <a:latin typeface="Bodoni MT Condensed" pitchFamily="18" charset="0"/>
                <a:cs typeface="Aparajita" pitchFamily="34" charset="0"/>
              </a:rPr>
              <a:t>sendiri</a:t>
            </a:r>
            <a:r>
              <a:rPr lang="en-US" sz="2800" dirty="0">
                <a:solidFill>
                  <a:schemeClr val="accent2">
                    <a:lumMod val="75000"/>
                  </a:schemeClr>
                </a:solidFill>
                <a:latin typeface="Bodoni MT Condensed" pitchFamily="18" charset="0"/>
                <a:cs typeface="Aparajita" pitchFamily="34" charset="0"/>
              </a:rPr>
              <a:t>.</a:t>
            </a:r>
          </a:p>
          <a:p>
            <a:pPr eaLnBrk="1" hangingPunct="1">
              <a:lnSpc>
                <a:spcPct val="80000"/>
              </a:lnSpc>
              <a:buFontTx/>
              <a:buNone/>
            </a:pPr>
            <a:r>
              <a:rPr lang="en-US" sz="2800" dirty="0" smtClean="0">
                <a:solidFill>
                  <a:schemeClr val="accent2">
                    <a:lumMod val="75000"/>
                  </a:schemeClr>
                </a:solidFill>
                <a:latin typeface="Bodoni MT Condensed" pitchFamily="18" charset="0"/>
                <a:cs typeface="Aparajita" pitchFamily="34" charset="0"/>
              </a:rPr>
              <a:t>   </a:t>
            </a:r>
          </a:p>
        </p:txBody>
      </p:sp>
    </p:spTree>
    <p:extLst>
      <p:ext uri="{BB962C8B-B14F-4D97-AF65-F5344CB8AC3E}">
        <p14:creationId xmlns:p14="http://schemas.microsoft.com/office/powerpoint/2010/main" val="8092792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r>
              <a:rPr lang="en-US" dirty="0" err="1" smtClean="0"/>
              <a:t>Tugas</a:t>
            </a:r>
            <a:r>
              <a:rPr lang="en-US" dirty="0" smtClean="0"/>
              <a:t> </a:t>
            </a:r>
            <a:r>
              <a:rPr lang="en-US" dirty="0" err="1" smtClean="0"/>
              <a:t>dan</a:t>
            </a:r>
            <a:r>
              <a:rPr lang="en-US" dirty="0" smtClean="0"/>
              <a:t> </a:t>
            </a:r>
            <a:r>
              <a:rPr lang="en-US" dirty="0" err="1" smtClean="0"/>
              <a:t>perKULIAHan</a:t>
            </a:r>
            <a:endParaRPr lang="en-US" dirty="0"/>
          </a:p>
        </p:txBody>
      </p:sp>
      <p:sp>
        <p:nvSpPr>
          <p:cNvPr id="3" name="Content Placeholder 2"/>
          <p:cNvSpPr>
            <a:spLocks noGrp="1"/>
          </p:cNvSpPr>
          <p:nvPr>
            <p:ph sz="quarter" idx="4294967295"/>
          </p:nvPr>
        </p:nvSpPr>
        <p:spPr>
          <a:xfrm>
            <a:off x="304800" y="1295400"/>
            <a:ext cx="8229600" cy="5334000"/>
          </a:xfrm>
          <a:prstGeom prst="rect">
            <a:avLst/>
          </a:prstGeom>
        </p:spPr>
        <p:txBody>
          <a:bodyPr>
            <a:normAutofit/>
          </a:bodyPr>
          <a:lstStyle/>
          <a:p>
            <a:r>
              <a:rPr lang="en-US" dirty="0" err="1" smtClean="0"/>
              <a:t>Tugas</a:t>
            </a:r>
            <a:r>
              <a:rPr lang="en-US" dirty="0" smtClean="0"/>
              <a:t>:</a:t>
            </a:r>
          </a:p>
          <a:p>
            <a:pPr marL="0" indent="0">
              <a:buNone/>
            </a:pPr>
            <a:r>
              <a:rPr lang="en-US" dirty="0" smtClean="0"/>
              <a:t>       </a:t>
            </a:r>
            <a:r>
              <a:rPr lang="en-US" dirty="0" err="1" smtClean="0"/>
              <a:t>Membuat</a:t>
            </a:r>
            <a:r>
              <a:rPr lang="en-US" dirty="0" smtClean="0"/>
              <a:t> paper (</a:t>
            </a:r>
            <a:r>
              <a:rPr lang="en-US" dirty="0" err="1" smtClean="0"/>
              <a:t>makalah</a:t>
            </a:r>
            <a:r>
              <a:rPr lang="en-US" dirty="0" smtClean="0"/>
              <a:t>) </a:t>
            </a:r>
            <a:r>
              <a:rPr lang="en-US" dirty="0" err="1" smtClean="0"/>
              <a:t>dengan</a:t>
            </a:r>
            <a:r>
              <a:rPr lang="en-US" dirty="0" smtClean="0"/>
              <a:t> </a:t>
            </a:r>
            <a:r>
              <a:rPr lang="en-US" dirty="0" err="1" smtClean="0"/>
              <a:t>tema</a:t>
            </a:r>
            <a:r>
              <a:rPr lang="en-US" dirty="0" smtClean="0"/>
              <a:t> (</a:t>
            </a:r>
            <a:r>
              <a:rPr lang="en-US" dirty="0" err="1" smtClean="0"/>
              <a:t>pilih</a:t>
            </a:r>
            <a:r>
              <a:rPr lang="en-US" dirty="0" smtClean="0"/>
              <a:t> </a:t>
            </a:r>
            <a:r>
              <a:rPr lang="en-US" dirty="0" err="1" smtClean="0"/>
              <a:t>salah</a:t>
            </a:r>
            <a:r>
              <a:rPr lang="en-US" dirty="0" smtClean="0"/>
              <a:t> </a:t>
            </a:r>
            <a:r>
              <a:rPr lang="en-US" dirty="0" err="1" smtClean="0"/>
              <a:t>satu</a:t>
            </a:r>
            <a:r>
              <a:rPr lang="en-US" dirty="0" smtClean="0"/>
              <a:t>):</a:t>
            </a:r>
          </a:p>
          <a:p>
            <a:pPr>
              <a:buFont typeface="+mj-lt"/>
              <a:buAutoNum type="arabicPeriod"/>
            </a:pPr>
            <a:r>
              <a:rPr lang="en-US" dirty="0" smtClean="0"/>
              <a:t> </a:t>
            </a:r>
            <a:r>
              <a:rPr lang="en-US" dirty="0" err="1" smtClean="0"/>
              <a:t>Perkembangan</a:t>
            </a:r>
            <a:r>
              <a:rPr lang="en-US" dirty="0" smtClean="0"/>
              <a:t> </a:t>
            </a:r>
            <a:r>
              <a:rPr lang="en-US" dirty="0" err="1" smtClean="0"/>
              <a:t>Organisasi</a:t>
            </a:r>
            <a:r>
              <a:rPr lang="en-US" dirty="0" smtClean="0"/>
              <a:t> </a:t>
            </a:r>
            <a:r>
              <a:rPr lang="en-US" dirty="0" err="1" smtClean="0"/>
              <a:t>Internasional</a:t>
            </a:r>
            <a:r>
              <a:rPr lang="en-US" dirty="0" smtClean="0"/>
              <a:t> </a:t>
            </a:r>
            <a:r>
              <a:rPr lang="en-US" dirty="0" err="1" smtClean="0"/>
              <a:t>sebagai</a:t>
            </a:r>
            <a:r>
              <a:rPr lang="en-US" dirty="0" smtClean="0"/>
              <a:t> </a:t>
            </a:r>
            <a:r>
              <a:rPr lang="en-US" dirty="0" err="1" smtClean="0"/>
              <a:t>Subyek</a:t>
            </a:r>
            <a:r>
              <a:rPr lang="en-US" dirty="0" smtClean="0"/>
              <a:t> </a:t>
            </a:r>
            <a:r>
              <a:rPr lang="en-US" dirty="0" err="1" smtClean="0"/>
              <a:t>Hukum</a:t>
            </a:r>
            <a:r>
              <a:rPr lang="en-US" dirty="0" smtClean="0"/>
              <a:t> </a:t>
            </a:r>
            <a:r>
              <a:rPr lang="en-US" dirty="0" err="1" smtClean="0"/>
              <a:t>Internasional</a:t>
            </a:r>
            <a:endParaRPr lang="en-US" dirty="0" smtClean="0"/>
          </a:p>
          <a:p>
            <a:pPr>
              <a:buFont typeface="+mj-lt"/>
              <a:buAutoNum type="arabicPeriod"/>
            </a:pPr>
            <a:r>
              <a:rPr lang="en-US" dirty="0" err="1" smtClean="0"/>
              <a:t>Analisis</a:t>
            </a:r>
            <a:r>
              <a:rPr lang="en-US" dirty="0" smtClean="0"/>
              <a:t> (</a:t>
            </a:r>
            <a:r>
              <a:rPr lang="en-US" dirty="0" err="1" smtClean="0"/>
              <a:t>salah</a:t>
            </a:r>
            <a:r>
              <a:rPr lang="en-US" dirty="0" smtClean="0"/>
              <a:t> </a:t>
            </a:r>
            <a:r>
              <a:rPr lang="en-US" dirty="0" err="1" smtClean="0"/>
              <a:t>satu</a:t>
            </a:r>
            <a:r>
              <a:rPr lang="en-US" dirty="0" smtClean="0"/>
              <a:t>) </a:t>
            </a:r>
            <a:r>
              <a:rPr lang="en-US" dirty="0" err="1" smtClean="0"/>
              <a:t>Sumber</a:t>
            </a:r>
            <a:r>
              <a:rPr lang="en-US" dirty="0" smtClean="0"/>
              <a:t> </a:t>
            </a:r>
            <a:r>
              <a:rPr lang="en-US" dirty="0" err="1" smtClean="0"/>
              <a:t>Hukum</a:t>
            </a:r>
            <a:r>
              <a:rPr lang="en-US" dirty="0" smtClean="0"/>
              <a:t> </a:t>
            </a:r>
            <a:r>
              <a:rPr lang="en-US" dirty="0" err="1" smtClean="0"/>
              <a:t>Internasional</a:t>
            </a:r>
            <a:endParaRPr lang="en-US" dirty="0" smtClean="0"/>
          </a:p>
          <a:p>
            <a:pPr marL="0" indent="0">
              <a:buNone/>
            </a:pPr>
            <a:endParaRPr lang="id-ID" dirty="0" smtClean="0"/>
          </a:p>
          <a:p>
            <a:pPr marL="0" indent="0">
              <a:buNone/>
            </a:pPr>
            <a:r>
              <a:rPr lang="en-US" dirty="0" smtClean="0"/>
              <a:t>*</a:t>
            </a:r>
            <a:r>
              <a:rPr lang="en-US" dirty="0" err="1" smtClean="0"/>
              <a:t>Catatan</a:t>
            </a:r>
            <a:r>
              <a:rPr lang="en-US" dirty="0" smtClean="0"/>
              <a:t>:</a:t>
            </a:r>
          </a:p>
          <a:p>
            <a:pPr marL="0" indent="0">
              <a:buNone/>
            </a:pPr>
            <a:r>
              <a:rPr lang="en-US" dirty="0" err="1" smtClean="0"/>
              <a:t>Judul</a:t>
            </a:r>
            <a:r>
              <a:rPr lang="en-US" dirty="0" smtClean="0"/>
              <a:t> </a:t>
            </a:r>
            <a:r>
              <a:rPr lang="en-US" dirty="0" err="1" smtClean="0"/>
              <a:t>harus</a:t>
            </a:r>
            <a:r>
              <a:rPr lang="en-US" dirty="0" smtClean="0"/>
              <a:t> </a:t>
            </a:r>
            <a:r>
              <a:rPr lang="en-US" dirty="0" err="1" smtClean="0"/>
              <a:t>spesifik</a:t>
            </a:r>
            <a:r>
              <a:rPr lang="en-US" dirty="0" smtClean="0"/>
              <a:t>, </a:t>
            </a:r>
            <a:r>
              <a:rPr lang="en-US" dirty="0" err="1" smtClean="0"/>
              <a:t>pembahasan</a:t>
            </a:r>
            <a:r>
              <a:rPr lang="en-US" dirty="0" smtClean="0"/>
              <a:t> </a:t>
            </a:r>
            <a:r>
              <a:rPr lang="en-US" dirty="0" err="1" smtClean="0"/>
              <a:t>sistematis</a:t>
            </a:r>
            <a:r>
              <a:rPr lang="en-US" dirty="0" smtClean="0"/>
              <a:t>, </a:t>
            </a:r>
            <a:r>
              <a:rPr lang="en-US" dirty="0" err="1" smtClean="0"/>
              <a:t>menyajikan</a:t>
            </a:r>
            <a:r>
              <a:rPr lang="en-US" dirty="0" smtClean="0"/>
              <a:t> </a:t>
            </a:r>
            <a:r>
              <a:rPr lang="en-US" dirty="0" err="1" smtClean="0"/>
              <a:t>teori</a:t>
            </a:r>
            <a:r>
              <a:rPr lang="en-US" dirty="0" smtClean="0"/>
              <a:t> </a:t>
            </a:r>
            <a:r>
              <a:rPr lang="en-US" dirty="0" err="1" smtClean="0"/>
              <a:t>disertai</a:t>
            </a:r>
            <a:r>
              <a:rPr lang="en-US" dirty="0" smtClean="0"/>
              <a:t> contoh2nya,</a:t>
            </a:r>
          </a:p>
          <a:p>
            <a:pPr marL="0" indent="0">
              <a:buNone/>
            </a:pPr>
            <a:r>
              <a:rPr lang="en-US" dirty="0" err="1" smtClean="0"/>
              <a:t>lakukan</a:t>
            </a:r>
            <a:r>
              <a:rPr lang="en-US" dirty="0" smtClean="0"/>
              <a:t> </a:t>
            </a:r>
            <a:r>
              <a:rPr lang="en-US" dirty="0" err="1" smtClean="0"/>
              <a:t>analisis</a:t>
            </a:r>
            <a:r>
              <a:rPr lang="en-US" dirty="0" smtClean="0"/>
              <a:t> </a:t>
            </a:r>
            <a:r>
              <a:rPr lang="en-US" dirty="0" err="1" smtClean="0"/>
              <a:t>dengan</a:t>
            </a:r>
            <a:r>
              <a:rPr lang="en-US" dirty="0" smtClean="0"/>
              <a:t> </a:t>
            </a:r>
            <a:r>
              <a:rPr lang="en-US" dirty="0" err="1" smtClean="0"/>
              <a:t>opini</a:t>
            </a:r>
            <a:r>
              <a:rPr lang="en-US" dirty="0" smtClean="0"/>
              <a:t> </a:t>
            </a:r>
            <a:r>
              <a:rPr lang="en-US" dirty="0" err="1" smtClean="0"/>
              <a:t>pribadi</a:t>
            </a:r>
            <a:r>
              <a:rPr lang="en-US" dirty="0"/>
              <a:t> </a:t>
            </a:r>
            <a:r>
              <a:rPr lang="en-US" dirty="0" err="1" smtClean="0"/>
              <a:t>disertai</a:t>
            </a:r>
            <a:r>
              <a:rPr lang="en-US" dirty="0" smtClean="0"/>
              <a:t> </a:t>
            </a:r>
            <a:r>
              <a:rPr lang="en-US" dirty="0" err="1" smtClean="0"/>
              <a:t>dasar-dasar</a:t>
            </a:r>
            <a:r>
              <a:rPr lang="en-US" dirty="0" smtClean="0"/>
              <a:t> </a:t>
            </a:r>
            <a:r>
              <a:rPr lang="en-US" dirty="0" err="1" smtClean="0"/>
              <a:t>teori</a:t>
            </a:r>
            <a:r>
              <a:rPr lang="en-US" dirty="0" smtClean="0"/>
              <a:t>/</a:t>
            </a:r>
            <a:r>
              <a:rPr lang="en-US" dirty="0" err="1" smtClean="0"/>
              <a:t>dasar</a:t>
            </a:r>
            <a:r>
              <a:rPr lang="en-US" dirty="0" smtClean="0"/>
              <a:t> </a:t>
            </a:r>
            <a:r>
              <a:rPr lang="en-US" dirty="0" err="1" smtClean="0"/>
              <a:t>hukum</a:t>
            </a:r>
            <a:r>
              <a:rPr lang="en-US" dirty="0" smtClean="0"/>
              <a:t>.</a:t>
            </a:r>
          </a:p>
          <a:p>
            <a:pPr marL="0" indent="0">
              <a:buNone/>
            </a:pPr>
            <a:endParaRPr lang="id-ID" dirty="0" smtClean="0"/>
          </a:p>
          <a:p>
            <a:pPr marL="0" indent="0">
              <a:buNone/>
            </a:pPr>
            <a:r>
              <a:rPr lang="id-ID" dirty="0" smtClean="0"/>
              <a:t>DIKUMPULKAN SAAT UTS</a:t>
            </a:r>
            <a:endParaRPr lang="en-US" dirty="0" smtClean="0"/>
          </a:p>
        </p:txBody>
      </p:sp>
    </p:spTree>
    <p:extLst>
      <p:ext uri="{BB962C8B-B14F-4D97-AF65-F5344CB8AC3E}">
        <p14:creationId xmlns:p14="http://schemas.microsoft.com/office/powerpoint/2010/main" val="2549091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err="1" smtClean="0">
                <a:solidFill>
                  <a:schemeClr val="accent5">
                    <a:lumMod val="75000"/>
                  </a:schemeClr>
                </a:solidFill>
              </a:rPr>
              <a:t>Sumber</a:t>
            </a:r>
            <a:r>
              <a:rPr lang="en-US" sz="4000" b="1" dirty="0" smtClean="0">
                <a:solidFill>
                  <a:schemeClr val="accent5">
                    <a:lumMod val="75000"/>
                  </a:schemeClr>
                </a:solidFill>
              </a:rPr>
              <a:t> HI </a:t>
            </a:r>
            <a:r>
              <a:rPr lang="en-US" sz="4000" b="1" dirty="0">
                <a:solidFill>
                  <a:schemeClr val="accent5">
                    <a:lumMod val="75000"/>
                  </a:schemeClr>
                </a:solidFill>
              </a:rPr>
              <a:t>(</a:t>
            </a:r>
            <a:r>
              <a:rPr lang="en-US" sz="4000" b="1" dirty="0" smtClean="0">
                <a:solidFill>
                  <a:schemeClr val="accent5">
                    <a:lumMod val="75000"/>
                  </a:schemeClr>
                </a:solidFill>
              </a:rPr>
              <a:t>formal)</a:t>
            </a:r>
            <a:endParaRPr lang="en-US" sz="4000" b="1" dirty="0">
              <a:solidFill>
                <a:schemeClr val="accent5">
                  <a:lumMod val="75000"/>
                </a:schemeClr>
              </a:solidFill>
            </a:endParaRPr>
          </a:p>
        </p:txBody>
      </p:sp>
      <p:sp>
        <p:nvSpPr>
          <p:cNvPr id="3" name="Content Placeholder 2"/>
          <p:cNvSpPr>
            <a:spLocks noGrp="1"/>
          </p:cNvSpPr>
          <p:nvPr>
            <p:ph idx="1"/>
          </p:nvPr>
        </p:nvSpPr>
        <p:spPr>
          <a:xfrm>
            <a:off x="457200" y="1371600"/>
            <a:ext cx="7620000" cy="5029200"/>
          </a:xfrm>
        </p:spPr>
        <p:txBody>
          <a:bodyPr>
            <a:normAutofit fontScale="77500" lnSpcReduction="20000"/>
          </a:bodyPr>
          <a:lstStyle/>
          <a:p>
            <a:pPr marL="0" indent="0" algn="just">
              <a:lnSpc>
                <a:spcPct val="160000"/>
              </a:lnSpc>
              <a:buNone/>
              <a:defRPr/>
            </a:pPr>
            <a:r>
              <a:rPr lang="id-ID" sz="2800" dirty="0">
                <a:solidFill>
                  <a:schemeClr val="accent5">
                    <a:lumMod val="75000"/>
                  </a:schemeClr>
                </a:solidFill>
                <a:latin typeface="Aparajita" pitchFamily="34" charset="0"/>
                <a:cs typeface="Aparajita" pitchFamily="34" charset="0"/>
              </a:rPr>
              <a:t>Menurut Pasal 38 (ayat 1) </a:t>
            </a:r>
            <a:r>
              <a:rPr lang="en-US" sz="2800" dirty="0" err="1" smtClean="0">
                <a:solidFill>
                  <a:schemeClr val="accent5">
                    <a:lumMod val="75000"/>
                  </a:schemeClr>
                </a:solidFill>
                <a:latin typeface="Aparajita" pitchFamily="34" charset="0"/>
                <a:cs typeface="Aparajita" pitchFamily="34" charset="0"/>
              </a:rPr>
              <a:t>Statuta</a:t>
            </a:r>
            <a:r>
              <a:rPr lang="en-US" sz="2800" dirty="0" smtClean="0">
                <a:solidFill>
                  <a:schemeClr val="accent5">
                    <a:lumMod val="75000"/>
                  </a:schemeClr>
                </a:solidFill>
                <a:latin typeface="Aparajita" pitchFamily="34" charset="0"/>
                <a:cs typeface="Aparajita" pitchFamily="34" charset="0"/>
              </a:rPr>
              <a:t> </a:t>
            </a:r>
            <a:r>
              <a:rPr lang="id-ID" sz="2800" dirty="0" smtClean="0">
                <a:solidFill>
                  <a:schemeClr val="accent5">
                    <a:lumMod val="75000"/>
                  </a:schemeClr>
                </a:solidFill>
                <a:latin typeface="Aparajita" pitchFamily="34" charset="0"/>
                <a:cs typeface="Aparajita" pitchFamily="34" charset="0"/>
              </a:rPr>
              <a:t>Mahkamah </a:t>
            </a:r>
            <a:r>
              <a:rPr lang="id-ID" sz="2800" dirty="0">
                <a:solidFill>
                  <a:schemeClr val="accent5">
                    <a:lumMod val="75000"/>
                  </a:schemeClr>
                </a:solidFill>
                <a:latin typeface="Aparajita" pitchFamily="34" charset="0"/>
                <a:cs typeface="Aparajita" pitchFamily="34" charset="0"/>
              </a:rPr>
              <a:t>Internasional </a:t>
            </a:r>
            <a:r>
              <a:rPr lang="en-US" sz="2800" dirty="0" smtClean="0">
                <a:solidFill>
                  <a:schemeClr val="accent5">
                    <a:lumMod val="75000"/>
                  </a:schemeClr>
                </a:solidFill>
                <a:latin typeface="Aparajita" pitchFamily="34" charset="0"/>
                <a:cs typeface="Aparajita" pitchFamily="34" charset="0"/>
              </a:rPr>
              <a:t>(ICJ), </a:t>
            </a:r>
            <a:r>
              <a:rPr lang="en-US" sz="2800" dirty="0" err="1" smtClean="0">
                <a:solidFill>
                  <a:schemeClr val="accent5">
                    <a:lumMod val="75000"/>
                  </a:schemeClr>
                </a:solidFill>
                <a:latin typeface="Aparajita" pitchFamily="34" charset="0"/>
                <a:cs typeface="Aparajita" pitchFamily="34" charset="0"/>
              </a:rPr>
              <a:t>walaupun</a:t>
            </a:r>
            <a:r>
              <a:rPr lang="id-ID" sz="2800" dirty="0" smtClean="0">
                <a:solidFill>
                  <a:schemeClr val="accent5">
                    <a:lumMod val="75000"/>
                  </a:schemeClr>
                </a:solidFill>
                <a:latin typeface="Aparajita" pitchFamily="34" charset="0"/>
                <a:cs typeface="Aparajita" pitchFamily="34" charset="0"/>
              </a:rPr>
              <a:t> </a:t>
            </a:r>
            <a:r>
              <a:rPr lang="en-US" sz="2800" dirty="0" err="1">
                <a:solidFill>
                  <a:schemeClr val="accent5">
                    <a:lumMod val="75000"/>
                  </a:schemeClr>
                </a:solidFill>
                <a:latin typeface="Aparajita" pitchFamily="34" charset="0"/>
                <a:cs typeface="Aparajita" pitchFamily="34" charset="0"/>
              </a:rPr>
              <a:t>tidak</a:t>
            </a:r>
            <a:r>
              <a:rPr lang="en-US" sz="2800" dirty="0">
                <a:solidFill>
                  <a:schemeClr val="accent5">
                    <a:lumMod val="75000"/>
                  </a:schemeClr>
                </a:solidFill>
                <a:latin typeface="Aparajita" pitchFamily="34" charset="0"/>
                <a:cs typeface="Aparajita" pitchFamily="34" charset="0"/>
              </a:rPr>
              <a:t> </a:t>
            </a:r>
            <a:r>
              <a:rPr lang="en-US" sz="2800" dirty="0" err="1" smtClean="0">
                <a:solidFill>
                  <a:schemeClr val="accent5">
                    <a:lumMod val="75000"/>
                  </a:schemeClr>
                </a:solidFill>
                <a:latin typeface="Aparajita" pitchFamily="34" charset="0"/>
                <a:cs typeface="Aparajita" pitchFamily="34" charset="0"/>
              </a:rPr>
              <a:t>secara</a:t>
            </a:r>
            <a:r>
              <a:rPr lang="en-US" sz="2800" dirty="0" smtClean="0">
                <a:solidFill>
                  <a:schemeClr val="accent5">
                    <a:lumMod val="75000"/>
                  </a:schemeClr>
                </a:solidFill>
                <a:latin typeface="Aparajita" pitchFamily="34" charset="0"/>
                <a:cs typeface="Aparajita" pitchFamily="34" charset="0"/>
              </a:rPr>
              <a:t> </a:t>
            </a:r>
            <a:r>
              <a:rPr lang="en-US" sz="2800" dirty="0" err="1">
                <a:solidFill>
                  <a:schemeClr val="accent5">
                    <a:lumMod val="75000"/>
                  </a:schemeClr>
                </a:solidFill>
                <a:latin typeface="Aparajita" pitchFamily="34" charset="0"/>
                <a:cs typeface="Aparajita" pitchFamily="34" charset="0"/>
              </a:rPr>
              <a:t>eksplisit</a:t>
            </a:r>
            <a:r>
              <a:rPr lang="en-US" sz="2800" dirty="0">
                <a:solidFill>
                  <a:schemeClr val="accent5">
                    <a:lumMod val="75000"/>
                  </a:schemeClr>
                </a:solidFill>
                <a:latin typeface="Aparajita" pitchFamily="34" charset="0"/>
                <a:cs typeface="Aparajita" pitchFamily="34" charset="0"/>
              </a:rPr>
              <a:t> </a:t>
            </a:r>
            <a:r>
              <a:rPr lang="en-US" sz="2800" dirty="0" err="1">
                <a:solidFill>
                  <a:schemeClr val="accent5">
                    <a:lumMod val="75000"/>
                  </a:schemeClr>
                </a:solidFill>
                <a:latin typeface="Aparajita" pitchFamily="34" charset="0"/>
                <a:cs typeface="Aparajita" pitchFamily="34" charset="0"/>
              </a:rPr>
              <a:t>dicantumkan</a:t>
            </a:r>
            <a:r>
              <a:rPr lang="en-US" sz="2800" dirty="0">
                <a:solidFill>
                  <a:schemeClr val="accent5">
                    <a:lumMod val="75000"/>
                  </a:schemeClr>
                </a:solidFill>
                <a:latin typeface="Aparajita" pitchFamily="34" charset="0"/>
                <a:cs typeface="Aparajita" pitchFamily="34" charset="0"/>
              </a:rPr>
              <a:t>, </a:t>
            </a:r>
            <a:r>
              <a:rPr lang="en-US" sz="2800" dirty="0" err="1">
                <a:solidFill>
                  <a:schemeClr val="accent5">
                    <a:lumMod val="75000"/>
                  </a:schemeClr>
                </a:solidFill>
                <a:latin typeface="Aparajita" pitchFamily="34" charset="0"/>
                <a:cs typeface="Aparajita" pitchFamily="34" charset="0"/>
              </a:rPr>
              <a:t>menyatakan</a:t>
            </a:r>
            <a:r>
              <a:rPr lang="en-US" sz="2800" dirty="0">
                <a:solidFill>
                  <a:schemeClr val="accent5">
                    <a:lumMod val="75000"/>
                  </a:schemeClr>
                </a:solidFill>
                <a:latin typeface="Aparajita" pitchFamily="34" charset="0"/>
                <a:cs typeface="Aparajita" pitchFamily="34" charset="0"/>
              </a:rPr>
              <a:t> </a:t>
            </a:r>
            <a:r>
              <a:rPr lang="en-US" sz="2800" dirty="0" err="1">
                <a:solidFill>
                  <a:schemeClr val="accent5">
                    <a:lumMod val="75000"/>
                  </a:schemeClr>
                </a:solidFill>
                <a:latin typeface="Aparajita" pitchFamily="34" charset="0"/>
                <a:cs typeface="Aparajita" pitchFamily="34" charset="0"/>
              </a:rPr>
              <a:t>bahwa</a:t>
            </a:r>
            <a:r>
              <a:rPr lang="en-US" sz="2800" dirty="0">
                <a:solidFill>
                  <a:schemeClr val="accent5">
                    <a:lumMod val="75000"/>
                  </a:schemeClr>
                </a:solidFill>
                <a:latin typeface="Aparajita" pitchFamily="34" charset="0"/>
                <a:cs typeface="Aparajita" pitchFamily="34" charset="0"/>
              </a:rPr>
              <a:t> </a:t>
            </a:r>
            <a:r>
              <a:rPr lang="en-US" sz="2800" dirty="0" err="1">
                <a:solidFill>
                  <a:schemeClr val="accent5">
                    <a:lumMod val="75000"/>
                  </a:schemeClr>
                </a:solidFill>
                <a:latin typeface="Aparajita" pitchFamily="34" charset="0"/>
                <a:cs typeface="Aparajita" pitchFamily="34" charset="0"/>
              </a:rPr>
              <a:t>dalam</a:t>
            </a:r>
            <a:r>
              <a:rPr lang="en-US" sz="2800" dirty="0">
                <a:solidFill>
                  <a:schemeClr val="accent5">
                    <a:lumMod val="75000"/>
                  </a:schemeClr>
                </a:solidFill>
                <a:latin typeface="Aparajita" pitchFamily="34" charset="0"/>
                <a:cs typeface="Aparajita" pitchFamily="34" charset="0"/>
              </a:rPr>
              <a:t> </a:t>
            </a:r>
            <a:r>
              <a:rPr lang="en-US" sz="2800" dirty="0" err="1">
                <a:solidFill>
                  <a:schemeClr val="accent5">
                    <a:lumMod val="75000"/>
                  </a:schemeClr>
                </a:solidFill>
                <a:latin typeface="Aparajita" pitchFamily="34" charset="0"/>
                <a:cs typeface="Aparajita" pitchFamily="34" charset="0"/>
              </a:rPr>
              <a:t>mengadili</a:t>
            </a:r>
            <a:r>
              <a:rPr lang="en-US" sz="2800" dirty="0">
                <a:solidFill>
                  <a:schemeClr val="accent5">
                    <a:lumMod val="75000"/>
                  </a:schemeClr>
                </a:solidFill>
                <a:latin typeface="Aparajita" pitchFamily="34" charset="0"/>
                <a:cs typeface="Aparajita" pitchFamily="34" charset="0"/>
              </a:rPr>
              <a:t> </a:t>
            </a:r>
            <a:r>
              <a:rPr lang="en-US" sz="2800" dirty="0" err="1" smtClean="0">
                <a:solidFill>
                  <a:schemeClr val="accent5">
                    <a:lumMod val="75000"/>
                  </a:schemeClr>
                </a:solidFill>
                <a:latin typeface="Aparajita" pitchFamily="34" charset="0"/>
                <a:cs typeface="Aparajita" pitchFamily="34" charset="0"/>
              </a:rPr>
              <a:t>perkara-perkara</a:t>
            </a:r>
            <a:r>
              <a:rPr lang="en-US" sz="2800" dirty="0" smtClean="0">
                <a:solidFill>
                  <a:schemeClr val="accent5">
                    <a:lumMod val="75000"/>
                  </a:schemeClr>
                </a:solidFill>
                <a:latin typeface="Aparajita" pitchFamily="34" charset="0"/>
                <a:cs typeface="Aparajita" pitchFamily="34" charset="0"/>
              </a:rPr>
              <a:t> </a:t>
            </a:r>
            <a:r>
              <a:rPr lang="en-US" sz="2800" dirty="0">
                <a:solidFill>
                  <a:schemeClr val="accent5">
                    <a:lumMod val="75000"/>
                  </a:schemeClr>
                </a:solidFill>
                <a:latin typeface="Aparajita" pitchFamily="34" charset="0"/>
                <a:cs typeface="Aparajita" pitchFamily="34" charset="0"/>
              </a:rPr>
              <a:t>yang </a:t>
            </a:r>
            <a:r>
              <a:rPr lang="en-US" sz="2800" dirty="0" err="1">
                <a:solidFill>
                  <a:schemeClr val="accent5">
                    <a:lumMod val="75000"/>
                  </a:schemeClr>
                </a:solidFill>
                <a:latin typeface="Aparajita" pitchFamily="34" charset="0"/>
                <a:cs typeface="Aparajita" pitchFamily="34" charset="0"/>
              </a:rPr>
              <a:t>diajukan</a:t>
            </a:r>
            <a:r>
              <a:rPr lang="en-US" sz="2800" dirty="0">
                <a:solidFill>
                  <a:schemeClr val="accent5">
                    <a:lumMod val="75000"/>
                  </a:schemeClr>
                </a:solidFill>
                <a:latin typeface="Aparajita" pitchFamily="34" charset="0"/>
                <a:cs typeface="Aparajita" pitchFamily="34" charset="0"/>
              </a:rPr>
              <a:t> </a:t>
            </a:r>
            <a:r>
              <a:rPr lang="en-US" sz="2800" dirty="0" err="1" smtClean="0">
                <a:solidFill>
                  <a:schemeClr val="accent5">
                    <a:lumMod val="75000"/>
                  </a:schemeClr>
                </a:solidFill>
                <a:latin typeface="Aparajita" pitchFamily="34" charset="0"/>
                <a:cs typeface="Aparajita" pitchFamily="34" charset="0"/>
              </a:rPr>
              <a:t>kepadanya</a:t>
            </a:r>
            <a:r>
              <a:rPr lang="en-US" sz="2800" dirty="0" smtClean="0">
                <a:solidFill>
                  <a:schemeClr val="accent5">
                    <a:lumMod val="75000"/>
                  </a:schemeClr>
                </a:solidFill>
                <a:latin typeface="Aparajita" pitchFamily="34" charset="0"/>
                <a:cs typeface="Aparajita" pitchFamily="34" charset="0"/>
              </a:rPr>
              <a:t>, </a:t>
            </a:r>
            <a:r>
              <a:rPr lang="en-US" sz="2800" dirty="0" err="1" smtClean="0">
                <a:solidFill>
                  <a:schemeClr val="accent5">
                    <a:lumMod val="75000"/>
                  </a:schemeClr>
                </a:solidFill>
                <a:latin typeface="Aparajita" pitchFamily="34" charset="0"/>
                <a:cs typeface="Aparajita" pitchFamily="34" charset="0"/>
              </a:rPr>
              <a:t>Mahkamah</a:t>
            </a:r>
            <a:r>
              <a:rPr lang="en-US" sz="2800" dirty="0" smtClean="0">
                <a:solidFill>
                  <a:schemeClr val="accent5">
                    <a:lumMod val="75000"/>
                  </a:schemeClr>
                </a:solidFill>
                <a:latin typeface="Aparajita" pitchFamily="34" charset="0"/>
                <a:cs typeface="Aparajita" pitchFamily="34" charset="0"/>
              </a:rPr>
              <a:t> </a:t>
            </a:r>
            <a:r>
              <a:rPr lang="en-US" sz="2800" dirty="0" err="1">
                <a:solidFill>
                  <a:schemeClr val="accent5">
                    <a:lumMod val="75000"/>
                  </a:schemeClr>
                </a:solidFill>
                <a:latin typeface="Aparajita" pitchFamily="34" charset="0"/>
                <a:cs typeface="Aparajita" pitchFamily="34" charset="0"/>
              </a:rPr>
              <a:t>Internasional</a:t>
            </a:r>
            <a:r>
              <a:rPr lang="en-US" sz="2800" dirty="0">
                <a:solidFill>
                  <a:schemeClr val="accent5">
                    <a:lumMod val="75000"/>
                  </a:schemeClr>
                </a:solidFill>
                <a:latin typeface="Aparajita" pitchFamily="34" charset="0"/>
                <a:cs typeface="Aparajita" pitchFamily="34" charset="0"/>
              </a:rPr>
              <a:t> (ICJ)  </a:t>
            </a:r>
            <a:r>
              <a:rPr lang="en-US" sz="2800" dirty="0" err="1">
                <a:solidFill>
                  <a:schemeClr val="accent5">
                    <a:lumMod val="75000"/>
                  </a:schemeClr>
                </a:solidFill>
                <a:latin typeface="Aparajita" pitchFamily="34" charset="0"/>
                <a:cs typeface="Aparajita" pitchFamily="34" charset="0"/>
              </a:rPr>
              <a:t>akan</a:t>
            </a:r>
            <a:r>
              <a:rPr lang="en-US" sz="2800" dirty="0">
                <a:solidFill>
                  <a:schemeClr val="accent5">
                    <a:lumMod val="75000"/>
                  </a:schemeClr>
                </a:solidFill>
                <a:latin typeface="Aparajita" pitchFamily="34" charset="0"/>
                <a:cs typeface="Aparajita" pitchFamily="34" charset="0"/>
              </a:rPr>
              <a:t> </a:t>
            </a:r>
            <a:r>
              <a:rPr lang="en-US" sz="2800" dirty="0" err="1">
                <a:solidFill>
                  <a:schemeClr val="accent5">
                    <a:lumMod val="75000"/>
                  </a:schemeClr>
                </a:solidFill>
                <a:latin typeface="Aparajita" pitchFamily="34" charset="0"/>
                <a:cs typeface="Aparajita" pitchFamily="34" charset="0"/>
              </a:rPr>
              <a:t>mempergunakan</a:t>
            </a:r>
            <a:r>
              <a:rPr lang="en-US" sz="2800" dirty="0">
                <a:solidFill>
                  <a:schemeClr val="accent5">
                    <a:lumMod val="75000"/>
                  </a:schemeClr>
                </a:solidFill>
                <a:latin typeface="Aparajita" pitchFamily="34" charset="0"/>
                <a:cs typeface="Aparajita" pitchFamily="34" charset="0"/>
              </a:rPr>
              <a:t>:</a:t>
            </a:r>
          </a:p>
          <a:p>
            <a:pPr marL="339725" indent="-339725" algn="just">
              <a:lnSpc>
                <a:spcPct val="160000"/>
              </a:lnSpc>
              <a:buFont typeface="+mj-lt"/>
              <a:buAutoNum type="arabicPeriod"/>
              <a:defRPr/>
            </a:pPr>
            <a:r>
              <a:rPr lang="id-ID" sz="2800" dirty="0" smtClean="0">
                <a:solidFill>
                  <a:schemeClr val="accent5">
                    <a:lumMod val="75000"/>
                  </a:schemeClr>
                </a:solidFill>
                <a:latin typeface="Aparajita" pitchFamily="34" charset="0"/>
                <a:cs typeface="Aparajita" pitchFamily="34" charset="0"/>
              </a:rPr>
              <a:t>Perjanjian-perjanjian </a:t>
            </a:r>
            <a:r>
              <a:rPr lang="id-ID" sz="2800" dirty="0">
                <a:solidFill>
                  <a:schemeClr val="accent5">
                    <a:lumMod val="75000"/>
                  </a:schemeClr>
                </a:solidFill>
                <a:latin typeface="Aparajita" pitchFamily="34" charset="0"/>
                <a:cs typeface="Aparajita" pitchFamily="34" charset="0"/>
              </a:rPr>
              <a:t>internasional</a:t>
            </a:r>
          </a:p>
          <a:p>
            <a:pPr marL="339725" indent="-339725" algn="just">
              <a:lnSpc>
                <a:spcPct val="160000"/>
              </a:lnSpc>
              <a:buFont typeface="+mj-lt"/>
              <a:buAutoNum type="arabicPeriod"/>
              <a:defRPr/>
            </a:pPr>
            <a:r>
              <a:rPr lang="id-ID" sz="2800" dirty="0" smtClean="0">
                <a:solidFill>
                  <a:schemeClr val="accent5">
                    <a:lumMod val="75000"/>
                  </a:schemeClr>
                </a:solidFill>
                <a:latin typeface="Aparajita" pitchFamily="34" charset="0"/>
                <a:cs typeface="Aparajita" pitchFamily="34" charset="0"/>
              </a:rPr>
              <a:t>Kebiasaan-kebiasaan </a:t>
            </a:r>
            <a:r>
              <a:rPr lang="id-ID" sz="2800" dirty="0">
                <a:solidFill>
                  <a:schemeClr val="accent5">
                    <a:lumMod val="75000"/>
                  </a:schemeClr>
                </a:solidFill>
                <a:latin typeface="Aparajita" pitchFamily="34" charset="0"/>
                <a:cs typeface="Aparajita" pitchFamily="34" charset="0"/>
              </a:rPr>
              <a:t>internasional, merupakan </a:t>
            </a:r>
            <a:r>
              <a:rPr lang="id-ID" sz="2800" dirty="0" smtClean="0">
                <a:solidFill>
                  <a:schemeClr val="accent5">
                    <a:lumMod val="75000"/>
                  </a:schemeClr>
                </a:solidFill>
                <a:latin typeface="Aparajita" pitchFamily="34" charset="0"/>
                <a:cs typeface="Aparajita" pitchFamily="34" charset="0"/>
              </a:rPr>
              <a:t>kebiasaan </a:t>
            </a:r>
            <a:r>
              <a:rPr lang="id-ID" sz="2800" dirty="0">
                <a:solidFill>
                  <a:schemeClr val="accent5">
                    <a:lumMod val="75000"/>
                  </a:schemeClr>
                </a:solidFill>
                <a:latin typeface="Aparajita" pitchFamily="34" charset="0"/>
                <a:cs typeface="Aparajita" pitchFamily="34" charset="0"/>
              </a:rPr>
              <a:t>umum dan telah diterima sebagai hukum</a:t>
            </a:r>
          </a:p>
          <a:p>
            <a:pPr marL="339725" indent="-339725" algn="just">
              <a:lnSpc>
                <a:spcPct val="160000"/>
              </a:lnSpc>
              <a:buFont typeface="+mj-lt"/>
              <a:buAutoNum type="arabicPeriod"/>
              <a:defRPr/>
            </a:pPr>
            <a:r>
              <a:rPr lang="id-ID" sz="2800" dirty="0" smtClean="0">
                <a:solidFill>
                  <a:schemeClr val="accent5">
                    <a:lumMod val="75000"/>
                  </a:schemeClr>
                </a:solidFill>
                <a:latin typeface="Aparajita" pitchFamily="34" charset="0"/>
                <a:cs typeface="Aparajita" pitchFamily="34" charset="0"/>
              </a:rPr>
              <a:t>Prinsip-prinsip </a:t>
            </a:r>
            <a:r>
              <a:rPr lang="id-ID" sz="2800" dirty="0">
                <a:solidFill>
                  <a:schemeClr val="accent5">
                    <a:lumMod val="75000"/>
                  </a:schemeClr>
                </a:solidFill>
                <a:latin typeface="Aparajita" pitchFamily="34" charset="0"/>
                <a:cs typeface="Aparajita" pitchFamily="34" charset="0"/>
              </a:rPr>
              <a:t>hukum umum yang diakui oleh bangsa-bangsa yang beradab</a:t>
            </a:r>
          </a:p>
          <a:p>
            <a:pPr marL="339725" indent="-339725" algn="just">
              <a:lnSpc>
                <a:spcPct val="160000"/>
              </a:lnSpc>
              <a:buFont typeface="+mj-lt"/>
              <a:buAutoNum type="arabicPeriod"/>
              <a:defRPr/>
            </a:pPr>
            <a:r>
              <a:rPr lang="id-ID" sz="2800" dirty="0" smtClean="0">
                <a:solidFill>
                  <a:schemeClr val="accent5">
                    <a:lumMod val="75000"/>
                  </a:schemeClr>
                </a:solidFill>
                <a:latin typeface="Aparajita" pitchFamily="34" charset="0"/>
                <a:cs typeface="Aparajita" pitchFamily="34" charset="0"/>
              </a:rPr>
              <a:t>Keputusan </a:t>
            </a:r>
            <a:r>
              <a:rPr lang="id-ID" sz="2800" dirty="0">
                <a:solidFill>
                  <a:schemeClr val="accent5">
                    <a:lumMod val="75000"/>
                  </a:schemeClr>
                </a:solidFill>
                <a:latin typeface="Aparajita" pitchFamily="34" charset="0"/>
                <a:cs typeface="Aparajita" pitchFamily="34" charset="0"/>
              </a:rPr>
              <a:t>Pengadilan dan Pendapat sarjana yang terkemuka di dunia</a:t>
            </a:r>
          </a:p>
          <a:p>
            <a:endParaRPr lang="en-US" dirty="0"/>
          </a:p>
        </p:txBody>
      </p:sp>
    </p:spTree>
    <p:extLst>
      <p:ext uri="{BB962C8B-B14F-4D97-AF65-F5344CB8AC3E}">
        <p14:creationId xmlns:p14="http://schemas.microsoft.com/office/powerpoint/2010/main" val="3809839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pPr eaLnBrk="1" hangingPunct="1">
              <a:defRPr/>
            </a:pPr>
            <a:r>
              <a:rPr lang="en-US" sz="2800" dirty="0" err="1" smtClean="0">
                <a:solidFill>
                  <a:schemeClr val="accent5">
                    <a:lumMod val="75000"/>
                  </a:schemeClr>
                </a:solidFill>
                <a:latin typeface="Bell MT" pitchFamily="18" charset="0"/>
              </a:rPr>
              <a:t>Mochtar</a:t>
            </a:r>
            <a:r>
              <a:rPr lang="en-US" sz="2800" dirty="0" smtClean="0">
                <a:solidFill>
                  <a:schemeClr val="accent5">
                    <a:lumMod val="75000"/>
                  </a:schemeClr>
                </a:solidFill>
                <a:latin typeface="Bell MT" pitchFamily="18" charset="0"/>
              </a:rPr>
              <a:t> </a:t>
            </a:r>
            <a:r>
              <a:rPr lang="en-US" sz="2800" dirty="0" err="1" smtClean="0">
                <a:solidFill>
                  <a:schemeClr val="accent5">
                    <a:lumMod val="75000"/>
                  </a:schemeClr>
                </a:solidFill>
                <a:latin typeface="Bell MT" pitchFamily="18" charset="0"/>
              </a:rPr>
              <a:t>Kusumaatmadja</a:t>
            </a:r>
            <a:endParaRPr lang="en-US" sz="2800" dirty="0" smtClean="0">
              <a:solidFill>
                <a:schemeClr val="accent5">
                  <a:lumMod val="75000"/>
                </a:schemeClr>
              </a:solidFill>
              <a:latin typeface="Bell MT" pitchFamily="18" charset="0"/>
            </a:endParaRPr>
          </a:p>
        </p:txBody>
      </p:sp>
      <p:sp>
        <p:nvSpPr>
          <p:cNvPr id="281603" name="Rectangle 3"/>
          <p:cNvSpPr>
            <a:spLocks noGrp="1" noChangeArrowheads="1"/>
          </p:cNvSpPr>
          <p:nvPr>
            <p:ph type="body" idx="1"/>
          </p:nvPr>
        </p:nvSpPr>
        <p:spPr/>
        <p:txBody>
          <a:bodyPr/>
          <a:lstStyle/>
          <a:p>
            <a:pPr marL="0" indent="0">
              <a:lnSpc>
                <a:spcPct val="90000"/>
              </a:lnSpc>
              <a:buNone/>
              <a:defRPr/>
            </a:pPr>
            <a:r>
              <a:rPr lang="en-US" sz="2000" dirty="0">
                <a:solidFill>
                  <a:schemeClr val="accent5">
                    <a:lumMod val="75000"/>
                  </a:schemeClr>
                </a:solidFill>
              </a:rPr>
              <a:t>Dari </a:t>
            </a:r>
            <a:r>
              <a:rPr lang="en-US" sz="2000" dirty="0" err="1">
                <a:solidFill>
                  <a:schemeClr val="accent5">
                    <a:lumMod val="75000"/>
                  </a:schemeClr>
                </a:solidFill>
              </a:rPr>
              <a:t>Pasal</a:t>
            </a:r>
            <a:r>
              <a:rPr lang="en-US" sz="2000" dirty="0">
                <a:solidFill>
                  <a:schemeClr val="accent5">
                    <a:lumMod val="75000"/>
                  </a:schemeClr>
                </a:solidFill>
              </a:rPr>
              <a:t> 38 (1) </a:t>
            </a:r>
            <a:r>
              <a:rPr lang="en-US" sz="2000" dirty="0" err="1" smtClean="0">
                <a:solidFill>
                  <a:schemeClr val="accent5">
                    <a:lumMod val="75000"/>
                  </a:schemeClr>
                </a:solidFill>
              </a:rPr>
              <a:t>Statuta</a:t>
            </a:r>
            <a:r>
              <a:rPr lang="en-US" sz="2000" dirty="0" smtClean="0">
                <a:solidFill>
                  <a:schemeClr val="accent5">
                    <a:lumMod val="75000"/>
                  </a:schemeClr>
                </a:solidFill>
              </a:rPr>
              <a:t> </a:t>
            </a:r>
            <a:r>
              <a:rPr lang="en-US" sz="2000" dirty="0" err="1" smtClean="0">
                <a:solidFill>
                  <a:schemeClr val="accent5">
                    <a:lumMod val="75000"/>
                  </a:schemeClr>
                </a:solidFill>
              </a:rPr>
              <a:t>Mahkamah</a:t>
            </a:r>
            <a:r>
              <a:rPr lang="en-US" sz="2000" dirty="0" smtClean="0">
                <a:solidFill>
                  <a:schemeClr val="accent5">
                    <a:lumMod val="75000"/>
                  </a:schemeClr>
                </a:solidFill>
              </a:rPr>
              <a:t> </a:t>
            </a:r>
            <a:r>
              <a:rPr lang="en-US" sz="2000" dirty="0" err="1" smtClean="0">
                <a:solidFill>
                  <a:schemeClr val="accent5">
                    <a:lumMod val="75000"/>
                  </a:schemeClr>
                </a:solidFill>
              </a:rPr>
              <a:t>Internasional</a:t>
            </a:r>
            <a:r>
              <a:rPr lang="en-US" sz="2000" dirty="0" smtClean="0">
                <a:solidFill>
                  <a:schemeClr val="accent5">
                    <a:lumMod val="75000"/>
                  </a:schemeClr>
                </a:solidFill>
              </a:rPr>
              <a:t> </a:t>
            </a:r>
            <a:r>
              <a:rPr lang="en-US" sz="2000" dirty="0" err="1">
                <a:solidFill>
                  <a:schemeClr val="accent5">
                    <a:lumMod val="75000"/>
                  </a:schemeClr>
                </a:solidFill>
              </a:rPr>
              <a:t>dapat</a:t>
            </a:r>
            <a:r>
              <a:rPr lang="en-US" sz="2000" dirty="0">
                <a:solidFill>
                  <a:schemeClr val="accent5">
                    <a:lumMod val="75000"/>
                  </a:schemeClr>
                </a:solidFill>
              </a:rPr>
              <a:t> </a:t>
            </a:r>
            <a:r>
              <a:rPr lang="en-US" sz="2000" dirty="0" err="1">
                <a:solidFill>
                  <a:schemeClr val="accent5">
                    <a:lumMod val="75000"/>
                  </a:schemeClr>
                </a:solidFill>
              </a:rPr>
              <a:t>disimpulkan</a:t>
            </a:r>
            <a:r>
              <a:rPr lang="en-US" sz="2000" dirty="0">
                <a:solidFill>
                  <a:schemeClr val="accent5">
                    <a:lumMod val="75000"/>
                  </a:schemeClr>
                </a:solidFill>
              </a:rPr>
              <a:t> </a:t>
            </a:r>
            <a:r>
              <a:rPr lang="en-US" sz="2000" dirty="0" err="1">
                <a:solidFill>
                  <a:schemeClr val="accent5">
                    <a:lumMod val="75000"/>
                  </a:schemeClr>
                </a:solidFill>
              </a:rPr>
              <a:t>ada</a:t>
            </a:r>
            <a:r>
              <a:rPr lang="en-US" sz="2000" dirty="0">
                <a:solidFill>
                  <a:schemeClr val="accent5">
                    <a:lumMod val="75000"/>
                  </a:schemeClr>
                </a:solidFill>
              </a:rPr>
              <a:t> 2 </a:t>
            </a:r>
            <a:r>
              <a:rPr lang="en-US" sz="2000" dirty="0" err="1">
                <a:solidFill>
                  <a:schemeClr val="accent5">
                    <a:lumMod val="75000"/>
                  </a:schemeClr>
                </a:solidFill>
              </a:rPr>
              <a:t>kategori</a:t>
            </a:r>
            <a:r>
              <a:rPr lang="en-US" sz="2000" dirty="0">
                <a:solidFill>
                  <a:schemeClr val="accent5">
                    <a:lumMod val="75000"/>
                  </a:schemeClr>
                </a:solidFill>
              </a:rPr>
              <a:t> </a:t>
            </a:r>
            <a:r>
              <a:rPr lang="en-US" sz="2000" dirty="0" err="1">
                <a:solidFill>
                  <a:schemeClr val="accent5">
                    <a:lumMod val="75000"/>
                  </a:schemeClr>
                </a:solidFill>
              </a:rPr>
              <a:t>sumber</a:t>
            </a:r>
            <a:r>
              <a:rPr lang="en-US" sz="2000" dirty="0">
                <a:solidFill>
                  <a:schemeClr val="accent5">
                    <a:lumMod val="75000"/>
                  </a:schemeClr>
                </a:solidFill>
              </a:rPr>
              <a:t> HI </a:t>
            </a:r>
            <a:r>
              <a:rPr lang="en-US" sz="2000" dirty="0" err="1">
                <a:solidFill>
                  <a:schemeClr val="accent5">
                    <a:lumMod val="75000"/>
                  </a:schemeClr>
                </a:solidFill>
              </a:rPr>
              <a:t>dalam</a:t>
            </a:r>
            <a:r>
              <a:rPr lang="en-US" sz="2000" dirty="0">
                <a:solidFill>
                  <a:schemeClr val="accent5">
                    <a:lumMod val="75000"/>
                  </a:schemeClr>
                </a:solidFill>
              </a:rPr>
              <a:t> </a:t>
            </a:r>
            <a:r>
              <a:rPr lang="en-US" sz="2000" dirty="0" err="1">
                <a:solidFill>
                  <a:schemeClr val="accent5">
                    <a:lumMod val="75000"/>
                  </a:schemeClr>
                </a:solidFill>
              </a:rPr>
              <a:t>arti</a:t>
            </a:r>
            <a:r>
              <a:rPr lang="en-US" sz="2000" dirty="0">
                <a:solidFill>
                  <a:schemeClr val="accent5">
                    <a:lumMod val="75000"/>
                  </a:schemeClr>
                </a:solidFill>
              </a:rPr>
              <a:t> </a:t>
            </a:r>
            <a:r>
              <a:rPr lang="en-US" sz="2000" dirty="0" smtClean="0">
                <a:solidFill>
                  <a:schemeClr val="accent5">
                    <a:lumMod val="75000"/>
                  </a:schemeClr>
                </a:solidFill>
              </a:rPr>
              <a:t>formal, </a:t>
            </a:r>
            <a:r>
              <a:rPr lang="en-US" sz="2000" dirty="0" err="1" smtClean="0">
                <a:solidFill>
                  <a:schemeClr val="accent5">
                    <a:lumMod val="75000"/>
                  </a:schemeClr>
                </a:solidFill>
              </a:rPr>
              <a:t>yaitu</a:t>
            </a:r>
            <a:r>
              <a:rPr lang="en-US" sz="2000" dirty="0" smtClean="0">
                <a:solidFill>
                  <a:schemeClr val="accent5">
                    <a:lumMod val="75000"/>
                  </a:schemeClr>
                </a:solidFill>
              </a:rPr>
              <a:t>:</a:t>
            </a:r>
          </a:p>
          <a:p>
            <a:pPr marL="609600" indent="-609600">
              <a:lnSpc>
                <a:spcPct val="90000"/>
              </a:lnSpc>
              <a:buNone/>
              <a:defRPr/>
            </a:pPr>
            <a:endParaRPr lang="en-US" u="sng" dirty="0" smtClean="0">
              <a:solidFill>
                <a:schemeClr val="accent5">
                  <a:lumMod val="75000"/>
                </a:schemeClr>
              </a:solidFill>
            </a:endParaRPr>
          </a:p>
          <a:p>
            <a:pPr marL="609600" indent="-609600">
              <a:lnSpc>
                <a:spcPct val="90000"/>
              </a:lnSpc>
              <a:buNone/>
              <a:defRPr/>
            </a:pPr>
            <a:r>
              <a:rPr lang="en-US" u="sng" dirty="0" err="1" smtClean="0">
                <a:solidFill>
                  <a:schemeClr val="accent5">
                    <a:lumMod val="75000"/>
                  </a:schemeClr>
                </a:solidFill>
              </a:rPr>
              <a:t>Sumber</a:t>
            </a:r>
            <a:r>
              <a:rPr lang="en-US" u="sng" dirty="0" smtClean="0">
                <a:solidFill>
                  <a:schemeClr val="accent5">
                    <a:lumMod val="75000"/>
                  </a:schemeClr>
                </a:solidFill>
              </a:rPr>
              <a:t> </a:t>
            </a:r>
            <a:r>
              <a:rPr lang="en-US" u="sng" dirty="0" err="1" smtClean="0">
                <a:solidFill>
                  <a:schemeClr val="accent5">
                    <a:lumMod val="75000"/>
                  </a:schemeClr>
                </a:solidFill>
              </a:rPr>
              <a:t>hukum</a:t>
            </a:r>
            <a:r>
              <a:rPr lang="en-US" u="sng" dirty="0" smtClean="0">
                <a:solidFill>
                  <a:schemeClr val="accent5">
                    <a:lumMod val="75000"/>
                  </a:schemeClr>
                </a:solidFill>
              </a:rPr>
              <a:t> </a:t>
            </a:r>
            <a:r>
              <a:rPr lang="en-US" u="sng" dirty="0" err="1" smtClean="0">
                <a:solidFill>
                  <a:schemeClr val="accent5">
                    <a:lumMod val="75000"/>
                  </a:schemeClr>
                </a:solidFill>
              </a:rPr>
              <a:t>utama</a:t>
            </a:r>
            <a:r>
              <a:rPr lang="en-US" u="sng" dirty="0" smtClean="0">
                <a:solidFill>
                  <a:schemeClr val="accent5">
                    <a:lumMod val="75000"/>
                  </a:schemeClr>
                </a:solidFill>
              </a:rPr>
              <a:t>/primer </a:t>
            </a:r>
            <a:r>
              <a:rPr lang="en-US" dirty="0" smtClean="0">
                <a:solidFill>
                  <a:schemeClr val="accent5">
                    <a:lumMod val="75000"/>
                  </a:schemeClr>
                </a:solidFill>
              </a:rPr>
              <a:t>:</a:t>
            </a:r>
          </a:p>
          <a:p>
            <a:pPr marL="609600" indent="-609600" eaLnBrk="1" hangingPunct="1">
              <a:lnSpc>
                <a:spcPct val="90000"/>
              </a:lnSpc>
              <a:buFont typeface="Wingdings" pitchFamily="2" charset="2"/>
              <a:buAutoNum type="arabicPeriod"/>
              <a:defRPr/>
            </a:pPr>
            <a:r>
              <a:rPr lang="en-US" dirty="0" err="1" smtClean="0">
                <a:solidFill>
                  <a:schemeClr val="accent5">
                    <a:lumMod val="75000"/>
                  </a:schemeClr>
                </a:solidFill>
              </a:rPr>
              <a:t>perjanjian</a:t>
            </a:r>
            <a:r>
              <a:rPr lang="en-US" dirty="0" smtClean="0">
                <a:solidFill>
                  <a:schemeClr val="accent5">
                    <a:lumMod val="75000"/>
                  </a:schemeClr>
                </a:solidFill>
              </a:rPr>
              <a:t> </a:t>
            </a:r>
            <a:r>
              <a:rPr lang="en-US" dirty="0" err="1" smtClean="0">
                <a:solidFill>
                  <a:schemeClr val="accent5">
                    <a:lumMod val="75000"/>
                  </a:schemeClr>
                </a:solidFill>
              </a:rPr>
              <a:t>internasional</a:t>
            </a:r>
            <a:r>
              <a:rPr lang="en-US" dirty="0" smtClean="0">
                <a:solidFill>
                  <a:schemeClr val="accent5">
                    <a:lumMod val="75000"/>
                  </a:schemeClr>
                </a:solidFill>
              </a:rPr>
              <a:t>;</a:t>
            </a:r>
          </a:p>
          <a:p>
            <a:pPr marL="609600" indent="-609600" eaLnBrk="1" hangingPunct="1">
              <a:lnSpc>
                <a:spcPct val="90000"/>
              </a:lnSpc>
              <a:buFont typeface="Wingdings" pitchFamily="2" charset="2"/>
              <a:buAutoNum type="arabicPeriod"/>
              <a:defRPr/>
            </a:pPr>
            <a:r>
              <a:rPr lang="en-US" dirty="0" err="1" smtClean="0">
                <a:solidFill>
                  <a:schemeClr val="accent5">
                    <a:lumMod val="75000"/>
                  </a:schemeClr>
                </a:solidFill>
              </a:rPr>
              <a:t>hukum</a:t>
            </a:r>
            <a:r>
              <a:rPr lang="en-US" dirty="0" smtClean="0">
                <a:solidFill>
                  <a:schemeClr val="accent5">
                    <a:lumMod val="75000"/>
                  </a:schemeClr>
                </a:solidFill>
              </a:rPr>
              <a:t> </a:t>
            </a:r>
            <a:r>
              <a:rPr lang="en-US" dirty="0" err="1" smtClean="0">
                <a:solidFill>
                  <a:schemeClr val="accent5">
                    <a:lumMod val="75000"/>
                  </a:schemeClr>
                </a:solidFill>
              </a:rPr>
              <a:t>kebiasaan</a:t>
            </a:r>
            <a:r>
              <a:rPr lang="en-US" dirty="0" smtClean="0">
                <a:solidFill>
                  <a:schemeClr val="accent5">
                    <a:lumMod val="75000"/>
                  </a:schemeClr>
                </a:solidFill>
              </a:rPr>
              <a:t> </a:t>
            </a:r>
            <a:r>
              <a:rPr lang="en-US" dirty="0" err="1" smtClean="0">
                <a:solidFill>
                  <a:schemeClr val="accent5">
                    <a:lumMod val="75000"/>
                  </a:schemeClr>
                </a:solidFill>
              </a:rPr>
              <a:t>internasional</a:t>
            </a:r>
            <a:r>
              <a:rPr lang="en-US" dirty="0" smtClean="0">
                <a:solidFill>
                  <a:schemeClr val="accent5">
                    <a:lumMod val="75000"/>
                  </a:schemeClr>
                </a:solidFill>
              </a:rPr>
              <a:t>;</a:t>
            </a:r>
          </a:p>
          <a:p>
            <a:pPr marL="609600" indent="-609600" eaLnBrk="1" hangingPunct="1">
              <a:lnSpc>
                <a:spcPct val="90000"/>
              </a:lnSpc>
              <a:buFont typeface="Wingdings" pitchFamily="2" charset="2"/>
              <a:buAutoNum type="arabicPeriod"/>
              <a:defRPr/>
            </a:pPr>
            <a:r>
              <a:rPr lang="en-US" dirty="0" err="1" smtClean="0">
                <a:solidFill>
                  <a:schemeClr val="accent5">
                    <a:lumMod val="75000"/>
                  </a:schemeClr>
                </a:solidFill>
              </a:rPr>
              <a:t>prinsip-prinsip</a:t>
            </a:r>
            <a:r>
              <a:rPr lang="en-US" dirty="0" smtClean="0">
                <a:solidFill>
                  <a:schemeClr val="accent5">
                    <a:lumMod val="75000"/>
                  </a:schemeClr>
                </a:solidFill>
              </a:rPr>
              <a:t> </a:t>
            </a:r>
            <a:r>
              <a:rPr lang="en-US" dirty="0" err="1" smtClean="0">
                <a:solidFill>
                  <a:schemeClr val="accent5">
                    <a:lumMod val="75000"/>
                  </a:schemeClr>
                </a:solidFill>
              </a:rPr>
              <a:t>hukum</a:t>
            </a:r>
            <a:r>
              <a:rPr lang="en-US" dirty="0" smtClean="0">
                <a:solidFill>
                  <a:schemeClr val="accent5">
                    <a:lumMod val="75000"/>
                  </a:schemeClr>
                </a:solidFill>
              </a:rPr>
              <a:t> </a:t>
            </a:r>
            <a:r>
              <a:rPr lang="en-US" dirty="0" err="1" smtClean="0">
                <a:solidFill>
                  <a:schemeClr val="accent5">
                    <a:lumMod val="75000"/>
                  </a:schemeClr>
                </a:solidFill>
              </a:rPr>
              <a:t>umum</a:t>
            </a:r>
            <a:r>
              <a:rPr lang="en-US" dirty="0" smtClean="0">
                <a:solidFill>
                  <a:schemeClr val="accent5">
                    <a:lumMod val="75000"/>
                  </a:schemeClr>
                </a:solidFill>
              </a:rPr>
              <a:t>;</a:t>
            </a:r>
          </a:p>
          <a:p>
            <a:pPr marL="609600" indent="-609600" eaLnBrk="1" hangingPunct="1">
              <a:lnSpc>
                <a:spcPct val="90000"/>
              </a:lnSpc>
              <a:buFont typeface="Wingdings" pitchFamily="2" charset="2"/>
              <a:buNone/>
              <a:defRPr/>
            </a:pPr>
            <a:endParaRPr lang="en-US" dirty="0" smtClean="0">
              <a:solidFill>
                <a:schemeClr val="accent5">
                  <a:lumMod val="75000"/>
                </a:schemeClr>
              </a:solidFill>
            </a:endParaRPr>
          </a:p>
          <a:p>
            <a:pPr marL="609600" indent="-609600" eaLnBrk="1" hangingPunct="1">
              <a:lnSpc>
                <a:spcPct val="90000"/>
              </a:lnSpc>
              <a:buFont typeface="Wingdings" pitchFamily="2" charset="2"/>
              <a:buNone/>
              <a:defRPr/>
            </a:pPr>
            <a:r>
              <a:rPr lang="en-US" u="sng" dirty="0" err="1" smtClean="0">
                <a:solidFill>
                  <a:schemeClr val="accent5">
                    <a:lumMod val="75000"/>
                  </a:schemeClr>
                </a:solidFill>
              </a:rPr>
              <a:t>Sumber</a:t>
            </a:r>
            <a:r>
              <a:rPr lang="en-US" u="sng" dirty="0" smtClean="0">
                <a:solidFill>
                  <a:schemeClr val="accent5">
                    <a:lumMod val="75000"/>
                  </a:schemeClr>
                </a:solidFill>
              </a:rPr>
              <a:t> </a:t>
            </a:r>
            <a:r>
              <a:rPr lang="en-US" u="sng" dirty="0" err="1" smtClean="0">
                <a:solidFill>
                  <a:schemeClr val="accent5">
                    <a:lumMod val="75000"/>
                  </a:schemeClr>
                </a:solidFill>
              </a:rPr>
              <a:t>hukum</a:t>
            </a:r>
            <a:r>
              <a:rPr lang="en-US" u="sng" dirty="0" smtClean="0">
                <a:solidFill>
                  <a:schemeClr val="accent5">
                    <a:lumMod val="75000"/>
                  </a:schemeClr>
                </a:solidFill>
              </a:rPr>
              <a:t> </a:t>
            </a:r>
            <a:r>
              <a:rPr lang="en-US" u="sng" dirty="0" err="1" smtClean="0">
                <a:solidFill>
                  <a:schemeClr val="accent5">
                    <a:lumMod val="75000"/>
                  </a:schemeClr>
                </a:solidFill>
              </a:rPr>
              <a:t>tambahan</a:t>
            </a:r>
            <a:r>
              <a:rPr lang="en-US" u="sng" dirty="0" smtClean="0">
                <a:solidFill>
                  <a:schemeClr val="accent5">
                    <a:lumMod val="75000"/>
                  </a:schemeClr>
                </a:solidFill>
              </a:rPr>
              <a:t>/</a:t>
            </a:r>
            <a:r>
              <a:rPr lang="en-US" u="sng" dirty="0" err="1" smtClean="0">
                <a:solidFill>
                  <a:schemeClr val="accent5">
                    <a:lumMod val="75000"/>
                  </a:schemeClr>
                </a:solidFill>
              </a:rPr>
              <a:t>subsidier</a:t>
            </a:r>
            <a:r>
              <a:rPr lang="en-US" u="sng" dirty="0" smtClean="0">
                <a:solidFill>
                  <a:schemeClr val="accent5">
                    <a:lumMod val="75000"/>
                  </a:schemeClr>
                </a:solidFill>
              </a:rPr>
              <a:t> </a:t>
            </a:r>
            <a:r>
              <a:rPr lang="en-US" dirty="0" smtClean="0">
                <a:solidFill>
                  <a:schemeClr val="accent5">
                    <a:lumMod val="75000"/>
                  </a:schemeClr>
                </a:solidFill>
              </a:rPr>
              <a:t>:</a:t>
            </a:r>
          </a:p>
          <a:p>
            <a:pPr marL="609600" indent="-609600" eaLnBrk="1" hangingPunct="1">
              <a:lnSpc>
                <a:spcPct val="90000"/>
              </a:lnSpc>
              <a:buFont typeface="Wingdings" pitchFamily="2" charset="2"/>
              <a:buAutoNum type="arabicPeriod"/>
              <a:defRPr/>
            </a:pPr>
            <a:r>
              <a:rPr lang="en-US" dirty="0" err="1" smtClean="0">
                <a:solidFill>
                  <a:schemeClr val="accent5">
                    <a:lumMod val="75000"/>
                  </a:schemeClr>
                </a:solidFill>
              </a:rPr>
              <a:t>keputusan</a:t>
            </a:r>
            <a:r>
              <a:rPr lang="en-US" dirty="0" smtClean="0">
                <a:solidFill>
                  <a:schemeClr val="accent5">
                    <a:lumMod val="75000"/>
                  </a:schemeClr>
                </a:solidFill>
              </a:rPr>
              <a:t> </a:t>
            </a:r>
            <a:r>
              <a:rPr lang="en-US" dirty="0" err="1" smtClean="0">
                <a:solidFill>
                  <a:schemeClr val="accent5">
                    <a:lumMod val="75000"/>
                  </a:schemeClr>
                </a:solidFill>
              </a:rPr>
              <a:t>pengadilan</a:t>
            </a:r>
            <a:r>
              <a:rPr lang="en-US" dirty="0" smtClean="0">
                <a:solidFill>
                  <a:schemeClr val="accent5">
                    <a:lumMod val="75000"/>
                  </a:schemeClr>
                </a:solidFill>
              </a:rPr>
              <a:t>;</a:t>
            </a:r>
          </a:p>
          <a:p>
            <a:pPr marL="609600" indent="-609600" eaLnBrk="1" hangingPunct="1">
              <a:lnSpc>
                <a:spcPct val="90000"/>
              </a:lnSpc>
              <a:buFont typeface="Wingdings" pitchFamily="2" charset="2"/>
              <a:buAutoNum type="arabicPeriod"/>
              <a:defRPr/>
            </a:pPr>
            <a:r>
              <a:rPr lang="en-US" dirty="0" err="1" smtClean="0">
                <a:solidFill>
                  <a:schemeClr val="accent5">
                    <a:lumMod val="75000"/>
                  </a:schemeClr>
                </a:solidFill>
              </a:rPr>
              <a:t>ajaran</a:t>
            </a:r>
            <a:r>
              <a:rPr lang="en-US" dirty="0" smtClean="0">
                <a:solidFill>
                  <a:schemeClr val="accent5">
                    <a:lumMod val="75000"/>
                  </a:schemeClr>
                </a:solidFill>
              </a:rPr>
              <a:t> </a:t>
            </a:r>
            <a:r>
              <a:rPr lang="en-US" dirty="0" err="1" smtClean="0">
                <a:solidFill>
                  <a:schemeClr val="accent5">
                    <a:lumMod val="75000"/>
                  </a:schemeClr>
                </a:solidFill>
              </a:rPr>
              <a:t>para</a:t>
            </a:r>
            <a:r>
              <a:rPr lang="en-US" dirty="0" smtClean="0">
                <a:solidFill>
                  <a:schemeClr val="accent5">
                    <a:lumMod val="75000"/>
                  </a:schemeClr>
                </a:solidFill>
              </a:rPr>
              <a:t> </a:t>
            </a:r>
            <a:r>
              <a:rPr lang="en-US" dirty="0" err="1" smtClean="0">
                <a:solidFill>
                  <a:schemeClr val="accent5">
                    <a:lumMod val="75000"/>
                  </a:schemeClr>
                </a:solidFill>
              </a:rPr>
              <a:t>sarjana</a:t>
            </a:r>
            <a:r>
              <a:rPr lang="en-US" dirty="0" smtClean="0">
                <a:solidFill>
                  <a:schemeClr val="accent5">
                    <a:lumMod val="75000"/>
                  </a:schemeClr>
                </a:solidFill>
              </a:rPr>
              <a:t> </a:t>
            </a:r>
            <a:r>
              <a:rPr lang="en-US" dirty="0" err="1" smtClean="0">
                <a:solidFill>
                  <a:schemeClr val="accent5">
                    <a:lumMod val="75000"/>
                  </a:schemeClr>
                </a:solidFill>
              </a:rPr>
              <a:t>terkemuka</a:t>
            </a:r>
            <a:r>
              <a:rPr lang="en-US" dirty="0" smtClean="0">
                <a:solidFill>
                  <a:schemeClr val="accent5">
                    <a:lumMod val="75000"/>
                  </a:schemeClr>
                </a:solidFill>
              </a:rPr>
              <a:t>;</a:t>
            </a:r>
          </a:p>
          <a:p>
            <a:pPr marL="609600" indent="-609600" eaLnBrk="1" hangingPunct="1">
              <a:lnSpc>
                <a:spcPct val="90000"/>
              </a:lnSpc>
              <a:buFont typeface="Wingdings" pitchFamily="2" charset="2"/>
              <a:buNone/>
              <a:defRPr/>
            </a:pPr>
            <a:endParaRPr lang="en-US" dirty="0" smtClean="0">
              <a:solidFill>
                <a:schemeClr val="accent5">
                  <a:lumMod val="75000"/>
                </a:schemeClr>
              </a:solidFill>
            </a:endParaRPr>
          </a:p>
        </p:txBody>
      </p:sp>
    </p:spTree>
    <p:extLst>
      <p:ext uri="{BB962C8B-B14F-4D97-AF65-F5344CB8AC3E}">
        <p14:creationId xmlns:p14="http://schemas.microsoft.com/office/powerpoint/2010/main" val="3169060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solidFill>
                  <a:schemeClr val="accent5">
                    <a:lumMod val="75000"/>
                  </a:schemeClr>
                </a:solidFill>
              </a:rPr>
              <a:t>J.G. Starke</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pPr marL="114300" indent="0">
              <a:buNone/>
            </a:pPr>
            <a:r>
              <a:rPr lang="en-US" dirty="0" smtClean="0">
                <a:solidFill>
                  <a:schemeClr val="accent5">
                    <a:lumMod val="75000"/>
                  </a:schemeClr>
                </a:solidFill>
                <a:latin typeface="Bell MT" pitchFamily="18" charset="0"/>
              </a:rPr>
              <a:t>Sources of International Law:</a:t>
            </a:r>
          </a:p>
          <a:p>
            <a:pPr marL="609600" indent="-609600">
              <a:buFont typeface="Wingdings" pitchFamily="2" charset="2"/>
              <a:buAutoNum type="arabicPeriod"/>
              <a:defRPr/>
            </a:pPr>
            <a:r>
              <a:rPr lang="en-US" dirty="0">
                <a:solidFill>
                  <a:schemeClr val="accent5">
                    <a:lumMod val="75000"/>
                  </a:schemeClr>
                </a:solidFill>
                <a:latin typeface="Bell MT" pitchFamily="18" charset="0"/>
              </a:rPr>
              <a:t>Customary international law;</a:t>
            </a:r>
          </a:p>
          <a:p>
            <a:pPr marL="609600" indent="-609600">
              <a:buFont typeface="Wingdings" pitchFamily="2" charset="2"/>
              <a:buAutoNum type="arabicPeriod"/>
              <a:defRPr/>
            </a:pPr>
            <a:r>
              <a:rPr lang="en-US" dirty="0">
                <a:solidFill>
                  <a:schemeClr val="accent5">
                    <a:lumMod val="75000"/>
                  </a:schemeClr>
                </a:solidFill>
                <a:latin typeface="Bell MT" pitchFamily="18" charset="0"/>
              </a:rPr>
              <a:t>Treaty;</a:t>
            </a:r>
          </a:p>
          <a:p>
            <a:pPr marL="609600" indent="-609600">
              <a:buFont typeface="Wingdings" pitchFamily="2" charset="2"/>
              <a:buAutoNum type="arabicPeriod"/>
              <a:defRPr/>
            </a:pPr>
            <a:r>
              <a:rPr lang="en-US" dirty="0">
                <a:solidFill>
                  <a:schemeClr val="accent5">
                    <a:lumMod val="75000"/>
                  </a:schemeClr>
                </a:solidFill>
                <a:latin typeface="Bell MT" pitchFamily="18" charset="0"/>
              </a:rPr>
              <a:t>Decisions of judicial/ </a:t>
            </a:r>
            <a:r>
              <a:rPr lang="en-US" dirty="0" err="1">
                <a:solidFill>
                  <a:schemeClr val="accent5">
                    <a:lumMod val="75000"/>
                  </a:schemeClr>
                </a:solidFill>
                <a:latin typeface="Bell MT" pitchFamily="18" charset="0"/>
              </a:rPr>
              <a:t>arbrital</a:t>
            </a:r>
            <a:r>
              <a:rPr lang="en-US" dirty="0">
                <a:solidFill>
                  <a:schemeClr val="accent5">
                    <a:lumMod val="75000"/>
                  </a:schemeClr>
                </a:solidFill>
                <a:latin typeface="Bell MT" pitchFamily="18" charset="0"/>
              </a:rPr>
              <a:t> tribunal;</a:t>
            </a:r>
          </a:p>
          <a:p>
            <a:pPr marL="609600" indent="-609600">
              <a:buFont typeface="Wingdings" pitchFamily="2" charset="2"/>
              <a:buAutoNum type="arabicPeriod"/>
              <a:defRPr/>
            </a:pPr>
            <a:r>
              <a:rPr lang="en-US" dirty="0">
                <a:solidFill>
                  <a:schemeClr val="accent5">
                    <a:lumMod val="75000"/>
                  </a:schemeClr>
                </a:solidFill>
                <a:latin typeface="Bell MT" pitchFamily="18" charset="0"/>
              </a:rPr>
              <a:t>Juristic works;</a:t>
            </a:r>
          </a:p>
          <a:p>
            <a:pPr marL="609600" indent="-609600">
              <a:buFont typeface="Wingdings" pitchFamily="2" charset="2"/>
              <a:buAutoNum type="arabicPeriod"/>
              <a:defRPr/>
            </a:pPr>
            <a:r>
              <a:rPr lang="en-US" dirty="0">
                <a:solidFill>
                  <a:schemeClr val="accent5">
                    <a:lumMod val="75000"/>
                  </a:schemeClr>
                </a:solidFill>
                <a:latin typeface="Bell MT" pitchFamily="18" charset="0"/>
              </a:rPr>
              <a:t>Decisions or determinations of the organ of international institutions</a:t>
            </a:r>
            <a:r>
              <a:rPr lang="en-US" dirty="0" smtClean="0">
                <a:solidFill>
                  <a:schemeClr val="accent5">
                    <a:lumMod val="75000"/>
                  </a:schemeClr>
                </a:solidFill>
                <a:latin typeface="Bell MT" pitchFamily="18" charset="0"/>
              </a:rPr>
              <a:t>;</a:t>
            </a:r>
          </a:p>
          <a:p>
            <a:pPr marL="0" indent="0">
              <a:lnSpc>
                <a:spcPct val="80000"/>
              </a:lnSpc>
              <a:buNone/>
            </a:pPr>
            <a:endParaRPr lang="en-US" sz="2000" dirty="0" smtClean="0">
              <a:solidFill>
                <a:schemeClr val="accent5">
                  <a:lumMod val="75000"/>
                </a:schemeClr>
              </a:solidFill>
              <a:latin typeface="Baskerville Old Face" pitchFamily="18" charset="0"/>
            </a:endParaRPr>
          </a:p>
          <a:p>
            <a:pPr marL="0" indent="0">
              <a:lnSpc>
                <a:spcPct val="80000"/>
              </a:lnSpc>
              <a:buNone/>
            </a:pPr>
            <a:r>
              <a:rPr lang="en-US" sz="2000" dirty="0" smtClean="0">
                <a:solidFill>
                  <a:schemeClr val="accent5">
                    <a:lumMod val="75000"/>
                  </a:schemeClr>
                </a:solidFill>
                <a:latin typeface="Baskerville Old Face" pitchFamily="18" charset="0"/>
              </a:rPr>
              <a:t>Note: </a:t>
            </a:r>
            <a:r>
              <a:rPr lang="en-US" sz="2000" dirty="0" err="1" smtClean="0">
                <a:solidFill>
                  <a:schemeClr val="accent5">
                    <a:lumMod val="75000"/>
                  </a:schemeClr>
                </a:solidFill>
                <a:latin typeface="Baskerville Old Face" pitchFamily="18" charset="0"/>
              </a:rPr>
              <a:t>Kebiasaan</a:t>
            </a:r>
            <a:r>
              <a:rPr lang="en-US" sz="2000" dirty="0" smtClean="0">
                <a:solidFill>
                  <a:schemeClr val="accent5">
                    <a:lumMod val="75000"/>
                  </a:schemeClr>
                </a:solidFill>
                <a:latin typeface="Baskerville Old Face" pitchFamily="18" charset="0"/>
              </a:rPr>
              <a:t>, </a:t>
            </a:r>
            <a:r>
              <a:rPr lang="en-US" sz="2000" dirty="0" err="1" smtClean="0">
                <a:solidFill>
                  <a:schemeClr val="accent5">
                    <a:lumMod val="75000"/>
                  </a:schemeClr>
                </a:solidFill>
                <a:latin typeface="Baskerville Old Face" pitchFamily="18" charset="0"/>
              </a:rPr>
              <a:t>perjanjian-perjanjian</a:t>
            </a:r>
            <a:r>
              <a:rPr lang="en-US" sz="2000" dirty="0" smtClean="0">
                <a:solidFill>
                  <a:schemeClr val="accent5">
                    <a:lumMod val="75000"/>
                  </a:schemeClr>
                </a:solidFill>
                <a:latin typeface="Baskerville Old Face" pitchFamily="18" charset="0"/>
              </a:rPr>
              <a:t>, </a:t>
            </a:r>
            <a:r>
              <a:rPr lang="en-US" sz="2000" dirty="0" err="1" smtClean="0">
                <a:solidFill>
                  <a:schemeClr val="accent5">
                    <a:lumMod val="75000"/>
                  </a:schemeClr>
                </a:solidFill>
                <a:latin typeface="Baskerville Old Face" pitchFamily="18" charset="0"/>
              </a:rPr>
              <a:t>yurisprudensi</a:t>
            </a:r>
            <a:r>
              <a:rPr lang="en-US" sz="2000" dirty="0" smtClean="0">
                <a:solidFill>
                  <a:schemeClr val="accent5">
                    <a:lumMod val="75000"/>
                  </a:schemeClr>
                </a:solidFill>
                <a:latin typeface="Baskerville Old Face" pitchFamily="18" charset="0"/>
              </a:rPr>
              <a:t>, </a:t>
            </a:r>
            <a:r>
              <a:rPr lang="en-US" sz="2000" dirty="0" err="1" smtClean="0">
                <a:solidFill>
                  <a:schemeClr val="accent5">
                    <a:lumMod val="75000"/>
                  </a:schemeClr>
                </a:solidFill>
                <a:latin typeface="Baskerville Old Face" pitchFamily="18" charset="0"/>
              </a:rPr>
              <a:t>doktrin</a:t>
            </a:r>
            <a:r>
              <a:rPr lang="en-US" sz="2000" dirty="0" smtClean="0">
                <a:solidFill>
                  <a:schemeClr val="accent5">
                    <a:lumMod val="75000"/>
                  </a:schemeClr>
                </a:solidFill>
                <a:latin typeface="Baskerville Old Face" pitchFamily="18" charset="0"/>
              </a:rPr>
              <a:t>,</a:t>
            </a:r>
            <a:endParaRPr lang="en-US" sz="2000" dirty="0">
              <a:solidFill>
                <a:schemeClr val="accent5">
                  <a:lumMod val="75000"/>
                </a:schemeClr>
              </a:solidFill>
              <a:latin typeface="Baskerville Old Face" pitchFamily="18" charset="0"/>
            </a:endParaRPr>
          </a:p>
          <a:p>
            <a:pPr marL="0" indent="0">
              <a:lnSpc>
                <a:spcPct val="80000"/>
              </a:lnSpc>
              <a:buNone/>
            </a:pPr>
            <a:r>
              <a:rPr lang="en-US" sz="2000" dirty="0" err="1">
                <a:solidFill>
                  <a:schemeClr val="accent5">
                    <a:lumMod val="75000"/>
                  </a:schemeClr>
                </a:solidFill>
                <a:latin typeface="Baskerville Old Face" pitchFamily="18" charset="0"/>
              </a:rPr>
              <a:t>keputusan</a:t>
            </a:r>
            <a:r>
              <a:rPr lang="en-US" sz="2000" b="1" dirty="0" err="1">
                <a:solidFill>
                  <a:schemeClr val="accent5">
                    <a:lumMod val="75000"/>
                  </a:schemeClr>
                </a:solidFill>
                <a:latin typeface="Baskerville Old Face" pitchFamily="18" charset="0"/>
              </a:rPr>
              <a:t>-</a:t>
            </a:r>
            <a:r>
              <a:rPr lang="en-US" sz="2000" dirty="0" err="1">
                <a:solidFill>
                  <a:schemeClr val="accent5">
                    <a:lumMod val="75000"/>
                  </a:schemeClr>
                </a:solidFill>
                <a:latin typeface="Baskerville Old Face" pitchFamily="18" charset="0"/>
              </a:rPr>
              <a:t>keputusan</a:t>
            </a:r>
            <a:r>
              <a:rPr lang="en-US" sz="2000" b="1" dirty="0">
                <a:solidFill>
                  <a:schemeClr val="accent5">
                    <a:lumMod val="75000"/>
                  </a:schemeClr>
                </a:solidFill>
                <a:latin typeface="Baskerville Old Face" pitchFamily="18" charset="0"/>
              </a:rPr>
              <a:t> </a:t>
            </a:r>
            <a:r>
              <a:rPr lang="en-US" sz="2000" dirty="0" err="1">
                <a:solidFill>
                  <a:schemeClr val="accent5">
                    <a:lumMod val="75000"/>
                  </a:schemeClr>
                </a:solidFill>
                <a:latin typeface="Baskerville Old Face" pitchFamily="18" charset="0"/>
              </a:rPr>
              <a:t>dari</a:t>
            </a:r>
            <a:r>
              <a:rPr lang="en-US" sz="2000" b="1" dirty="0">
                <a:solidFill>
                  <a:schemeClr val="accent5">
                    <a:lumMod val="75000"/>
                  </a:schemeClr>
                </a:solidFill>
                <a:latin typeface="Baskerville Old Face" pitchFamily="18" charset="0"/>
              </a:rPr>
              <a:t> </a:t>
            </a:r>
            <a:r>
              <a:rPr lang="en-US" sz="2000" dirty="0">
                <a:solidFill>
                  <a:schemeClr val="accent5">
                    <a:lumMod val="75000"/>
                  </a:schemeClr>
                </a:solidFill>
                <a:latin typeface="Baskerville Old Face" pitchFamily="18" charset="0"/>
              </a:rPr>
              <a:t>organ</a:t>
            </a:r>
            <a:r>
              <a:rPr lang="en-US" sz="2000" b="1" dirty="0">
                <a:solidFill>
                  <a:schemeClr val="accent5">
                    <a:lumMod val="75000"/>
                  </a:schemeClr>
                </a:solidFill>
                <a:latin typeface="Baskerville Old Face" pitchFamily="18" charset="0"/>
              </a:rPr>
              <a:t>-</a:t>
            </a:r>
            <a:r>
              <a:rPr lang="en-US" sz="2000" dirty="0">
                <a:solidFill>
                  <a:schemeClr val="accent5">
                    <a:lumMod val="75000"/>
                  </a:schemeClr>
                </a:solidFill>
                <a:latin typeface="Baskerville Old Face" pitchFamily="18" charset="0"/>
              </a:rPr>
              <a:t>organ</a:t>
            </a:r>
            <a:r>
              <a:rPr lang="id-ID" sz="2000" b="1" dirty="0">
                <a:solidFill>
                  <a:schemeClr val="accent5">
                    <a:lumMod val="75000"/>
                  </a:schemeClr>
                </a:solidFill>
                <a:latin typeface="Baskerville Old Face" pitchFamily="18" charset="0"/>
              </a:rPr>
              <a:t> </a:t>
            </a:r>
            <a:r>
              <a:rPr lang="en-US" sz="2000" dirty="0" err="1">
                <a:solidFill>
                  <a:schemeClr val="accent5">
                    <a:lumMod val="75000"/>
                  </a:schemeClr>
                </a:solidFill>
                <a:latin typeface="Baskerville Old Face" pitchFamily="18" charset="0"/>
              </a:rPr>
              <a:t>internasional</a:t>
            </a:r>
            <a:r>
              <a:rPr lang="en-US" sz="2000" b="1" dirty="0">
                <a:solidFill>
                  <a:schemeClr val="accent5">
                    <a:lumMod val="75000"/>
                  </a:schemeClr>
                </a:solidFill>
                <a:latin typeface="Baskerville Old Face" pitchFamily="18" charset="0"/>
              </a:rPr>
              <a:t>.</a:t>
            </a:r>
            <a:endParaRPr lang="en-US" sz="2000" dirty="0">
              <a:solidFill>
                <a:schemeClr val="accent5">
                  <a:lumMod val="75000"/>
                </a:schemeClr>
              </a:solidFill>
              <a:latin typeface="Baskerville Old Face" pitchFamily="18" charset="0"/>
            </a:endParaRPr>
          </a:p>
          <a:p>
            <a:pPr marL="0" indent="0">
              <a:buNone/>
              <a:defRPr/>
            </a:pPr>
            <a:endParaRPr lang="en-US" dirty="0">
              <a:solidFill>
                <a:schemeClr val="accent5">
                  <a:lumMod val="75000"/>
                </a:schemeClr>
              </a:solidFill>
              <a:latin typeface="Bell MT" pitchFamily="18" charset="0"/>
            </a:endParaRPr>
          </a:p>
          <a:p>
            <a:pPr marL="114300" indent="0">
              <a:buNone/>
            </a:pPr>
            <a:endParaRPr lang="en-US" dirty="0" smtClean="0">
              <a:solidFill>
                <a:schemeClr val="accent5">
                  <a:lumMod val="75000"/>
                </a:schemeClr>
              </a:solidFill>
              <a:latin typeface="Bell MT" pitchFamily="18" charset="0"/>
            </a:endParaRPr>
          </a:p>
        </p:txBody>
      </p:sp>
    </p:spTree>
    <p:extLst>
      <p:ext uri="{BB962C8B-B14F-4D97-AF65-F5344CB8AC3E}">
        <p14:creationId xmlns:p14="http://schemas.microsoft.com/office/powerpoint/2010/main" val="132954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sz="3600" dirty="0" smtClean="0">
                <a:solidFill>
                  <a:schemeClr val="accent1">
                    <a:lumMod val="75000"/>
                  </a:schemeClr>
                </a:solidFill>
              </a:rPr>
              <a:t>1. </a:t>
            </a:r>
            <a:r>
              <a:rPr lang="en-US" sz="3600" dirty="0" err="1" smtClean="0">
                <a:solidFill>
                  <a:schemeClr val="accent1">
                    <a:lumMod val="75000"/>
                  </a:schemeClr>
                </a:solidFill>
              </a:rPr>
              <a:t>Perjanjian</a:t>
            </a:r>
            <a:r>
              <a:rPr lang="en-US" sz="3600" dirty="0" smtClean="0">
                <a:solidFill>
                  <a:schemeClr val="accent1">
                    <a:lumMod val="75000"/>
                  </a:schemeClr>
                </a:solidFill>
              </a:rPr>
              <a:t> </a:t>
            </a:r>
            <a:r>
              <a:rPr lang="en-US" sz="3600" dirty="0" err="1" smtClean="0">
                <a:solidFill>
                  <a:schemeClr val="accent1">
                    <a:lumMod val="75000"/>
                  </a:schemeClr>
                </a:solidFill>
              </a:rPr>
              <a:t>Internasional</a:t>
            </a:r>
            <a:endParaRPr lang="en-US" sz="3600" dirty="0">
              <a:solidFill>
                <a:schemeClr val="accent1">
                  <a:lumMod val="75000"/>
                </a:schemeClr>
              </a:solidFill>
            </a:endParaRPr>
          </a:p>
        </p:txBody>
      </p:sp>
      <p:sp>
        <p:nvSpPr>
          <p:cNvPr id="3" name="Content Placeholder 2"/>
          <p:cNvSpPr>
            <a:spLocks noGrp="1"/>
          </p:cNvSpPr>
          <p:nvPr>
            <p:ph idx="1"/>
          </p:nvPr>
        </p:nvSpPr>
        <p:spPr>
          <a:xfrm>
            <a:off x="152400" y="1295400"/>
            <a:ext cx="8229600" cy="5105400"/>
          </a:xfrm>
        </p:spPr>
        <p:txBody>
          <a:bodyPr>
            <a:noAutofit/>
          </a:bodyPr>
          <a:lstStyle/>
          <a:p>
            <a:pPr marL="0" indent="0">
              <a:lnSpc>
                <a:spcPct val="80000"/>
              </a:lnSpc>
              <a:buNone/>
            </a:pPr>
            <a:r>
              <a:rPr lang="en-US" sz="2600" dirty="0" err="1" smtClean="0">
                <a:solidFill>
                  <a:schemeClr val="accent1">
                    <a:lumMod val="75000"/>
                  </a:schemeClr>
                </a:solidFill>
                <a:latin typeface="Agency FB" pitchFamily="34" charset="0"/>
              </a:rPr>
              <a:t>Perjanjian</a:t>
            </a:r>
            <a:r>
              <a:rPr lang="en-US" sz="2600" dirty="0" smtClean="0">
                <a:solidFill>
                  <a:schemeClr val="accent1">
                    <a:lumMod val="75000"/>
                  </a:schemeClr>
                </a:solidFill>
                <a:latin typeface="Agency FB" pitchFamily="34" charset="0"/>
              </a:rPr>
              <a:t> </a:t>
            </a:r>
            <a:r>
              <a:rPr lang="en-US" sz="2600" dirty="0">
                <a:solidFill>
                  <a:schemeClr val="accent1">
                    <a:lumMod val="75000"/>
                  </a:schemeClr>
                </a:solidFill>
                <a:latin typeface="Agency FB" pitchFamily="34" charset="0"/>
              </a:rPr>
              <a:t>yang </a:t>
            </a:r>
            <a:r>
              <a:rPr lang="en-US" sz="2600" dirty="0" err="1">
                <a:solidFill>
                  <a:schemeClr val="accent1">
                    <a:lumMod val="75000"/>
                  </a:schemeClr>
                </a:solidFill>
                <a:latin typeface="Agency FB" pitchFamily="34" charset="0"/>
              </a:rPr>
              <a:t>diadakan</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antara</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anggota-anggota</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masyarakat</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bangsa-bangsa</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dan</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bertujuan</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untuk</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menimbulkan</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akibat-akibat</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hukum</a:t>
            </a:r>
            <a:r>
              <a:rPr lang="en-US" sz="2600" dirty="0">
                <a:solidFill>
                  <a:schemeClr val="accent1">
                    <a:lumMod val="75000"/>
                  </a:schemeClr>
                </a:solidFill>
                <a:latin typeface="Agency FB" pitchFamily="34" charset="0"/>
              </a:rPr>
              <a:t>  </a:t>
            </a:r>
            <a:r>
              <a:rPr lang="en-US" sz="2600" dirty="0" err="1" smtClean="0">
                <a:solidFill>
                  <a:schemeClr val="accent1">
                    <a:lumMod val="75000"/>
                  </a:schemeClr>
                </a:solidFill>
                <a:latin typeface="Agency FB" pitchFamily="34" charset="0"/>
              </a:rPr>
              <a:t>tertentu</a:t>
            </a:r>
            <a:r>
              <a:rPr lang="en-US" sz="2600" dirty="0" smtClean="0">
                <a:solidFill>
                  <a:schemeClr val="accent1">
                    <a:lumMod val="75000"/>
                  </a:schemeClr>
                </a:solidFill>
                <a:latin typeface="Agency FB" pitchFamily="34" charset="0"/>
              </a:rPr>
              <a:t>. </a:t>
            </a:r>
            <a:r>
              <a:rPr lang="en-US" sz="2600" dirty="0" err="1" smtClean="0">
                <a:solidFill>
                  <a:schemeClr val="accent1">
                    <a:lumMod val="75000"/>
                  </a:schemeClr>
                </a:solidFill>
                <a:latin typeface="Agency FB" pitchFamily="34" charset="0"/>
              </a:rPr>
              <a:t>Perjanjian</a:t>
            </a:r>
            <a:r>
              <a:rPr lang="en-US" sz="2600" dirty="0" smtClean="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antara</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anggota</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masyarakat</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bangsa-bangsa</a:t>
            </a:r>
            <a:r>
              <a:rPr lang="en-US" sz="2600" dirty="0">
                <a:solidFill>
                  <a:schemeClr val="accent1">
                    <a:lumMod val="75000"/>
                  </a:schemeClr>
                </a:solidFill>
                <a:latin typeface="Agency FB" pitchFamily="34" charset="0"/>
              </a:rPr>
              <a:t>:</a:t>
            </a:r>
          </a:p>
          <a:p>
            <a:pPr>
              <a:lnSpc>
                <a:spcPct val="80000"/>
              </a:lnSpc>
              <a:buNone/>
            </a:pPr>
            <a:r>
              <a:rPr lang="en-US" sz="2600" dirty="0">
                <a:solidFill>
                  <a:schemeClr val="accent1">
                    <a:lumMod val="75000"/>
                  </a:schemeClr>
                </a:solidFill>
                <a:latin typeface="Agency FB" pitchFamily="34" charset="0"/>
              </a:rPr>
              <a:t>    - Negara  </a:t>
            </a:r>
            <a:r>
              <a:rPr lang="en-US" sz="2600" dirty="0" err="1">
                <a:solidFill>
                  <a:schemeClr val="accent1">
                    <a:lumMod val="75000"/>
                  </a:schemeClr>
                </a:solidFill>
                <a:latin typeface="Agency FB" pitchFamily="34" charset="0"/>
              </a:rPr>
              <a:t>vs</a:t>
            </a:r>
            <a:r>
              <a:rPr lang="en-US" sz="2600" dirty="0">
                <a:solidFill>
                  <a:schemeClr val="accent1">
                    <a:lumMod val="75000"/>
                  </a:schemeClr>
                </a:solidFill>
                <a:latin typeface="Agency FB" pitchFamily="34" charset="0"/>
              </a:rPr>
              <a:t>  Negara</a:t>
            </a:r>
          </a:p>
          <a:p>
            <a:pPr>
              <a:lnSpc>
                <a:spcPct val="80000"/>
              </a:lnSpc>
              <a:buNone/>
            </a:pPr>
            <a:r>
              <a:rPr lang="en-US" sz="2600" dirty="0">
                <a:solidFill>
                  <a:schemeClr val="accent1">
                    <a:lumMod val="75000"/>
                  </a:schemeClr>
                </a:solidFill>
                <a:latin typeface="Agency FB" pitchFamily="34" charset="0"/>
              </a:rPr>
              <a:t>    - Negara  </a:t>
            </a:r>
            <a:r>
              <a:rPr lang="en-US" sz="2600" dirty="0" err="1">
                <a:solidFill>
                  <a:schemeClr val="accent1">
                    <a:lumMod val="75000"/>
                  </a:schemeClr>
                </a:solidFill>
                <a:latin typeface="Agency FB" pitchFamily="34" charset="0"/>
              </a:rPr>
              <a:t>vs</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Organisasi</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Internasional</a:t>
            </a:r>
            <a:endParaRPr lang="en-US" sz="2600" dirty="0">
              <a:solidFill>
                <a:schemeClr val="accent1">
                  <a:lumMod val="75000"/>
                </a:schemeClr>
              </a:solidFill>
              <a:latin typeface="Agency FB" pitchFamily="34" charset="0"/>
            </a:endParaRPr>
          </a:p>
          <a:p>
            <a:pPr>
              <a:lnSpc>
                <a:spcPct val="80000"/>
              </a:lnSpc>
              <a:buNone/>
            </a:pPr>
            <a:r>
              <a:rPr lang="en-US" sz="2600" dirty="0">
                <a:solidFill>
                  <a:schemeClr val="accent1">
                    <a:lumMod val="75000"/>
                  </a:schemeClr>
                </a:solidFill>
                <a:latin typeface="Agency FB" pitchFamily="34" charset="0"/>
              </a:rPr>
              <a:t>    - </a:t>
            </a:r>
            <a:r>
              <a:rPr lang="en-US" sz="2600" dirty="0" err="1">
                <a:solidFill>
                  <a:schemeClr val="accent1">
                    <a:lumMod val="75000"/>
                  </a:schemeClr>
                </a:solidFill>
                <a:latin typeface="Agency FB" pitchFamily="34" charset="0"/>
              </a:rPr>
              <a:t>Organisasi</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Internasional</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vs</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Organisasi</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Internasional</a:t>
            </a:r>
            <a:endParaRPr lang="en-US" sz="2600" dirty="0">
              <a:solidFill>
                <a:schemeClr val="accent1">
                  <a:lumMod val="75000"/>
                </a:schemeClr>
              </a:solidFill>
              <a:latin typeface="Agency FB" pitchFamily="34" charset="0"/>
            </a:endParaRPr>
          </a:p>
          <a:p>
            <a:pPr>
              <a:lnSpc>
                <a:spcPct val="80000"/>
              </a:lnSpc>
              <a:buNone/>
            </a:pPr>
            <a:r>
              <a:rPr lang="en-US" sz="2600" dirty="0">
                <a:solidFill>
                  <a:schemeClr val="accent1">
                    <a:lumMod val="75000"/>
                  </a:schemeClr>
                </a:solidFill>
                <a:latin typeface="Agency FB" pitchFamily="34" charset="0"/>
              </a:rPr>
              <a:t>    - Negara  </a:t>
            </a:r>
            <a:r>
              <a:rPr lang="en-US" sz="2600" dirty="0" err="1">
                <a:solidFill>
                  <a:schemeClr val="accent1">
                    <a:lumMod val="75000"/>
                  </a:schemeClr>
                </a:solidFill>
                <a:latin typeface="Agency FB" pitchFamily="34" charset="0"/>
              </a:rPr>
              <a:t>vs</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Takhta</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Suci</a:t>
            </a:r>
            <a:endParaRPr lang="en-US" sz="2600" dirty="0">
              <a:solidFill>
                <a:schemeClr val="accent1">
                  <a:lumMod val="75000"/>
                </a:schemeClr>
              </a:solidFill>
              <a:latin typeface="Agency FB" pitchFamily="34" charset="0"/>
            </a:endParaRPr>
          </a:p>
          <a:p>
            <a:pPr marL="117475" indent="-3175">
              <a:lnSpc>
                <a:spcPct val="80000"/>
              </a:lnSpc>
              <a:buNone/>
            </a:pPr>
            <a:r>
              <a:rPr lang="en-US" sz="2600" dirty="0" err="1" smtClean="0">
                <a:solidFill>
                  <a:schemeClr val="accent1">
                    <a:lumMod val="75000"/>
                  </a:schemeClr>
                </a:solidFill>
                <a:latin typeface="Agency FB" pitchFamily="34" charset="0"/>
              </a:rPr>
              <a:t>Bukan</a:t>
            </a:r>
            <a:r>
              <a:rPr lang="en-US" sz="2600" dirty="0" smtClean="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perjanjian</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antara</a:t>
            </a:r>
            <a:r>
              <a:rPr lang="en-US" sz="2600" dirty="0">
                <a:solidFill>
                  <a:schemeClr val="accent1">
                    <a:lumMod val="75000"/>
                  </a:schemeClr>
                </a:solidFill>
                <a:latin typeface="Agency FB" pitchFamily="34" charset="0"/>
              </a:rPr>
              <a:t> : </a:t>
            </a:r>
            <a:r>
              <a:rPr lang="en-US" sz="2600" dirty="0" smtClean="0">
                <a:solidFill>
                  <a:schemeClr val="accent1">
                    <a:lumMod val="75000"/>
                  </a:schemeClr>
                </a:solidFill>
                <a:latin typeface="Agency FB" pitchFamily="34" charset="0"/>
              </a:rPr>
              <a:t>Negara/</a:t>
            </a:r>
            <a:r>
              <a:rPr lang="en-US" sz="2600" dirty="0" err="1" smtClean="0">
                <a:solidFill>
                  <a:schemeClr val="accent1">
                    <a:lumMod val="75000"/>
                  </a:schemeClr>
                </a:solidFill>
                <a:latin typeface="Agency FB" pitchFamily="34" charset="0"/>
              </a:rPr>
              <a:t>Organisasi</a:t>
            </a:r>
            <a:r>
              <a:rPr lang="en-US" sz="2600" dirty="0" smtClean="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Internasional</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vs</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Individu</a:t>
            </a:r>
            <a:r>
              <a:rPr lang="en-US" sz="2600" dirty="0">
                <a:solidFill>
                  <a:schemeClr val="accent1">
                    <a:lumMod val="75000"/>
                  </a:schemeClr>
                </a:solidFill>
                <a:latin typeface="Agency FB" pitchFamily="34" charset="0"/>
              </a:rPr>
              <a:t>/</a:t>
            </a:r>
            <a:r>
              <a:rPr lang="en-US" sz="2600" dirty="0" err="1">
                <a:solidFill>
                  <a:schemeClr val="accent1">
                    <a:lumMod val="75000"/>
                  </a:schemeClr>
                </a:solidFill>
                <a:latin typeface="Agency FB" pitchFamily="34" charset="0"/>
              </a:rPr>
              <a:t>perusahaan</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atau</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Individu</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vs</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Individu</a:t>
            </a:r>
            <a:r>
              <a:rPr lang="en-US" sz="2600" dirty="0" smtClean="0">
                <a:solidFill>
                  <a:schemeClr val="accent1">
                    <a:lumMod val="75000"/>
                  </a:schemeClr>
                </a:solidFill>
                <a:latin typeface="Agency FB" pitchFamily="34" charset="0"/>
              </a:rPr>
              <a:t>.</a:t>
            </a:r>
            <a:endParaRPr lang="id-ID" sz="2600" dirty="0">
              <a:solidFill>
                <a:schemeClr val="accent1">
                  <a:lumMod val="75000"/>
                </a:schemeClr>
              </a:solidFill>
              <a:latin typeface="Agency FB" pitchFamily="34" charset="0"/>
            </a:endParaRPr>
          </a:p>
          <a:p>
            <a:pPr>
              <a:lnSpc>
                <a:spcPct val="80000"/>
              </a:lnSpc>
              <a:buNone/>
            </a:pPr>
            <a:endParaRPr lang="en-US" sz="2600" dirty="0" smtClean="0">
              <a:solidFill>
                <a:schemeClr val="accent1">
                  <a:lumMod val="75000"/>
                </a:schemeClr>
              </a:solidFill>
              <a:latin typeface="Agency FB" pitchFamily="34" charset="0"/>
            </a:endParaRPr>
          </a:p>
          <a:p>
            <a:pPr>
              <a:lnSpc>
                <a:spcPct val="80000"/>
              </a:lnSpc>
              <a:buNone/>
            </a:pPr>
            <a:r>
              <a:rPr lang="en-US" sz="2600" dirty="0" err="1" smtClean="0">
                <a:solidFill>
                  <a:schemeClr val="accent1">
                    <a:lumMod val="75000"/>
                  </a:schemeClr>
                </a:solidFill>
                <a:latin typeface="Agency FB" pitchFamily="34" charset="0"/>
              </a:rPr>
              <a:t>Perjanjian</a:t>
            </a:r>
            <a:r>
              <a:rPr lang="en-US" sz="2600" dirty="0" smtClean="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internasional</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antar</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negara</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diatur</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dalam</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Konvensi</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Wina</a:t>
            </a:r>
            <a:r>
              <a:rPr lang="en-US" sz="2600" dirty="0">
                <a:solidFill>
                  <a:schemeClr val="accent1">
                    <a:lumMod val="75000"/>
                  </a:schemeClr>
                </a:solidFill>
                <a:latin typeface="Agency FB" pitchFamily="34" charset="0"/>
              </a:rPr>
              <a:t>  1969.</a:t>
            </a:r>
          </a:p>
          <a:p>
            <a:pPr>
              <a:lnSpc>
                <a:spcPct val="80000"/>
              </a:lnSpc>
              <a:buNone/>
            </a:pPr>
            <a:r>
              <a:rPr lang="en-US" sz="2600" dirty="0" err="1">
                <a:solidFill>
                  <a:schemeClr val="accent1">
                    <a:lumMod val="75000"/>
                  </a:schemeClr>
                </a:solidFill>
                <a:latin typeface="Agency FB" pitchFamily="34" charset="0"/>
              </a:rPr>
              <a:t>Perjanjian</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internasional</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antara</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negara</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dengan</a:t>
            </a:r>
            <a:r>
              <a:rPr lang="en-US" sz="2600" dirty="0">
                <a:solidFill>
                  <a:schemeClr val="accent1">
                    <a:lumMod val="75000"/>
                  </a:schemeClr>
                </a:solidFill>
                <a:latin typeface="Agency FB" pitchFamily="34" charset="0"/>
              </a:rPr>
              <a:t> OI </a:t>
            </a:r>
            <a:r>
              <a:rPr lang="en-US" sz="2600" dirty="0" err="1">
                <a:solidFill>
                  <a:schemeClr val="accent1">
                    <a:lumMod val="75000"/>
                  </a:schemeClr>
                </a:solidFill>
                <a:latin typeface="Agency FB" pitchFamily="34" charset="0"/>
              </a:rPr>
              <a:t>diatur</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dalam</a:t>
            </a:r>
            <a:r>
              <a:rPr lang="en-US" sz="2600" dirty="0">
                <a:solidFill>
                  <a:schemeClr val="accent1">
                    <a:lumMod val="75000"/>
                  </a:schemeClr>
                </a:solidFill>
                <a:latin typeface="Agency FB" pitchFamily="34" charset="0"/>
              </a:rPr>
              <a:t> </a:t>
            </a:r>
            <a:r>
              <a:rPr lang="en-US" sz="2600" dirty="0" err="1">
                <a:solidFill>
                  <a:schemeClr val="accent1">
                    <a:lumMod val="75000"/>
                  </a:schemeClr>
                </a:solidFill>
                <a:latin typeface="Agency FB" pitchFamily="34" charset="0"/>
              </a:rPr>
              <a:t>Konvensi</a:t>
            </a:r>
            <a:endParaRPr lang="en-US" sz="2600" dirty="0">
              <a:solidFill>
                <a:schemeClr val="accent1">
                  <a:lumMod val="75000"/>
                </a:schemeClr>
              </a:solidFill>
              <a:latin typeface="Agency FB" pitchFamily="34" charset="0"/>
            </a:endParaRPr>
          </a:p>
          <a:p>
            <a:pPr>
              <a:lnSpc>
                <a:spcPct val="80000"/>
              </a:lnSpc>
              <a:buNone/>
            </a:pPr>
            <a:r>
              <a:rPr lang="en-US" sz="2600" dirty="0" err="1">
                <a:solidFill>
                  <a:schemeClr val="accent1">
                    <a:lumMod val="75000"/>
                  </a:schemeClr>
                </a:solidFill>
                <a:latin typeface="Agency FB" pitchFamily="34" charset="0"/>
              </a:rPr>
              <a:t>Wina</a:t>
            </a:r>
            <a:r>
              <a:rPr lang="en-US" sz="2600" dirty="0">
                <a:solidFill>
                  <a:schemeClr val="accent1">
                    <a:lumMod val="75000"/>
                  </a:schemeClr>
                </a:solidFill>
                <a:latin typeface="Agency FB" pitchFamily="34" charset="0"/>
              </a:rPr>
              <a:t> 1986.</a:t>
            </a:r>
          </a:p>
          <a:p>
            <a:endParaRPr lang="en-US" sz="2600" dirty="0">
              <a:solidFill>
                <a:schemeClr val="accent1">
                  <a:lumMod val="75000"/>
                </a:schemeClr>
              </a:solidFill>
            </a:endParaRPr>
          </a:p>
        </p:txBody>
      </p:sp>
    </p:spTree>
    <p:extLst>
      <p:ext uri="{BB962C8B-B14F-4D97-AF65-F5344CB8AC3E}">
        <p14:creationId xmlns:p14="http://schemas.microsoft.com/office/powerpoint/2010/main" val="703800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9" name="Rectangle 3"/>
          <p:cNvSpPr>
            <a:spLocks noGrp="1" noChangeArrowheads="1"/>
          </p:cNvSpPr>
          <p:nvPr>
            <p:ph type="body" idx="1"/>
          </p:nvPr>
        </p:nvSpPr>
        <p:spPr>
          <a:xfrm>
            <a:off x="457200" y="685800"/>
            <a:ext cx="8001000" cy="5791200"/>
          </a:xfrm>
        </p:spPr>
        <p:txBody>
          <a:bodyPr/>
          <a:lstStyle/>
          <a:p>
            <a:pPr marL="114300" indent="0">
              <a:lnSpc>
                <a:spcPct val="90000"/>
              </a:lnSpc>
              <a:buNone/>
              <a:defRPr/>
            </a:pPr>
            <a:r>
              <a:rPr lang="en-US" sz="2800" u="sng" dirty="0">
                <a:solidFill>
                  <a:schemeClr val="accent1">
                    <a:lumMod val="75000"/>
                  </a:schemeClr>
                </a:solidFill>
                <a:latin typeface="Bell MT" pitchFamily="18" charset="0"/>
                <a:cs typeface="Aparajita" pitchFamily="34" charset="0"/>
              </a:rPr>
              <a:t>Terms used in the UN Treaty </a:t>
            </a:r>
            <a:r>
              <a:rPr lang="en-US" sz="2800" u="sng" dirty="0" smtClean="0">
                <a:solidFill>
                  <a:schemeClr val="accent1">
                    <a:lumMod val="75000"/>
                  </a:schemeClr>
                </a:solidFill>
                <a:latin typeface="Bell MT" pitchFamily="18" charset="0"/>
                <a:cs typeface="Aparajita" pitchFamily="34" charset="0"/>
              </a:rPr>
              <a:t>Collection:</a:t>
            </a:r>
            <a:endParaRPr lang="en-US" sz="2800" dirty="0" smtClean="0">
              <a:solidFill>
                <a:schemeClr val="accent1">
                  <a:lumMod val="75000"/>
                </a:schemeClr>
              </a:solidFill>
              <a:latin typeface="Bell MT" pitchFamily="18" charset="0"/>
            </a:endParaRPr>
          </a:p>
          <a:p>
            <a:pPr eaLnBrk="1" hangingPunct="1">
              <a:lnSpc>
                <a:spcPct val="90000"/>
              </a:lnSpc>
              <a:defRPr/>
            </a:pPr>
            <a:r>
              <a:rPr lang="en-US" sz="2800" dirty="0" smtClean="0">
                <a:solidFill>
                  <a:schemeClr val="accent1">
                    <a:lumMod val="75000"/>
                  </a:schemeClr>
                </a:solidFill>
                <a:latin typeface="Bell MT" pitchFamily="18" charset="0"/>
              </a:rPr>
              <a:t>Treaty;</a:t>
            </a:r>
          </a:p>
          <a:p>
            <a:pPr eaLnBrk="1" hangingPunct="1">
              <a:lnSpc>
                <a:spcPct val="90000"/>
              </a:lnSpc>
              <a:defRPr/>
            </a:pPr>
            <a:r>
              <a:rPr lang="en-US" sz="2800" dirty="0" smtClean="0">
                <a:solidFill>
                  <a:schemeClr val="accent1">
                    <a:lumMod val="75000"/>
                  </a:schemeClr>
                </a:solidFill>
                <a:latin typeface="Bell MT" pitchFamily="18" charset="0"/>
              </a:rPr>
              <a:t>Agreement;</a:t>
            </a:r>
          </a:p>
          <a:p>
            <a:pPr eaLnBrk="1" hangingPunct="1">
              <a:lnSpc>
                <a:spcPct val="90000"/>
              </a:lnSpc>
              <a:defRPr/>
            </a:pPr>
            <a:r>
              <a:rPr lang="en-US" sz="2800" dirty="0" smtClean="0">
                <a:solidFill>
                  <a:schemeClr val="accent1">
                    <a:lumMod val="75000"/>
                  </a:schemeClr>
                </a:solidFill>
                <a:latin typeface="Bell MT" pitchFamily="18" charset="0"/>
              </a:rPr>
              <a:t>Convention;</a:t>
            </a:r>
          </a:p>
          <a:p>
            <a:pPr eaLnBrk="1" hangingPunct="1">
              <a:lnSpc>
                <a:spcPct val="90000"/>
              </a:lnSpc>
              <a:defRPr/>
            </a:pPr>
            <a:r>
              <a:rPr lang="en-US" sz="2800" dirty="0" smtClean="0">
                <a:solidFill>
                  <a:schemeClr val="accent1">
                    <a:lumMod val="75000"/>
                  </a:schemeClr>
                </a:solidFill>
                <a:latin typeface="Bell MT" pitchFamily="18" charset="0"/>
              </a:rPr>
              <a:t>Charter;</a:t>
            </a:r>
          </a:p>
          <a:p>
            <a:pPr eaLnBrk="1" hangingPunct="1">
              <a:lnSpc>
                <a:spcPct val="90000"/>
              </a:lnSpc>
              <a:defRPr/>
            </a:pPr>
            <a:r>
              <a:rPr lang="en-US" sz="2800" dirty="0" smtClean="0">
                <a:solidFill>
                  <a:schemeClr val="accent1">
                    <a:lumMod val="75000"/>
                  </a:schemeClr>
                </a:solidFill>
                <a:latin typeface="Bell MT" pitchFamily="18" charset="0"/>
              </a:rPr>
              <a:t>Arrangement;</a:t>
            </a:r>
          </a:p>
          <a:p>
            <a:pPr eaLnBrk="1" hangingPunct="1">
              <a:lnSpc>
                <a:spcPct val="90000"/>
              </a:lnSpc>
              <a:defRPr/>
            </a:pPr>
            <a:r>
              <a:rPr lang="en-US" sz="2800" dirty="0" smtClean="0">
                <a:solidFill>
                  <a:schemeClr val="accent1">
                    <a:lumMod val="75000"/>
                  </a:schemeClr>
                </a:solidFill>
                <a:latin typeface="Bell MT" pitchFamily="18" charset="0"/>
              </a:rPr>
              <a:t>Protocol;</a:t>
            </a:r>
          </a:p>
          <a:p>
            <a:pPr eaLnBrk="1" hangingPunct="1">
              <a:lnSpc>
                <a:spcPct val="90000"/>
              </a:lnSpc>
              <a:defRPr/>
            </a:pPr>
            <a:r>
              <a:rPr lang="en-US" sz="2800" dirty="0" smtClean="0">
                <a:solidFill>
                  <a:schemeClr val="accent1">
                    <a:lumMod val="75000"/>
                  </a:schemeClr>
                </a:solidFill>
                <a:latin typeface="Bell MT" pitchFamily="18" charset="0"/>
              </a:rPr>
              <a:t>Declaration;</a:t>
            </a:r>
          </a:p>
          <a:p>
            <a:pPr eaLnBrk="1" hangingPunct="1">
              <a:lnSpc>
                <a:spcPct val="90000"/>
              </a:lnSpc>
              <a:defRPr/>
            </a:pPr>
            <a:r>
              <a:rPr lang="en-US" sz="2800" dirty="0" smtClean="0">
                <a:solidFill>
                  <a:schemeClr val="accent1">
                    <a:lumMod val="75000"/>
                  </a:schemeClr>
                </a:solidFill>
                <a:latin typeface="Bell MT" pitchFamily="18" charset="0"/>
              </a:rPr>
              <a:t>Memorandum of Understanding;</a:t>
            </a:r>
          </a:p>
          <a:p>
            <a:pPr eaLnBrk="1" hangingPunct="1">
              <a:lnSpc>
                <a:spcPct val="90000"/>
              </a:lnSpc>
              <a:defRPr/>
            </a:pPr>
            <a:r>
              <a:rPr lang="en-US" sz="2800" dirty="0" smtClean="0">
                <a:solidFill>
                  <a:schemeClr val="accent1">
                    <a:lumMod val="75000"/>
                  </a:schemeClr>
                </a:solidFill>
                <a:latin typeface="Bell MT" pitchFamily="18" charset="0"/>
              </a:rPr>
              <a:t>Modus Vivendi;</a:t>
            </a:r>
          </a:p>
          <a:p>
            <a:pPr eaLnBrk="1" hangingPunct="1">
              <a:lnSpc>
                <a:spcPct val="90000"/>
              </a:lnSpc>
              <a:defRPr/>
            </a:pPr>
            <a:r>
              <a:rPr lang="en-US" sz="2800" dirty="0" smtClean="0">
                <a:solidFill>
                  <a:schemeClr val="accent1">
                    <a:lumMod val="75000"/>
                  </a:schemeClr>
                </a:solidFill>
                <a:latin typeface="Bell MT" pitchFamily="18" charset="0"/>
              </a:rPr>
              <a:t>Exchange of Note;</a:t>
            </a:r>
          </a:p>
        </p:txBody>
      </p:sp>
    </p:spTree>
    <p:extLst>
      <p:ext uri="{BB962C8B-B14F-4D97-AF65-F5344CB8AC3E}">
        <p14:creationId xmlns:p14="http://schemas.microsoft.com/office/powerpoint/2010/main" val="2361413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457200" y="381000"/>
            <a:ext cx="7696200" cy="6172200"/>
          </a:xfrm>
        </p:spPr>
        <p:txBody>
          <a:bodyPr>
            <a:normAutofit lnSpcReduction="10000"/>
          </a:bodyPr>
          <a:lstStyle/>
          <a:p>
            <a:pPr eaLnBrk="1" hangingPunct="1">
              <a:lnSpc>
                <a:spcPct val="80000"/>
              </a:lnSpc>
            </a:pPr>
            <a:endParaRPr lang="en-US" sz="2400" dirty="0" smtClean="0">
              <a:solidFill>
                <a:schemeClr val="accent1">
                  <a:lumMod val="75000"/>
                </a:schemeClr>
              </a:solidFill>
              <a:latin typeface="Agency FB" pitchFamily="34" charset="0"/>
            </a:endParaRPr>
          </a:p>
          <a:p>
            <a:pPr marL="114300" indent="0" algn="ctr" eaLnBrk="1" hangingPunct="1">
              <a:lnSpc>
                <a:spcPct val="80000"/>
              </a:lnSpc>
              <a:buNone/>
            </a:pPr>
            <a:r>
              <a:rPr lang="en-US" sz="2800" dirty="0" err="1" smtClean="0">
                <a:solidFill>
                  <a:schemeClr val="accent1">
                    <a:lumMod val="75000"/>
                  </a:schemeClr>
                </a:solidFill>
                <a:latin typeface="Bodoni MT Condensed" pitchFamily="18" charset="0"/>
              </a:rPr>
              <a:t>Bentuk-bentuk</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perjanjian</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internasional</a:t>
            </a:r>
            <a:endParaRPr lang="en-US" sz="2800" dirty="0" smtClean="0">
              <a:solidFill>
                <a:schemeClr val="accent1">
                  <a:lumMod val="75000"/>
                </a:schemeClr>
              </a:solidFill>
              <a:latin typeface="Bodoni MT Condensed" pitchFamily="18" charset="0"/>
            </a:endParaRPr>
          </a:p>
          <a:p>
            <a:pPr eaLnBrk="1" hangingPunct="1">
              <a:lnSpc>
                <a:spcPct val="80000"/>
              </a:lnSpc>
              <a:buFontTx/>
              <a:buNone/>
            </a:pPr>
            <a:endParaRPr lang="en-US" sz="2800" dirty="0" smtClean="0">
              <a:solidFill>
                <a:schemeClr val="accent1">
                  <a:lumMod val="75000"/>
                </a:schemeClr>
              </a:solidFill>
              <a:latin typeface="Bodoni MT Condensed" pitchFamily="18" charset="0"/>
            </a:endParaRPr>
          </a:p>
          <a:p>
            <a:pPr marL="515938" indent="-515938" eaLnBrk="1" hangingPunct="1">
              <a:lnSpc>
                <a:spcPct val="80000"/>
              </a:lnSpc>
              <a:buFont typeface="Wingdings" pitchFamily="2" charset="2"/>
              <a:buChar char="v"/>
            </a:pPr>
            <a:r>
              <a:rPr lang="en-US" sz="2800" dirty="0" smtClean="0">
                <a:solidFill>
                  <a:schemeClr val="accent1">
                    <a:lumMod val="75000"/>
                  </a:schemeClr>
                </a:solidFill>
                <a:latin typeface="Bodoni MT Condensed" pitchFamily="18" charset="0"/>
              </a:rPr>
              <a:t>Treaty: </a:t>
            </a:r>
            <a:r>
              <a:rPr lang="en-US" sz="2800" dirty="0" err="1" smtClean="0">
                <a:solidFill>
                  <a:schemeClr val="accent1">
                    <a:lumMod val="75000"/>
                  </a:schemeClr>
                </a:solidFill>
                <a:latin typeface="Bodoni MT Condensed" pitchFamily="18" charset="0"/>
              </a:rPr>
              <a:t>biasanya</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untuk</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perjanjian-perjanjian</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penting</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baik</a:t>
            </a:r>
            <a:r>
              <a:rPr lang="en-US" sz="2800" dirty="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perjanjian</a:t>
            </a:r>
            <a:r>
              <a:rPr lang="en-US" sz="2800" dirty="0" smtClean="0">
                <a:solidFill>
                  <a:schemeClr val="accent1">
                    <a:lumMod val="75000"/>
                  </a:schemeClr>
                </a:solidFill>
                <a:latin typeface="Bodoni MT Condensed" pitchFamily="18" charset="0"/>
              </a:rPr>
              <a:t> multilateral </a:t>
            </a:r>
            <a:r>
              <a:rPr lang="en-US" sz="2800" dirty="0" err="1" smtClean="0">
                <a:solidFill>
                  <a:schemeClr val="accent1">
                    <a:lumMod val="75000"/>
                  </a:schemeClr>
                </a:solidFill>
                <a:latin typeface="Bodoni MT Condensed" pitchFamily="18" charset="0"/>
              </a:rPr>
              <a:t>maupun</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perjanjian</a:t>
            </a:r>
            <a:r>
              <a:rPr lang="en-US" sz="2800" dirty="0" smtClean="0">
                <a:solidFill>
                  <a:schemeClr val="accent1">
                    <a:lumMod val="75000"/>
                  </a:schemeClr>
                </a:solidFill>
                <a:latin typeface="Bodoni MT Condensed" pitchFamily="18" charset="0"/>
              </a:rPr>
              <a:t> bilateral.</a:t>
            </a:r>
          </a:p>
          <a:p>
            <a:pPr marL="515938" indent="-515938" eaLnBrk="1" hangingPunct="1">
              <a:lnSpc>
                <a:spcPct val="80000"/>
              </a:lnSpc>
              <a:buFont typeface="Wingdings" pitchFamily="2" charset="2"/>
              <a:buChar char="v"/>
            </a:pPr>
            <a:r>
              <a:rPr lang="en-US" sz="2800" dirty="0" smtClean="0">
                <a:solidFill>
                  <a:schemeClr val="accent1">
                    <a:lumMod val="75000"/>
                  </a:schemeClr>
                </a:solidFill>
                <a:latin typeface="Bodoni MT Condensed" pitchFamily="18" charset="0"/>
              </a:rPr>
              <a:t>Protocol: </a:t>
            </a:r>
            <a:r>
              <a:rPr lang="en-US" sz="2800" dirty="0" err="1" smtClean="0">
                <a:solidFill>
                  <a:schemeClr val="accent1">
                    <a:lumMod val="75000"/>
                  </a:schemeClr>
                </a:solidFill>
                <a:latin typeface="Bodoni MT Condensed" pitchFamily="18" charset="0"/>
              </a:rPr>
              <a:t>biasanya</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untuk</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perjanjian</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yg</a:t>
            </a:r>
            <a:r>
              <a:rPr lang="id-ID"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melekat</a:t>
            </a:r>
            <a:r>
              <a:rPr lang="id-ID"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pada</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perjanjianlain</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tambahan</a:t>
            </a:r>
            <a:r>
              <a:rPr lang="en-US" sz="2800" dirty="0" smtClean="0">
                <a:solidFill>
                  <a:schemeClr val="accent1">
                    <a:lumMod val="75000"/>
                  </a:schemeClr>
                </a:solidFill>
                <a:latin typeface="Bodoni MT Condensed" pitchFamily="18" charset="0"/>
              </a:rPr>
              <a:t>).</a:t>
            </a:r>
          </a:p>
          <a:p>
            <a:pPr marL="515938" indent="-515938" eaLnBrk="1" hangingPunct="1">
              <a:lnSpc>
                <a:spcPct val="80000"/>
              </a:lnSpc>
              <a:buFont typeface="Wingdings" pitchFamily="2" charset="2"/>
              <a:buChar char="v"/>
            </a:pPr>
            <a:r>
              <a:rPr lang="en-US" sz="2800" dirty="0" smtClean="0">
                <a:solidFill>
                  <a:schemeClr val="accent1">
                    <a:lumMod val="75000"/>
                  </a:schemeClr>
                </a:solidFill>
                <a:latin typeface="Bodoni MT Condensed" pitchFamily="18" charset="0"/>
              </a:rPr>
              <a:t>Arrangement &amp; Memorandum of Understanding: </a:t>
            </a:r>
            <a:r>
              <a:rPr lang="en-US" sz="2800" dirty="0" err="1" smtClean="0">
                <a:solidFill>
                  <a:schemeClr val="accent1">
                    <a:lumMod val="75000"/>
                  </a:schemeClr>
                </a:solidFill>
                <a:latin typeface="Bodoni MT Condensed" pitchFamily="18" charset="0"/>
              </a:rPr>
              <a:t>biasanya</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untuk</a:t>
            </a:r>
            <a:r>
              <a:rPr lang="en-US" sz="2800" dirty="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perjanjian-perjanjian</a:t>
            </a:r>
            <a:r>
              <a:rPr lang="en-US" sz="2800" dirty="0" smtClean="0">
                <a:solidFill>
                  <a:schemeClr val="accent1">
                    <a:lumMod val="75000"/>
                  </a:schemeClr>
                </a:solidFill>
                <a:latin typeface="Bodoni MT Condensed" pitchFamily="18" charset="0"/>
              </a:rPr>
              <a:t> yang </a:t>
            </a:r>
            <a:r>
              <a:rPr lang="en-US" sz="2800" dirty="0" err="1" smtClean="0">
                <a:solidFill>
                  <a:schemeClr val="accent1">
                    <a:lumMod val="75000"/>
                  </a:schemeClr>
                </a:solidFill>
                <a:latin typeface="Bodoni MT Condensed" pitchFamily="18" charset="0"/>
              </a:rPr>
              <a:t>bersifat</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teknis</a:t>
            </a:r>
            <a:r>
              <a:rPr lang="en-US" sz="2800" dirty="0" smtClean="0">
                <a:solidFill>
                  <a:schemeClr val="accent1">
                    <a:lumMod val="75000"/>
                  </a:schemeClr>
                </a:solidFill>
                <a:latin typeface="Bodoni MT Condensed" pitchFamily="18" charset="0"/>
              </a:rPr>
              <a:t>.</a:t>
            </a:r>
          </a:p>
          <a:p>
            <a:pPr marL="515938" indent="-515938" eaLnBrk="1" hangingPunct="1">
              <a:lnSpc>
                <a:spcPct val="80000"/>
              </a:lnSpc>
              <a:buFont typeface="Wingdings" pitchFamily="2" charset="2"/>
              <a:buChar char="v"/>
            </a:pPr>
            <a:r>
              <a:rPr lang="en-US" sz="2800" dirty="0" smtClean="0">
                <a:solidFill>
                  <a:schemeClr val="accent1">
                    <a:lumMod val="75000"/>
                  </a:schemeClr>
                </a:solidFill>
                <a:latin typeface="Bodoni MT Condensed" pitchFamily="18" charset="0"/>
              </a:rPr>
              <a:t>Convention: </a:t>
            </a:r>
            <a:r>
              <a:rPr lang="en-US" sz="2800" dirty="0" err="1" smtClean="0">
                <a:solidFill>
                  <a:schemeClr val="accent1">
                    <a:lumMod val="75000"/>
                  </a:schemeClr>
                </a:solidFill>
                <a:latin typeface="Bodoni MT Condensed" pitchFamily="18" charset="0"/>
              </a:rPr>
              <a:t>biasanya</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untuk</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perjanjian-perjanjian</a:t>
            </a:r>
            <a:r>
              <a:rPr lang="id-ID" sz="2800" dirty="0" smtClean="0">
                <a:solidFill>
                  <a:schemeClr val="accent1">
                    <a:lumMod val="75000"/>
                  </a:schemeClr>
                </a:solidFill>
                <a:latin typeface="Bodoni MT Condensed" pitchFamily="18" charset="0"/>
              </a:rPr>
              <a:t> </a:t>
            </a:r>
            <a:r>
              <a:rPr lang="en-US" sz="2800" dirty="0" smtClean="0">
                <a:solidFill>
                  <a:schemeClr val="accent1">
                    <a:lumMod val="75000"/>
                  </a:schemeClr>
                </a:solidFill>
                <a:latin typeface="Bodoni MT Condensed" pitchFamily="18" charset="0"/>
              </a:rPr>
              <a:t>multilateral</a:t>
            </a:r>
            <a:r>
              <a:rPr lang="id-ID" sz="2800" dirty="0" smtClean="0">
                <a:solidFill>
                  <a:schemeClr val="accent1">
                    <a:lumMod val="75000"/>
                  </a:schemeClr>
                </a:solidFill>
                <a:latin typeface="Bodoni MT Condensed" pitchFamily="18" charset="0"/>
              </a:rPr>
              <a:t>.</a:t>
            </a:r>
            <a:endParaRPr lang="en-US" sz="2800" dirty="0" smtClean="0">
              <a:solidFill>
                <a:schemeClr val="accent1">
                  <a:lumMod val="75000"/>
                </a:schemeClr>
              </a:solidFill>
              <a:latin typeface="Bodoni MT Condensed" pitchFamily="18" charset="0"/>
            </a:endParaRPr>
          </a:p>
          <a:p>
            <a:pPr marL="515938" indent="-515938" eaLnBrk="1" hangingPunct="1">
              <a:lnSpc>
                <a:spcPct val="80000"/>
              </a:lnSpc>
              <a:buFont typeface="Wingdings" pitchFamily="2" charset="2"/>
              <a:buChar char="v"/>
            </a:pPr>
            <a:r>
              <a:rPr lang="en-US" sz="2800" dirty="0" smtClean="0">
                <a:solidFill>
                  <a:schemeClr val="accent1">
                    <a:lumMod val="75000"/>
                  </a:schemeClr>
                </a:solidFill>
                <a:latin typeface="Bodoni MT Condensed" pitchFamily="18" charset="0"/>
              </a:rPr>
              <a:t>Pact: </a:t>
            </a:r>
            <a:r>
              <a:rPr lang="en-US" sz="2800" dirty="0" err="1" smtClean="0">
                <a:solidFill>
                  <a:schemeClr val="accent1">
                    <a:lumMod val="75000"/>
                  </a:schemeClr>
                </a:solidFill>
                <a:latin typeface="Bodoni MT Condensed" pitchFamily="18" charset="0"/>
              </a:rPr>
              <a:t>biasanya</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untuk</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perjanjian-perjanjian</a:t>
            </a:r>
            <a:r>
              <a:rPr lang="en-US" sz="2800" dirty="0" smtClean="0">
                <a:solidFill>
                  <a:schemeClr val="accent1">
                    <a:lumMod val="75000"/>
                  </a:schemeClr>
                </a:solidFill>
                <a:latin typeface="Bodoni MT Condensed" pitchFamily="18" charset="0"/>
              </a:rPr>
              <a:t> multilateral.</a:t>
            </a:r>
          </a:p>
          <a:p>
            <a:pPr marL="515938" indent="-515938" eaLnBrk="1" hangingPunct="1">
              <a:lnSpc>
                <a:spcPct val="80000"/>
              </a:lnSpc>
              <a:buFont typeface="Wingdings" pitchFamily="2" charset="2"/>
              <a:buChar char="v"/>
            </a:pPr>
            <a:r>
              <a:rPr lang="en-US" sz="2800" dirty="0" smtClean="0">
                <a:solidFill>
                  <a:schemeClr val="accent1">
                    <a:lumMod val="75000"/>
                  </a:schemeClr>
                </a:solidFill>
                <a:latin typeface="Bodoni MT Condensed" pitchFamily="18" charset="0"/>
              </a:rPr>
              <a:t>Covenant, Charter, Statute: </a:t>
            </a:r>
            <a:r>
              <a:rPr lang="en-US" sz="2800" dirty="0" err="1" smtClean="0">
                <a:solidFill>
                  <a:schemeClr val="accent1">
                    <a:lumMod val="75000"/>
                  </a:schemeClr>
                </a:solidFill>
                <a:latin typeface="Bodoni MT Condensed" pitchFamily="18" charset="0"/>
              </a:rPr>
              <a:t>biasany</a:t>
            </a:r>
            <a:r>
              <a:rPr lang="id-ID" sz="2800" dirty="0" smtClean="0">
                <a:solidFill>
                  <a:schemeClr val="accent1">
                    <a:lumMod val="75000"/>
                  </a:schemeClr>
                </a:solidFill>
                <a:latin typeface="Bodoni MT Condensed" pitchFamily="18" charset="0"/>
              </a:rPr>
              <a:t>a</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digunakan</a:t>
            </a:r>
            <a:r>
              <a:rPr lang="id-ID"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sebagai</a:t>
            </a:r>
            <a:r>
              <a:rPr lang="en-US" sz="2800" dirty="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anggaran</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dasar</a:t>
            </a:r>
            <a:r>
              <a:rPr lang="en-US" sz="2800" dirty="0" smtClean="0">
                <a:solidFill>
                  <a:schemeClr val="accent1">
                    <a:lumMod val="75000"/>
                  </a:schemeClr>
                </a:solidFill>
                <a:latin typeface="Bodoni MT Condensed" pitchFamily="18" charset="0"/>
              </a:rPr>
              <a:t>/</a:t>
            </a:r>
            <a:r>
              <a:rPr lang="en-US" sz="2800" dirty="0" err="1" smtClean="0">
                <a:solidFill>
                  <a:schemeClr val="accent1">
                    <a:lumMod val="75000"/>
                  </a:schemeClr>
                </a:solidFill>
                <a:latin typeface="Bodoni MT Condensed" pitchFamily="18" charset="0"/>
              </a:rPr>
              <a:t>hukum</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dasar</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dari</a:t>
            </a:r>
            <a:r>
              <a:rPr lang="en-US" sz="2800" dirty="0" smtClean="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suatu</a:t>
            </a:r>
            <a:r>
              <a:rPr lang="en-US" sz="2800" dirty="0" smtClean="0">
                <a:solidFill>
                  <a:schemeClr val="accent1">
                    <a:lumMod val="75000"/>
                  </a:schemeClr>
                </a:solidFill>
                <a:latin typeface="Bodoni MT Condensed" pitchFamily="18" charset="0"/>
              </a:rPr>
              <a:t> </a:t>
            </a:r>
            <a:r>
              <a:rPr lang="en-US" sz="2800" dirty="0" err="1">
                <a:solidFill>
                  <a:schemeClr val="accent1">
                    <a:lumMod val="75000"/>
                  </a:schemeClr>
                </a:solidFill>
                <a:latin typeface="Bodoni MT Condensed" pitchFamily="18" charset="0"/>
              </a:rPr>
              <a:t>Organisasi</a:t>
            </a:r>
            <a:r>
              <a:rPr lang="en-US" sz="2800" dirty="0">
                <a:solidFill>
                  <a:schemeClr val="accent1">
                    <a:lumMod val="75000"/>
                  </a:schemeClr>
                </a:solidFill>
                <a:latin typeface="Bodoni MT Condensed" pitchFamily="18" charset="0"/>
              </a:rPr>
              <a:t> </a:t>
            </a:r>
            <a:r>
              <a:rPr lang="en-US" sz="2800" dirty="0" err="1" smtClean="0">
                <a:solidFill>
                  <a:schemeClr val="accent1">
                    <a:lumMod val="75000"/>
                  </a:schemeClr>
                </a:solidFill>
                <a:latin typeface="Bodoni MT Condensed" pitchFamily="18" charset="0"/>
              </a:rPr>
              <a:t>Internasional</a:t>
            </a:r>
            <a:r>
              <a:rPr lang="en-US" sz="2400" dirty="0" smtClean="0">
                <a:solidFill>
                  <a:schemeClr val="accent1">
                    <a:lumMod val="75000"/>
                  </a:schemeClr>
                </a:solidFill>
                <a:latin typeface="Agency FB" pitchFamily="34" charset="0"/>
              </a:rPr>
              <a:t>.</a:t>
            </a:r>
          </a:p>
        </p:txBody>
      </p:sp>
    </p:spTree>
    <p:extLst>
      <p:ext uri="{BB962C8B-B14F-4D97-AF65-F5344CB8AC3E}">
        <p14:creationId xmlns:p14="http://schemas.microsoft.com/office/powerpoint/2010/main" val="959336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228600" y="304800"/>
            <a:ext cx="8305800" cy="6324600"/>
          </a:xfrm>
        </p:spPr>
        <p:txBody>
          <a:bodyPr>
            <a:normAutofit lnSpcReduction="10000"/>
          </a:bodyPr>
          <a:lstStyle/>
          <a:p>
            <a:pPr algn="ctr" eaLnBrk="1" hangingPunct="1">
              <a:lnSpc>
                <a:spcPct val="80000"/>
              </a:lnSpc>
              <a:buFontTx/>
              <a:buNone/>
            </a:pPr>
            <a:r>
              <a:rPr lang="en-US" sz="2800" dirty="0" err="1" smtClean="0">
                <a:solidFill>
                  <a:schemeClr val="accent1">
                    <a:lumMod val="75000"/>
                  </a:schemeClr>
                </a:solidFill>
                <a:latin typeface="Aparajita" pitchFamily="34" charset="0"/>
                <a:cs typeface="Aparajita" pitchFamily="34" charset="0"/>
              </a:rPr>
              <a:t>PenggolonganPerjanjian</a:t>
            </a:r>
            <a:r>
              <a:rPr lang="en-US" sz="2800" dirty="0" smtClean="0">
                <a:solidFill>
                  <a:schemeClr val="accent1">
                    <a:lumMod val="75000"/>
                  </a:schemeClr>
                </a:solidFill>
                <a:latin typeface="Aparajita" pitchFamily="34" charset="0"/>
                <a:cs typeface="Aparajita" pitchFamily="34" charset="0"/>
              </a:rPr>
              <a:t> </a:t>
            </a:r>
            <a:r>
              <a:rPr lang="en-US" sz="2800" dirty="0" err="1" smtClean="0">
                <a:solidFill>
                  <a:schemeClr val="accent1">
                    <a:lumMod val="75000"/>
                  </a:schemeClr>
                </a:solidFill>
                <a:latin typeface="Aparajita" pitchFamily="34" charset="0"/>
                <a:cs typeface="Aparajita" pitchFamily="34" charset="0"/>
              </a:rPr>
              <a:t>Internasional</a:t>
            </a:r>
            <a:endParaRPr lang="en-US" sz="2800" dirty="0" smtClean="0">
              <a:solidFill>
                <a:schemeClr val="accent1">
                  <a:lumMod val="75000"/>
                </a:schemeClr>
              </a:solidFill>
              <a:latin typeface="Aparajita" pitchFamily="34" charset="0"/>
              <a:cs typeface="Aparajita" pitchFamily="34" charset="0"/>
            </a:endParaRPr>
          </a:p>
          <a:p>
            <a:pPr eaLnBrk="1" hangingPunct="1">
              <a:lnSpc>
                <a:spcPct val="80000"/>
              </a:lnSpc>
              <a:buFontTx/>
              <a:buNone/>
            </a:pPr>
            <a:endParaRPr lang="en-US" sz="2000" dirty="0" smtClean="0">
              <a:solidFill>
                <a:schemeClr val="accent1">
                  <a:lumMod val="75000"/>
                </a:schemeClr>
              </a:solidFill>
            </a:endParaRPr>
          </a:p>
          <a:p>
            <a:pPr eaLnBrk="1" hangingPunct="1">
              <a:lnSpc>
                <a:spcPct val="80000"/>
              </a:lnSpc>
              <a:buFontTx/>
              <a:buNone/>
            </a:pPr>
            <a:endParaRPr lang="en-US" sz="2000" dirty="0" smtClean="0">
              <a:solidFill>
                <a:schemeClr val="accent1">
                  <a:lumMod val="75000"/>
                </a:schemeClr>
              </a:solidFill>
            </a:endParaRPr>
          </a:p>
          <a:p>
            <a:pPr eaLnBrk="1" hangingPunct="1">
              <a:lnSpc>
                <a:spcPct val="80000"/>
              </a:lnSpc>
              <a:buFontTx/>
              <a:buNone/>
            </a:pPr>
            <a:r>
              <a:rPr lang="en-US" sz="2000" dirty="0" smtClean="0">
                <a:solidFill>
                  <a:schemeClr val="accent1">
                    <a:lumMod val="75000"/>
                  </a:schemeClr>
                </a:solidFill>
                <a:latin typeface="Aparajita" pitchFamily="34" charset="0"/>
                <a:cs typeface="Aparajita" pitchFamily="34" charset="0"/>
              </a:rPr>
              <a:t>1. </a:t>
            </a:r>
            <a:r>
              <a:rPr lang="en-US" sz="2400" dirty="0" err="1" smtClean="0">
                <a:solidFill>
                  <a:schemeClr val="accent1">
                    <a:lumMod val="75000"/>
                  </a:schemeClr>
                </a:solidFill>
                <a:latin typeface="Aparajita" pitchFamily="34" charset="0"/>
                <a:cs typeface="Aparajita" pitchFamily="34" charset="0"/>
              </a:rPr>
              <a:t>Dilihat</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dari</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segi</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jumlah</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pihak</a:t>
            </a:r>
            <a:r>
              <a:rPr lang="en-US" sz="2400" dirty="0" smtClean="0">
                <a:solidFill>
                  <a:schemeClr val="accent1">
                    <a:lumMod val="75000"/>
                  </a:schemeClr>
                </a:solidFill>
                <a:latin typeface="Aparajita" pitchFamily="34" charset="0"/>
                <a:cs typeface="Aparajita" pitchFamily="34" charset="0"/>
              </a:rPr>
              <a:t> yang </a:t>
            </a:r>
            <a:r>
              <a:rPr lang="en-US" sz="2400" dirty="0" err="1" smtClean="0">
                <a:solidFill>
                  <a:schemeClr val="accent1">
                    <a:lumMod val="75000"/>
                  </a:schemeClr>
                </a:solidFill>
                <a:latin typeface="Aparajita" pitchFamily="34" charset="0"/>
                <a:cs typeface="Aparajita" pitchFamily="34" charset="0"/>
              </a:rPr>
              <a:t>membuat</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perjanjian</a:t>
            </a:r>
            <a:r>
              <a:rPr lang="en-US" sz="2400" dirty="0" smtClean="0">
                <a:solidFill>
                  <a:schemeClr val="accent1">
                    <a:lumMod val="75000"/>
                  </a:schemeClr>
                </a:solidFill>
                <a:latin typeface="Aparajita" pitchFamily="34" charset="0"/>
                <a:cs typeface="Aparajita" pitchFamily="34" charset="0"/>
              </a:rPr>
              <a:t>:</a:t>
            </a: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    a. </a:t>
            </a:r>
            <a:r>
              <a:rPr lang="en-US" sz="2400" dirty="0" err="1" smtClean="0">
                <a:solidFill>
                  <a:schemeClr val="accent1">
                    <a:lumMod val="75000"/>
                  </a:schemeClr>
                </a:solidFill>
                <a:latin typeface="Aparajita" pitchFamily="34" charset="0"/>
                <a:cs typeface="Aparajita" pitchFamily="34" charset="0"/>
              </a:rPr>
              <a:t>Perjanjian</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internasional</a:t>
            </a:r>
            <a:r>
              <a:rPr lang="en-US" sz="2400" dirty="0" smtClean="0">
                <a:solidFill>
                  <a:schemeClr val="accent1">
                    <a:lumMod val="75000"/>
                  </a:schemeClr>
                </a:solidFill>
                <a:latin typeface="Aparajita" pitchFamily="34" charset="0"/>
                <a:cs typeface="Aparajita" pitchFamily="34" charset="0"/>
              </a:rPr>
              <a:t> bilateral</a:t>
            </a: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    b. </a:t>
            </a:r>
            <a:r>
              <a:rPr lang="en-US" sz="2400" dirty="0" err="1" smtClean="0">
                <a:solidFill>
                  <a:schemeClr val="accent1">
                    <a:lumMod val="75000"/>
                  </a:schemeClr>
                </a:solidFill>
                <a:latin typeface="Aparajita" pitchFamily="34" charset="0"/>
                <a:cs typeface="Aparajita" pitchFamily="34" charset="0"/>
              </a:rPr>
              <a:t>Perjanjian</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internasional</a:t>
            </a:r>
            <a:r>
              <a:rPr lang="en-US" sz="2400" dirty="0" smtClean="0">
                <a:solidFill>
                  <a:schemeClr val="accent1">
                    <a:lumMod val="75000"/>
                  </a:schemeClr>
                </a:solidFill>
                <a:latin typeface="Aparajita" pitchFamily="34" charset="0"/>
                <a:cs typeface="Aparajita" pitchFamily="34" charset="0"/>
              </a:rPr>
              <a:t> multilateral.</a:t>
            </a:r>
          </a:p>
          <a:p>
            <a:pPr eaLnBrk="1" hangingPunct="1">
              <a:lnSpc>
                <a:spcPct val="80000"/>
              </a:lnSpc>
              <a:buFontTx/>
              <a:buNone/>
            </a:pPr>
            <a:endParaRPr lang="en-US" sz="2400" dirty="0" smtClean="0">
              <a:solidFill>
                <a:schemeClr val="accent1">
                  <a:lumMod val="75000"/>
                </a:schemeClr>
              </a:solidFill>
              <a:latin typeface="Aparajita" pitchFamily="34" charset="0"/>
              <a:cs typeface="Aparajita" pitchFamily="34" charset="0"/>
            </a:endParaRP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2. </a:t>
            </a:r>
            <a:r>
              <a:rPr lang="en-US" sz="2400" dirty="0" err="1" smtClean="0">
                <a:solidFill>
                  <a:schemeClr val="accent1">
                    <a:lumMod val="75000"/>
                  </a:schemeClr>
                </a:solidFill>
                <a:latin typeface="Aparajita" pitchFamily="34" charset="0"/>
                <a:cs typeface="Aparajita" pitchFamily="34" charset="0"/>
              </a:rPr>
              <a:t>Dilihat</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dari</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segi</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kaidah</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hukum</a:t>
            </a:r>
            <a:r>
              <a:rPr lang="en-US" sz="2400" dirty="0" smtClean="0">
                <a:solidFill>
                  <a:schemeClr val="accent1">
                    <a:lumMod val="75000"/>
                  </a:schemeClr>
                </a:solidFill>
                <a:latin typeface="Aparajita" pitchFamily="34" charset="0"/>
                <a:cs typeface="Aparajita" pitchFamily="34" charset="0"/>
              </a:rPr>
              <a:t> yang </a:t>
            </a:r>
            <a:r>
              <a:rPr lang="en-US" sz="2400" dirty="0" err="1" smtClean="0">
                <a:solidFill>
                  <a:schemeClr val="accent1">
                    <a:lumMod val="75000"/>
                  </a:schemeClr>
                </a:solidFill>
                <a:latin typeface="Aparajita" pitchFamily="34" charset="0"/>
                <a:cs typeface="Aparajita" pitchFamily="34" charset="0"/>
              </a:rPr>
              <a:t>lahir</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dari</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perjanjian</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internasional</a:t>
            </a:r>
            <a:r>
              <a:rPr lang="en-US" sz="2400" dirty="0" smtClean="0">
                <a:solidFill>
                  <a:schemeClr val="accent1">
                    <a:lumMod val="75000"/>
                  </a:schemeClr>
                </a:solidFill>
                <a:latin typeface="Aparajita" pitchFamily="34" charset="0"/>
                <a:cs typeface="Aparajita" pitchFamily="34" charset="0"/>
              </a:rPr>
              <a:t>:</a:t>
            </a: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    a. </a:t>
            </a:r>
            <a:r>
              <a:rPr lang="en-US" sz="2400" i="1" dirty="0" smtClean="0">
                <a:solidFill>
                  <a:schemeClr val="accent1">
                    <a:lumMod val="75000"/>
                  </a:schemeClr>
                </a:solidFill>
                <a:latin typeface="Aparajita" pitchFamily="34" charset="0"/>
                <a:cs typeface="Aparajita" pitchFamily="34" charset="0"/>
              </a:rPr>
              <a:t>Treaty contract</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khusus</a:t>
            </a:r>
            <a:r>
              <a:rPr lang="en-US" sz="2400" dirty="0" smtClean="0">
                <a:solidFill>
                  <a:schemeClr val="accent1">
                    <a:lumMod val="75000"/>
                  </a:schemeClr>
                </a:solidFill>
                <a:latin typeface="Aparajita" pitchFamily="34" charset="0"/>
                <a:cs typeface="Aparajita" pitchFamily="34" charset="0"/>
              </a:rPr>
              <a:t>/</a:t>
            </a:r>
            <a:r>
              <a:rPr lang="en-US" sz="2400" dirty="0" err="1" smtClean="0">
                <a:solidFill>
                  <a:schemeClr val="accent1">
                    <a:lumMod val="75000"/>
                  </a:schemeClr>
                </a:solidFill>
                <a:latin typeface="Aparajita" pitchFamily="34" charset="0"/>
                <a:cs typeface="Aparajita" pitchFamily="34" charset="0"/>
              </a:rPr>
              <a:t>tertutup</a:t>
            </a:r>
            <a:r>
              <a:rPr lang="en-US" sz="2400" dirty="0" smtClean="0">
                <a:solidFill>
                  <a:schemeClr val="accent1">
                    <a:lumMod val="75000"/>
                  </a:schemeClr>
                </a:solidFill>
                <a:latin typeface="Aparajita" pitchFamily="34" charset="0"/>
                <a:cs typeface="Aparajita" pitchFamily="34" charset="0"/>
              </a:rPr>
              <a:t>)</a:t>
            </a: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    b. </a:t>
            </a:r>
            <a:r>
              <a:rPr lang="en-US" sz="2400" i="1" dirty="0" smtClean="0">
                <a:solidFill>
                  <a:schemeClr val="accent1">
                    <a:lumMod val="75000"/>
                  </a:schemeClr>
                </a:solidFill>
                <a:latin typeface="Aparajita" pitchFamily="34" charset="0"/>
                <a:cs typeface="Aparajita" pitchFamily="34" charset="0"/>
              </a:rPr>
              <a:t>Law making treaty (</a:t>
            </a:r>
            <a:r>
              <a:rPr lang="en-US" sz="2400" dirty="0" err="1" smtClean="0">
                <a:solidFill>
                  <a:schemeClr val="accent1">
                    <a:lumMod val="75000"/>
                  </a:schemeClr>
                </a:solidFill>
                <a:latin typeface="Aparajita" pitchFamily="34" charset="0"/>
                <a:cs typeface="Aparajita" pitchFamily="34" charset="0"/>
              </a:rPr>
              <a:t>umum</a:t>
            </a:r>
            <a:r>
              <a:rPr lang="en-US" sz="2400" dirty="0" smtClean="0">
                <a:solidFill>
                  <a:schemeClr val="accent1">
                    <a:lumMod val="75000"/>
                  </a:schemeClr>
                </a:solidFill>
                <a:latin typeface="Aparajita" pitchFamily="34" charset="0"/>
                <a:cs typeface="Aparajita" pitchFamily="34" charset="0"/>
              </a:rPr>
              <a:t>/</a:t>
            </a:r>
            <a:r>
              <a:rPr lang="en-US" sz="2400" dirty="0" err="1" smtClean="0">
                <a:solidFill>
                  <a:schemeClr val="accent1">
                    <a:lumMod val="75000"/>
                  </a:schemeClr>
                </a:solidFill>
                <a:latin typeface="Aparajita" pitchFamily="34" charset="0"/>
                <a:cs typeface="Aparajita" pitchFamily="34" charset="0"/>
              </a:rPr>
              <a:t>terbuka</a:t>
            </a:r>
            <a:r>
              <a:rPr lang="en-US" sz="2400" dirty="0" smtClean="0">
                <a:solidFill>
                  <a:schemeClr val="accent1">
                    <a:lumMod val="75000"/>
                  </a:schemeClr>
                </a:solidFill>
                <a:latin typeface="Aparajita" pitchFamily="34" charset="0"/>
                <a:cs typeface="Aparajita" pitchFamily="34" charset="0"/>
              </a:rPr>
              <a:t>)</a:t>
            </a:r>
          </a:p>
          <a:p>
            <a:pPr eaLnBrk="1" hangingPunct="1">
              <a:lnSpc>
                <a:spcPct val="80000"/>
              </a:lnSpc>
              <a:buFontTx/>
              <a:buNone/>
            </a:pPr>
            <a:endParaRPr lang="en-US" sz="2400" dirty="0" smtClean="0">
              <a:solidFill>
                <a:schemeClr val="accent1">
                  <a:lumMod val="75000"/>
                </a:schemeClr>
              </a:solidFill>
              <a:latin typeface="Aparajita" pitchFamily="34" charset="0"/>
              <a:cs typeface="Aparajita" pitchFamily="34" charset="0"/>
            </a:endParaRP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3. </a:t>
            </a:r>
            <a:r>
              <a:rPr lang="en-US" sz="2400" dirty="0" err="1" smtClean="0">
                <a:solidFill>
                  <a:schemeClr val="accent1">
                    <a:lumMod val="75000"/>
                  </a:schemeClr>
                </a:solidFill>
                <a:latin typeface="Aparajita" pitchFamily="34" charset="0"/>
                <a:cs typeface="Aparajita" pitchFamily="34" charset="0"/>
              </a:rPr>
              <a:t>Dilihat</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dari</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tahap</a:t>
            </a:r>
            <a:r>
              <a:rPr lang="en-US" sz="2400" dirty="0" smtClean="0">
                <a:solidFill>
                  <a:schemeClr val="accent1">
                    <a:lumMod val="75000"/>
                  </a:schemeClr>
                </a:solidFill>
                <a:latin typeface="Aparajita" pitchFamily="34" charset="0"/>
                <a:cs typeface="Aparajita" pitchFamily="34" charset="0"/>
              </a:rPr>
              <a:t>/proses </a:t>
            </a:r>
            <a:r>
              <a:rPr lang="en-US" sz="2400" dirty="0" err="1" smtClean="0">
                <a:solidFill>
                  <a:schemeClr val="accent1">
                    <a:lumMod val="75000"/>
                  </a:schemeClr>
                </a:solidFill>
                <a:latin typeface="Aparajita" pitchFamily="34" charset="0"/>
                <a:cs typeface="Aparajita" pitchFamily="34" charset="0"/>
              </a:rPr>
              <a:t>pembentukannya</a:t>
            </a:r>
            <a:r>
              <a:rPr lang="en-US" sz="2400" dirty="0" smtClean="0">
                <a:solidFill>
                  <a:schemeClr val="accent1">
                    <a:lumMod val="75000"/>
                  </a:schemeClr>
                </a:solidFill>
                <a:latin typeface="Aparajita" pitchFamily="34" charset="0"/>
                <a:cs typeface="Aparajita" pitchFamily="34" charset="0"/>
              </a:rPr>
              <a:t>:</a:t>
            </a: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    a. </a:t>
            </a:r>
            <a:r>
              <a:rPr lang="en-US" sz="2400" dirty="0" err="1" smtClean="0">
                <a:solidFill>
                  <a:schemeClr val="accent1">
                    <a:lumMod val="75000"/>
                  </a:schemeClr>
                </a:solidFill>
                <a:latin typeface="Aparajita" pitchFamily="34" charset="0"/>
                <a:cs typeface="Aparajita" pitchFamily="34" charset="0"/>
              </a:rPr>
              <a:t>Perjanjian</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internasional</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dua</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tahap</a:t>
            </a:r>
            <a:r>
              <a:rPr lang="en-US" sz="2400" dirty="0" smtClean="0">
                <a:solidFill>
                  <a:schemeClr val="accent1">
                    <a:lumMod val="75000"/>
                  </a:schemeClr>
                </a:solidFill>
                <a:latin typeface="Aparajita" pitchFamily="34" charset="0"/>
                <a:cs typeface="Aparajita" pitchFamily="34" charset="0"/>
              </a:rPr>
              <a:t>:</a:t>
            </a: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        - </a:t>
            </a:r>
            <a:r>
              <a:rPr lang="en-US" sz="2400" dirty="0" err="1" smtClean="0">
                <a:solidFill>
                  <a:schemeClr val="accent1">
                    <a:lumMod val="75000"/>
                  </a:schemeClr>
                </a:solidFill>
                <a:latin typeface="Aparajita" pitchFamily="34" charset="0"/>
                <a:cs typeface="Aparajita" pitchFamily="34" charset="0"/>
              </a:rPr>
              <a:t>tahap</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perundingan</a:t>
            </a:r>
            <a:r>
              <a:rPr lang="en-US" sz="2400" dirty="0" smtClean="0">
                <a:solidFill>
                  <a:schemeClr val="accent1">
                    <a:lumMod val="75000"/>
                  </a:schemeClr>
                </a:solidFill>
                <a:latin typeface="Aparajita" pitchFamily="34" charset="0"/>
                <a:cs typeface="Aparajita" pitchFamily="34" charset="0"/>
              </a:rPr>
              <a:t> (</a:t>
            </a:r>
            <a:r>
              <a:rPr lang="en-US" sz="2400" i="1" dirty="0" smtClean="0">
                <a:solidFill>
                  <a:schemeClr val="accent1">
                    <a:lumMod val="75000"/>
                  </a:schemeClr>
                </a:solidFill>
                <a:latin typeface="Aparajita" pitchFamily="34" charset="0"/>
                <a:cs typeface="Aparajita" pitchFamily="34" charset="0"/>
              </a:rPr>
              <a:t>negotiation</a:t>
            </a:r>
            <a:r>
              <a:rPr lang="en-US" sz="2400" dirty="0" smtClean="0">
                <a:solidFill>
                  <a:schemeClr val="accent1">
                    <a:lumMod val="75000"/>
                  </a:schemeClr>
                </a:solidFill>
                <a:latin typeface="Aparajita" pitchFamily="34" charset="0"/>
                <a:cs typeface="Aparajita" pitchFamily="34" charset="0"/>
              </a:rPr>
              <a:t>)</a:t>
            </a: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        - </a:t>
            </a:r>
            <a:r>
              <a:rPr lang="en-US" sz="2400" dirty="0" err="1" smtClean="0">
                <a:solidFill>
                  <a:schemeClr val="accent1">
                    <a:lumMod val="75000"/>
                  </a:schemeClr>
                </a:solidFill>
                <a:latin typeface="Aparajita" pitchFamily="34" charset="0"/>
                <a:cs typeface="Aparajita" pitchFamily="34" charset="0"/>
              </a:rPr>
              <a:t>tahap</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penandatanganan</a:t>
            </a:r>
            <a:r>
              <a:rPr lang="en-US" sz="2400" dirty="0" smtClean="0">
                <a:solidFill>
                  <a:schemeClr val="accent1">
                    <a:lumMod val="75000"/>
                  </a:schemeClr>
                </a:solidFill>
                <a:latin typeface="Aparajita" pitchFamily="34" charset="0"/>
                <a:cs typeface="Aparajita" pitchFamily="34" charset="0"/>
              </a:rPr>
              <a:t> (</a:t>
            </a:r>
            <a:r>
              <a:rPr lang="en-US" sz="2400" i="1" dirty="0" smtClean="0">
                <a:solidFill>
                  <a:schemeClr val="accent1">
                    <a:lumMod val="75000"/>
                  </a:schemeClr>
                </a:solidFill>
                <a:latin typeface="Aparajita" pitchFamily="34" charset="0"/>
                <a:cs typeface="Aparajita" pitchFamily="34" charset="0"/>
              </a:rPr>
              <a:t>signature</a:t>
            </a:r>
            <a:r>
              <a:rPr lang="en-US" sz="2400" dirty="0" smtClean="0">
                <a:solidFill>
                  <a:schemeClr val="accent1">
                    <a:lumMod val="75000"/>
                  </a:schemeClr>
                </a:solidFill>
                <a:latin typeface="Aparajita" pitchFamily="34" charset="0"/>
                <a:cs typeface="Aparajita" pitchFamily="34" charset="0"/>
              </a:rPr>
              <a:t>)</a:t>
            </a:r>
          </a:p>
          <a:p>
            <a:pPr eaLnBrk="1" hangingPunct="1">
              <a:lnSpc>
                <a:spcPct val="80000"/>
              </a:lnSpc>
              <a:buFontTx/>
              <a:buNone/>
            </a:pPr>
            <a:r>
              <a:rPr lang="id-ID" sz="2400" dirty="0" smtClean="0">
                <a:solidFill>
                  <a:schemeClr val="accent1">
                    <a:lumMod val="75000"/>
                  </a:schemeClr>
                </a:solidFill>
                <a:latin typeface="Aparajita" pitchFamily="34" charset="0"/>
                <a:cs typeface="Aparajita" pitchFamily="34" charset="0"/>
              </a:rPr>
              <a:t> </a:t>
            </a:r>
            <a:r>
              <a:rPr lang="en-US" sz="2400" dirty="0" smtClean="0">
                <a:solidFill>
                  <a:schemeClr val="accent1">
                    <a:lumMod val="75000"/>
                  </a:schemeClr>
                </a:solidFill>
                <a:latin typeface="Aparajita" pitchFamily="34" charset="0"/>
                <a:cs typeface="Aparajita" pitchFamily="34" charset="0"/>
              </a:rPr>
              <a:t>   b. </a:t>
            </a:r>
            <a:r>
              <a:rPr lang="en-US" sz="2400" dirty="0" err="1" smtClean="0">
                <a:solidFill>
                  <a:schemeClr val="accent1">
                    <a:lumMod val="75000"/>
                  </a:schemeClr>
                </a:solidFill>
                <a:latin typeface="Aparajita" pitchFamily="34" charset="0"/>
                <a:cs typeface="Aparajita" pitchFamily="34" charset="0"/>
              </a:rPr>
              <a:t>Perjanjian</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internasional</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tiga</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tahap</a:t>
            </a:r>
            <a:r>
              <a:rPr lang="en-US" sz="2400" dirty="0" smtClean="0">
                <a:solidFill>
                  <a:schemeClr val="accent1">
                    <a:lumMod val="75000"/>
                  </a:schemeClr>
                </a:solidFill>
                <a:latin typeface="Aparajita" pitchFamily="34" charset="0"/>
                <a:cs typeface="Aparajita" pitchFamily="34" charset="0"/>
              </a:rPr>
              <a:t>:</a:t>
            </a: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       - </a:t>
            </a:r>
            <a:r>
              <a:rPr lang="en-US" sz="2400" dirty="0" err="1" smtClean="0">
                <a:solidFill>
                  <a:schemeClr val="accent1">
                    <a:lumMod val="75000"/>
                  </a:schemeClr>
                </a:solidFill>
                <a:latin typeface="Aparajita" pitchFamily="34" charset="0"/>
                <a:cs typeface="Aparajita" pitchFamily="34" charset="0"/>
              </a:rPr>
              <a:t>tahap</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perundingan</a:t>
            </a:r>
            <a:r>
              <a:rPr lang="en-US" sz="2400" dirty="0" smtClean="0">
                <a:solidFill>
                  <a:schemeClr val="accent1">
                    <a:lumMod val="75000"/>
                  </a:schemeClr>
                </a:solidFill>
                <a:latin typeface="Aparajita" pitchFamily="34" charset="0"/>
                <a:cs typeface="Aparajita" pitchFamily="34" charset="0"/>
              </a:rPr>
              <a:t> (negotiation)</a:t>
            </a: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       - </a:t>
            </a:r>
            <a:r>
              <a:rPr lang="en-US" sz="2400" dirty="0" err="1" smtClean="0">
                <a:solidFill>
                  <a:schemeClr val="accent1">
                    <a:lumMod val="75000"/>
                  </a:schemeClr>
                </a:solidFill>
                <a:latin typeface="Aparajita" pitchFamily="34" charset="0"/>
                <a:cs typeface="Aparajita" pitchFamily="34" charset="0"/>
              </a:rPr>
              <a:t>tahap</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penandatanganan</a:t>
            </a:r>
            <a:r>
              <a:rPr lang="en-US" sz="2400" dirty="0">
                <a:solidFill>
                  <a:schemeClr val="accent1">
                    <a:lumMod val="75000"/>
                  </a:schemeClr>
                </a:solidFill>
                <a:latin typeface="Aparajita" pitchFamily="34" charset="0"/>
                <a:cs typeface="Aparajita" pitchFamily="34" charset="0"/>
              </a:rPr>
              <a:t> </a:t>
            </a:r>
            <a:r>
              <a:rPr lang="en-US" sz="2400" dirty="0" smtClean="0">
                <a:solidFill>
                  <a:schemeClr val="accent1">
                    <a:lumMod val="75000"/>
                  </a:schemeClr>
                </a:solidFill>
                <a:latin typeface="Aparajita" pitchFamily="34" charset="0"/>
                <a:cs typeface="Aparajita" pitchFamily="34" charset="0"/>
              </a:rPr>
              <a:t>(</a:t>
            </a:r>
            <a:r>
              <a:rPr lang="en-US" sz="2400" i="1" dirty="0" smtClean="0">
                <a:solidFill>
                  <a:schemeClr val="accent1">
                    <a:lumMod val="75000"/>
                  </a:schemeClr>
                </a:solidFill>
                <a:latin typeface="Aparajita" pitchFamily="34" charset="0"/>
                <a:cs typeface="Aparajita" pitchFamily="34" charset="0"/>
              </a:rPr>
              <a:t>signature</a:t>
            </a:r>
            <a:r>
              <a:rPr lang="en-US" sz="2400" dirty="0" smtClean="0">
                <a:solidFill>
                  <a:schemeClr val="accent1">
                    <a:lumMod val="75000"/>
                  </a:schemeClr>
                </a:solidFill>
                <a:latin typeface="Aparajita" pitchFamily="34" charset="0"/>
                <a:cs typeface="Aparajita" pitchFamily="34" charset="0"/>
              </a:rPr>
              <a:t>)</a:t>
            </a:r>
          </a:p>
          <a:p>
            <a:pPr eaLnBrk="1" hangingPunct="1">
              <a:lnSpc>
                <a:spcPct val="80000"/>
              </a:lnSpc>
              <a:buFontTx/>
              <a:buNone/>
            </a:pPr>
            <a:r>
              <a:rPr lang="en-US" sz="2400" dirty="0" smtClean="0">
                <a:solidFill>
                  <a:schemeClr val="accent1">
                    <a:lumMod val="75000"/>
                  </a:schemeClr>
                </a:solidFill>
                <a:latin typeface="Aparajita" pitchFamily="34" charset="0"/>
                <a:cs typeface="Aparajita" pitchFamily="34" charset="0"/>
              </a:rPr>
              <a:t>       - </a:t>
            </a:r>
            <a:r>
              <a:rPr lang="en-US" sz="2400" dirty="0" err="1" smtClean="0">
                <a:solidFill>
                  <a:schemeClr val="accent1">
                    <a:lumMod val="75000"/>
                  </a:schemeClr>
                </a:solidFill>
                <a:latin typeface="Aparajita" pitchFamily="34" charset="0"/>
                <a:cs typeface="Aparajita" pitchFamily="34" charset="0"/>
              </a:rPr>
              <a:t>tahap</a:t>
            </a:r>
            <a:r>
              <a:rPr lang="en-US" sz="2400" dirty="0" smtClean="0">
                <a:solidFill>
                  <a:schemeClr val="accent1">
                    <a:lumMod val="75000"/>
                  </a:schemeClr>
                </a:solidFill>
                <a:latin typeface="Aparajita" pitchFamily="34" charset="0"/>
                <a:cs typeface="Aparajita" pitchFamily="34" charset="0"/>
              </a:rPr>
              <a:t> </a:t>
            </a:r>
            <a:r>
              <a:rPr lang="en-US" sz="2400" dirty="0" err="1" smtClean="0">
                <a:solidFill>
                  <a:schemeClr val="accent1">
                    <a:lumMod val="75000"/>
                  </a:schemeClr>
                </a:solidFill>
                <a:latin typeface="Aparajita" pitchFamily="34" charset="0"/>
                <a:cs typeface="Aparajita" pitchFamily="34" charset="0"/>
              </a:rPr>
              <a:t>pengesahan</a:t>
            </a:r>
            <a:r>
              <a:rPr lang="en-US" sz="2400" dirty="0" smtClean="0">
                <a:solidFill>
                  <a:schemeClr val="accent1">
                    <a:lumMod val="75000"/>
                  </a:schemeClr>
                </a:solidFill>
                <a:latin typeface="Aparajita" pitchFamily="34" charset="0"/>
                <a:cs typeface="Aparajita" pitchFamily="34" charset="0"/>
              </a:rPr>
              <a:t> (</a:t>
            </a:r>
            <a:r>
              <a:rPr lang="en-US" sz="2400" i="1" dirty="0" smtClean="0">
                <a:solidFill>
                  <a:schemeClr val="accent1">
                    <a:lumMod val="75000"/>
                  </a:schemeClr>
                </a:solidFill>
                <a:latin typeface="Aparajita" pitchFamily="34" charset="0"/>
                <a:cs typeface="Aparajita" pitchFamily="34" charset="0"/>
              </a:rPr>
              <a:t>ratification</a:t>
            </a:r>
            <a:r>
              <a:rPr lang="en-US" sz="2400" dirty="0" smtClean="0">
                <a:solidFill>
                  <a:schemeClr val="accent1">
                    <a:lumMod val="75000"/>
                  </a:schemeClr>
                </a:solidFill>
                <a:latin typeface="Aparajita" pitchFamily="34" charset="0"/>
                <a:cs typeface="Aparajita" pitchFamily="34" charset="0"/>
              </a:rPr>
              <a:t>)</a:t>
            </a:r>
          </a:p>
        </p:txBody>
      </p:sp>
    </p:spTree>
    <p:extLst>
      <p:ext uri="{BB962C8B-B14F-4D97-AF65-F5344CB8AC3E}">
        <p14:creationId xmlns:p14="http://schemas.microsoft.com/office/powerpoint/2010/main" val="36252538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0.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5.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16.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17.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18.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19.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8.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9.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Adjacency</Template>
  <TotalTime>3256</TotalTime>
  <Words>1327</Words>
  <Application>Microsoft Office PowerPoint</Application>
  <PresentationFormat>On-screen Show (4:3)</PresentationFormat>
  <Paragraphs>220</Paragraphs>
  <Slides>25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Agency FB</vt:lpstr>
      <vt:lpstr>Angsana New</vt:lpstr>
      <vt:lpstr>Aparajita</vt:lpstr>
      <vt:lpstr>Arial</vt:lpstr>
      <vt:lpstr>Arial Narrow</vt:lpstr>
      <vt:lpstr>Baskerville Old Face</vt:lpstr>
      <vt:lpstr>Bell MT</vt:lpstr>
      <vt:lpstr>Bodoni MT Condensed</vt:lpstr>
      <vt:lpstr>Calibri</vt:lpstr>
      <vt:lpstr>Cambria</vt:lpstr>
      <vt:lpstr>Wingdings</vt:lpstr>
      <vt:lpstr>Adjacency</vt:lpstr>
      <vt:lpstr>SUMBER HUKUM INTERNASIONAL</vt:lpstr>
      <vt:lpstr>Sumber Hukum</vt:lpstr>
      <vt:lpstr>Sumber HI (formal)</vt:lpstr>
      <vt:lpstr>Mochtar Kusumaatmadja</vt:lpstr>
      <vt:lpstr>J.G. Starke</vt:lpstr>
      <vt:lpstr>1. Perjanjian Internasional</vt:lpstr>
      <vt:lpstr>PowerPoint Presentation</vt:lpstr>
      <vt:lpstr>PowerPoint Presentation</vt:lpstr>
      <vt:lpstr>PowerPoint Presentation</vt:lpstr>
      <vt:lpstr>Bilateral Treaty</vt:lpstr>
      <vt:lpstr>Multilateral Treaty</vt:lpstr>
      <vt:lpstr>PowerPoint Presentation</vt:lpstr>
      <vt:lpstr>2. Customary Internasional Law</vt:lpstr>
      <vt:lpstr>Elemen dari CUSTOM</vt:lpstr>
      <vt:lpstr>PowerPoint Presentation</vt:lpstr>
      <vt:lpstr>PowerPoint Presentation</vt:lpstr>
      <vt:lpstr>Hubungan antara Kebiasaan Internasional dan Perjanjian Internasional </vt:lpstr>
      <vt:lpstr>Proses Transisi Custom ke Treaties</vt:lpstr>
      <vt:lpstr>PowerPoint Presentation</vt:lpstr>
      <vt:lpstr>3. Prinsip-prinsip Hukum Umum</vt:lpstr>
      <vt:lpstr>PowerPoint Presentation</vt:lpstr>
      <vt:lpstr>Sumber HI Tambahan</vt:lpstr>
      <vt:lpstr>PowerPoint Presentation</vt:lpstr>
      <vt:lpstr>PowerPoint Presentation</vt:lpstr>
      <vt:lpstr>Tugas dan perKULIAHan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SUMBER HUKUM INTERNASIONAL</dc:title>
  <dc:creator>1015e</dc:creator>
  <cp:lastModifiedBy>X455L</cp:lastModifiedBy>
  <cp:revision>30</cp:revision>
  <dcterms:created xsi:type="dcterms:W3CDTF">2016-04-19T07:56:46Z</dcterms:created>
  <dcterms:modified xsi:type="dcterms:W3CDTF">2017-04-08T15:14:57Z</dcterms:modified>
</cp:coreProperties>
</file>