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71" r:id="rId3"/>
    <p:sldId id="264" r:id="rId4"/>
    <p:sldId id="266" r:id="rId5"/>
    <p:sldId id="267" r:id="rId6"/>
    <p:sldId id="270" r:id="rId7"/>
    <p:sldId id="258" r:id="rId8"/>
    <p:sldId id="272" r:id="rId9"/>
    <p:sldId id="259" r:id="rId10"/>
    <p:sldId id="273" r:id="rId11"/>
    <p:sldId id="275" r:id="rId12"/>
    <p:sldId id="262" r:id="rId13"/>
    <p:sldId id="260" r:id="rId14"/>
    <p:sldId id="276" r:id="rId15"/>
    <p:sldId id="279" r:id="rId16"/>
    <p:sldId id="280" r:id="rId17"/>
    <p:sldId id="282" r:id="rId18"/>
    <p:sldId id="261" r:id="rId19"/>
    <p:sldId id="281" r:id="rId20"/>
    <p:sldId id="263" r:id="rId21"/>
  </p:sldIdLst>
  <p:sldSz cx="9144000" cy="6858000" type="screen4x3"/>
  <p:notesSz cx="9525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95296" y="0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CCF57-FC35-49AE-853C-B5B13EC37F2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57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95296" y="6513957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57C79-2753-4A6F-8B11-5D55C727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95296" y="0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4548F-F73B-42B7-AEAD-0A4B481AF8E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52500" y="3257550"/>
            <a:ext cx="76200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1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95296" y="6513911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7584B-031B-49BD-80F8-A47421731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8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4D9589-472A-4C10-AC3E-A72FDC5F6D9F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4161599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62C02C-20F7-4824-A00C-B4C66FBD4923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50749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6DE3C57-7465-4A14-9B20-5159B964BA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FDDF345-C98E-4E63-889F-BAF33E3CC0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PENGAKUAN </a:t>
            </a:r>
            <a:br>
              <a:rPr lang="en-US" sz="5400" dirty="0" smtClean="0"/>
            </a:br>
            <a:r>
              <a:rPr lang="en-US" sz="5400" dirty="0" smtClean="0"/>
              <a:t>(Recognition)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105400"/>
            <a:ext cx="6858000" cy="9906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Agency FB" pitchFamily="34" charset="0"/>
              </a:rPr>
              <a:t>Materi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id-ID" b="1" dirty="0" smtClean="0">
                <a:latin typeface="Agency FB" pitchFamily="34" charset="0"/>
              </a:rPr>
              <a:t>VII</a:t>
            </a: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err="1" smtClean="0">
                <a:latin typeface="Agency FB" pitchFamily="34" charset="0"/>
              </a:rPr>
              <a:t>Hukum</a:t>
            </a: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err="1" smtClean="0">
                <a:latin typeface="Agency FB" pitchFamily="34" charset="0"/>
              </a:rPr>
              <a:t>Internasional</a:t>
            </a:r>
            <a:endParaRPr lang="en-US" b="1" dirty="0" smtClean="0">
              <a:latin typeface="Agency FB" pitchFamily="34" charset="0"/>
            </a:endParaRPr>
          </a:p>
          <a:p>
            <a:r>
              <a:rPr lang="en-US" b="1" dirty="0" err="1" smtClean="0">
                <a:latin typeface="Agency FB" pitchFamily="34" charset="0"/>
              </a:rPr>
              <a:t>Devica</a:t>
            </a: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err="1" smtClean="0">
                <a:latin typeface="Agency FB" pitchFamily="34" charset="0"/>
              </a:rPr>
              <a:t>Rully</a:t>
            </a:r>
            <a:r>
              <a:rPr lang="en-US" b="1" dirty="0" smtClean="0">
                <a:latin typeface="Agency FB" pitchFamily="34" charset="0"/>
              </a:rPr>
              <a:t>, SH., MH., L.LM.</a:t>
            </a:r>
            <a:endParaRPr lang="en-US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29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457200"/>
            <a:ext cx="8504238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Apakah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pengakuan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hak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baru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kewajiban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sudah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ada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?</a:t>
            </a:r>
          </a:p>
          <a:p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Suatu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tidak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mempunyai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hak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untuk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diakui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(</a:t>
            </a:r>
            <a:r>
              <a:rPr lang="en-AU" sz="2800" i="1" dirty="0" smtClean="0">
                <a:latin typeface="Aparajita" pitchFamily="34" charset="0"/>
                <a:cs typeface="Aparajita" pitchFamily="34" charset="0"/>
              </a:rPr>
              <a:t>legal right to be recognised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)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tidak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ada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kewajiban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hukum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untuk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mengakui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(</a:t>
            </a:r>
            <a:r>
              <a:rPr lang="en-AU" sz="2800" i="1" dirty="0" smtClean="0">
                <a:latin typeface="Aparajita" pitchFamily="34" charset="0"/>
                <a:cs typeface="Aparajita" pitchFamily="34" charset="0"/>
              </a:rPr>
              <a:t>legal duty to recognise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).</a:t>
            </a:r>
          </a:p>
          <a:p>
            <a:pPr eaLnBrk="1" hangingPunct="1"/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Pengakuan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adalah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soal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kebijaksanaan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dimana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berhak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mengakui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atau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tidak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suatu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baru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0639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762000"/>
            <a:ext cx="8504238" cy="5337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800" b="1" dirty="0" err="1">
                <a:latin typeface="Bodoni MT Condensed" pitchFamily="18" charset="0"/>
                <a:cs typeface="Aparajita" pitchFamily="34" charset="0"/>
              </a:rPr>
              <a:t>Pengakuan</a:t>
            </a:r>
            <a:r>
              <a:rPr lang="en-AU" sz="2800" b="1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AU" sz="2800" b="1" dirty="0" err="1">
                <a:latin typeface="Bodoni MT Condensed" pitchFamily="18" charset="0"/>
                <a:cs typeface="Aparajita" pitchFamily="34" charset="0"/>
              </a:rPr>
              <a:t>Sebagai</a:t>
            </a:r>
            <a:r>
              <a:rPr lang="en-AU" sz="2800" b="1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AU" sz="2800" b="1" dirty="0" err="1">
                <a:latin typeface="Bodoni MT Condensed" pitchFamily="18" charset="0"/>
                <a:cs typeface="Aparajita" pitchFamily="34" charset="0"/>
              </a:rPr>
              <a:t>Kebijakan</a:t>
            </a:r>
            <a:r>
              <a:rPr lang="en-AU" sz="2800" b="1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AU" sz="2800" b="1" dirty="0" err="1">
                <a:latin typeface="Bodoni MT Condensed" pitchFamily="18" charset="0"/>
                <a:cs typeface="Aparajita" pitchFamily="34" charset="0"/>
              </a:rPr>
              <a:t>Politik</a:t>
            </a:r>
            <a:r>
              <a:rPr lang="en-AU" sz="2800" b="1" dirty="0">
                <a:latin typeface="Bodoni MT Condensed" pitchFamily="18" charset="0"/>
                <a:cs typeface="Aparajita" pitchFamily="34" charset="0"/>
              </a:rPr>
              <a:t>, </a:t>
            </a:r>
            <a:r>
              <a:rPr lang="en-AU" sz="2800" b="1" dirty="0" err="1">
                <a:latin typeface="Bodoni MT Condensed" pitchFamily="18" charset="0"/>
                <a:cs typeface="Aparajita" pitchFamily="34" charset="0"/>
              </a:rPr>
              <a:t>karena</a:t>
            </a:r>
            <a:r>
              <a:rPr lang="en-AU" sz="2800" b="1" dirty="0">
                <a:latin typeface="Bodoni MT Condensed" pitchFamily="18" charset="0"/>
                <a:cs typeface="Aparajita" pitchFamily="34" charset="0"/>
              </a:rPr>
              <a:t>:</a:t>
            </a:r>
          </a:p>
          <a:p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Pengakuan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adalah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suatu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kebijakan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individual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dimana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negara-negara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bebas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mengakui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suatu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negara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tanpa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harus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memperhatikan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sikap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negara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lain.</a:t>
            </a:r>
          </a:p>
          <a:p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Pengakuan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adalah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suatu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i="1" dirty="0">
                <a:latin typeface="Bodoni MT Condensed" pitchFamily="18" charset="0"/>
                <a:cs typeface="Aparajita" pitchFamily="34" charset="0"/>
              </a:rPr>
              <a:t>discretionary act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yaitu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suatu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negara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mengakui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negara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lain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jika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dianggap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perlu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untuk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kepentingan</a:t>
            </a:r>
            <a:r>
              <a:rPr lang="en-US" sz="2800" dirty="0">
                <a:latin typeface="Bodoni MT Condensed" pitchFamily="18" charset="0"/>
                <a:cs typeface="Aparajita" pitchFamily="34" charset="0"/>
              </a:rPr>
              <a:t> </a:t>
            </a:r>
            <a:r>
              <a:rPr lang="en-US" sz="2800" dirty="0" err="1">
                <a:latin typeface="Bodoni MT Condensed" pitchFamily="18" charset="0"/>
                <a:cs typeface="Aparajita" pitchFamily="34" charset="0"/>
              </a:rPr>
              <a:t>nasionalnya</a:t>
            </a:r>
            <a:r>
              <a:rPr lang="en-US" sz="2800" dirty="0" smtClean="0">
                <a:latin typeface="Bodoni MT Condensed" pitchFamily="18" charset="0"/>
                <a:cs typeface="Aparajita" pitchFamily="34" charset="0"/>
              </a:rPr>
              <a:t>.</a:t>
            </a:r>
          </a:p>
          <a:p>
            <a:pPr marL="0" indent="0">
              <a:buNone/>
            </a:pPr>
            <a:endParaRPr lang="en-AU" sz="2800" dirty="0">
              <a:latin typeface="Bodoni MT Condensed" pitchFamily="18" charset="0"/>
              <a:cs typeface="Aparajita" pitchFamily="34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Akibat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odoni MT Condensed" pitchFamily="18" charset="0"/>
              </a:rPr>
              <a:t>dari</a:t>
            </a:r>
            <a:r>
              <a:rPr lang="en-US" sz="2800" dirty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pengakuan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: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Negara yang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mengakui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dan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negara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diakui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terdapat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hubungan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sederajat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dan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dapat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mengadakan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segala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macam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hubungan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kerjasama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untuk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mencapai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tujuan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nasional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diatur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oleh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hukum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doni MT Condensed" pitchFamily="18" charset="0"/>
              </a:rPr>
              <a:t>internasional</a:t>
            </a:r>
            <a:r>
              <a:rPr lang="en-US" sz="2800" dirty="0" smtClean="0">
                <a:solidFill>
                  <a:srgbClr val="C00000"/>
                </a:solidFill>
                <a:latin typeface="Bodoni MT Condensed" pitchFamily="18" charset="0"/>
              </a:rPr>
              <a:t>.</a:t>
            </a:r>
          </a:p>
          <a:p>
            <a:pPr eaLnBrk="1" hangingPunct="1"/>
            <a:endParaRPr lang="en-US" sz="2800" dirty="0" smtClean="0">
              <a:latin typeface="Bodoni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BENTUK PENGAKUAN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buClrTx/>
              <a:buFont typeface="Wingdings" pitchFamily="2" charset="2"/>
              <a:buAutoNum type="arabicPeriod"/>
            </a:pPr>
            <a:r>
              <a:rPr lang="en-US" dirty="0" err="1">
                <a:latin typeface="+mj-lt"/>
              </a:rPr>
              <a:t>Pengakuan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terang-terangan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individual.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en-US" dirty="0">
                <a:latin typeface="+mj-lt"/>
              </a:rPr>
              <a:t>	a. nota </a:t>
            </a:r>
            <a:r>
              <a:rPr lang="en-US" dirty="0" err="1">
                <a:latin typeface="+mj-lt"/>
              </a:rPr>
              <a:t>diplomatik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suatu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pernyataan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atau</a:t>
            </a:r>
            <a:r>
              <a:rPr lang="en-US" dirty="0">
                <a:latin typeface="+mj-lt"/>
              </a:rPr>
              <a:t> telegram.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en-US" dirty="0">
                <a:latin typeface="+mj-lt"/>
              </a:rPr>
              <a:t>	b. </a:t>
            </a:r>
            <a:r>
              <a:rPr lang="en-US" dirty="0" err="1">
                <a:latin typeface="+mj-lt"/>
              </a:rPr>
              <a:t>Suatu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perjanjian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internasional</a:t>
            </a:r>
            <a:r>
              <a:rPr lang="en-US" dirty="0">
                <a:latin typeface="+mj-lt"/>
              </a:rPr>
              <a:t>.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en-US" dirty="0">
                <a:latin typeface="+mj-lt"/>
              </a:rPr>
              <a:t>2.  </a:t>
            </a:r>
            <a:r>
              <a:rPr lang="en-US" dirty="0" err="1">
                <a:latin typeface="+mj-lt"/>
              </a:rPr>
              <a:t>Pengakuan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diam</a:t>
            </a:r>
            <a:r>
              <a:rPr lang="en-US" dirty="0">
                <a:latin typeface="+mj-lt"/>
              </a:rPr>
              <a:t>-diam.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en-US" dirty="0">
                <a:latin typeface="+mj-lt"/>
              </a:rPr>
              <a:t>3.  </a:t>
            </a:r>
            <a:r>
              <a:rPr lang="en-US" dirty="0" err="1">
                <a:latin typeface="+mj-lt"/>
              </a:rPr>
              <a:t>Pengakuan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kolektif</a:t>
            </a:r>
            <a:r>
              <a:rPr lang="en-US" dirty="0">
                <a:latin typeface="+mj-lt"/>
              </a:rPr>
              <a:t>.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en-US" dirty="0">
                <a:latin typeface="+mj-lt"/>
              </a:rPr>
              <a:t>4.  </a:t>
            </a:r>
            <a:r>
              <a:rPr lang="en-US" dirty="0" err="1">
                <a:latin typeface="+mj-lt"/>
              </a:rPr>
              <a:t>Pengakuan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prematur</a:t>
            </a:r>
            <a:r>
              <a:rPr lang="en-US" dirty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8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29200"/>
            <a:ext cx="716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PENGAKUAN 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Artinya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organ yang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negaranya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Pengakuan</a:t>
            </a:r>
            <a:r>
              <a:rPr lang="en-US" b="1" dirty="0" smtClean="0"/>
              <a:t> Negara:</a:t>
            </a:r>
            <a:endParaRPr lang="en-US" b="1" dirty="0"/>
          </a:p>
          <a:p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kesediaan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sewaktu-waktu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49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609600"/>
            <a:ext cx="8382000" cy="6096000"/>
          </a:xfrm>
        </p:spPr>
        <p:txBody>
          <a:bodyPr/>
          <a:lstStyle/>
          <a:p>
            <a:pPr marL="0" indent="0">
              <a:buNone/>
            </a:pPr>
            <a:r>
              <a:rPr lang="en-AU" sz="3200" b="1" u="sng" dirty="0" err="1">
                <a:latin typeface="Aparajita" pitchFamily="34" charset="0"/>
                <a:cs typeface="Aparajita" pitchFamily="34" charset="0"/>
              </a:rPr>
              <a:t>Akibat</a:t>
            </a:r>
            <a:r>
              <a:rPr lang="en-AU" sz="3200" b="1" u="sng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200" b="1" u="sng" dirty="0" err="1">
                <a:latin typeface="Aparajita" pitchFamily="34" charset="0"/>
                <a:cs typeface="Aparajita" pitchFamily="34" charset="0"/>
              </a:rPr>
              <a:t>pengakuan</a:t>
            </a:r>
            <a:r>
              <a:rPr lang="en-AU" sz="3200" b="1" u="sng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200" b="1" u="sng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AU" sz="3200" b="1" u="sng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200" b="1" u="sng" dirty="0" err="1">
                <a:latin typeface="Aparajita" pitchFamily="34" charset="0"/>
                <a:cs typeface="Aparajita" pitchFamily="34" charset="0"/>
              </a:rPr>
              <a:t>pemerintah</a:t>
            </a:r>
            <a:r>
              <a:rPr lang="en-AU" sz="3200" b="1" u="sng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200" b="1" u="sng" dirty="0" err="1" smtClean="0">
                <a:latin typeface="Aparajita" pitchFamily="34" charset="0"/>
                <a:cs typeface="Aparajita" pitchFamily="34" charset="0"/>
              </a:rPr>
              <a:t>baru</a:t>
            </a:r>
            <a:r>
              <a:rPr lang="en-AU" sz="3200" b="1" u="sng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Dapat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mengadakan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hubungan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resmi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(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diplomatik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)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dengan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mengakui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eaLnBrk="1" hangingPunct="1"/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Atas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nama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negaranya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dapat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menuntut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mengakui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di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peradilan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eaLnBrk="1" hangingPunct="1"/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Negara yang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mengakui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dapat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melibatkan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tanggung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jawab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diakui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untuk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perbuatan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internasionalnya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eaLnBrk="1" hangingPunct="1"/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Berhak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memiliki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harta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benda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pemerintah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sebelumnya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diwilayah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AU" sz="3100" dirty="0" err="1" smtClean="0">
                <a:latin typeface="Aparajita" pitchFamily="34" charset="0"/>
                <a:cs typeface="Aparajita" pitchFamily="34" charset="0"/>
              </a:rPr>
              <a:t>mengakui</a:t>
            </a:r>
            <a:r>
              <a:rPr lang="en-AU" sz="3100" dirty="0" smtClean="0">
                <a:latin typeface="Aparajita" pitchFamily="34" charset="0"/>
                <a:cs typeface="Aparajit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7281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0010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AU" b="1" dirty="0" err="1">
                <a:latin typeface="Aparajita" pitchFamily="34" charset="0"/>
                <a:cs typeface="Aparajita" pitchFamily="34" charset="0"/>
              </a:rPr>
              <a:t>Terjadinya</a:t>
            </a:r>
            <a:r>
              <a:rPr lang="en-AU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b="1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AU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b="1" dirty="0" err="1">
                <a:latin typeface="Aparajita" pitchFamily="34" charset="0"/>
                <a:cs typeface="Aparajita" pitchFamily="34" charset="0"/>
              </a:rPr>
              <a:t>Pengakuan</a:t>
            </a:r>
            <a:r>
              <a:rPr lang="en-AU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b="1" dirty="0" err="1" smtClean="0">
                <a:latin typeface="Aparajita" pitchFamily="34" charset="0"/>
                <a:cs typeface="Aparajita" pitchFamily="34" charset="0"/>
              </a:rPr>
              <a:t>Pemerintah</a:t>
            </a:r>
            <a:r>
              <a:rPr lang="en-AU" b="1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pPr>
              <a:lnSpc>
                <a:spcPct val="90000"/>
              </a:lnSpc>
              <a:buFont typeface="Wingdings 2"/>
              <a:buChar char=""/>
              <a:defRPr/>
            </a:pPr>
            <a:r>
              <a:rPr lang="en-AU" dirty="0" err="1" smtClean="0">
                <a:latin typeface="Aparajita" pitchFamily="34" charset="0"/>
                <a:cs typeface="Aparajita" pitchFamily="34" charset="0"/>
              </a:rPr>
              <a:t>Doktrin</a:t>
            </a:r>
            <a:r>
              <a:rPr lang="en-AU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Tobar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doktrin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legitimasi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konstitusional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AU" dirty="0">
                <a:latin typeface="Aparajita" pitchFamily="34" charset="0"/>
                <a:cs typeface="Aparajita" pitchFamily="34" charset="0"/>
              </a:rPr>
              <a:t>	“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harus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berusaha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mengakui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pemerintah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asing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bila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pembentukan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pemerintahan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tersebut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karena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kudeta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militer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pemberontakan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”.</a:t>
            </a:r>
          </a:p>
          <a:p>
            <a:pPr>
              <a:lnSpc>
                <a:spcPct val="90000"/>
              </a:lnSpc>
              <a:buFont typeface="Wingdings 2"/>
              <a:buChar char=""/>
              <a:defRPr/>
            </a:pPr>
            <a:r>
              <a:rPr lang="en-AU" dirty="0" err="1">
                <a:latin typeface="Aparajita" pitchFamily="34" charset="0"/>
                <a:cs typeface="Aparajita" pitchFamily="34" charset="0"/>
              </a:rPr>
              <a:t>Doktrin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Stimson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AU" dirty="0">
                <a:latin typeface="Aparajita" pitchFamily="34" charset="0"/>
                <a:cs typeface="Aparajita" pitchFamily="34" charset="0"/>
              </a:rPr>
              <a:t>	“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doktrin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menolak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diakuinya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keadaan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lahir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akibat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penggunaan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kekerasan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pelanggaran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perjanjian-perjanjian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ada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”.</a:t>
            </a:r>
          </a:p>
          <a:p>
            <a:pPr>
              <a:lnSpc>
                <a:spcPct val="90000"/>
              </a:lnSpc>
              <a:buFont typeface="Wingdings 2"/>
              <a:buChar char=""/>
              <a:defRPr/>
            </a:pPr>
            <a:r>
              <a:rPr lang="en-AU" dirty="0" err="1">
                <a:latin typeface="Aparajita" pitchFamily="34" charset="0"/>
                <a:cs typeface="Aparajita" pitchFamily="34" charset="0"/>
              </a:rPr>
              <a:t>Doktrin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Estrada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AU" dirty="0">
                <a:latin typeface="Aparajita" pitchFamily="34" charset="0"/>
                <a:cs typeface="Aparajita" pitchFamily="34" charset="0"/>
              </a:rPr>
              <a:t>	“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penolakan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pengakuan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saja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bertentangan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tetapi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juga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merupakan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campur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tangan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soal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negeri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 lain. (</a:t>
            </a:r>
            <a:r>
              <a:rPr lang="en-AU" i="1" dirty="0">
                <a:latin typeface="Aparajita" pitchFamily="34" charset="0"/>
                <a:cs typeface="Aparajita" pitchFamily="34" charset="0"/>
              </a:rPr>
              <a:t>diplomatic representation is to the state and not to the government</a:t>
            </a:r>
            <a:r>
              <a:rPr lang="en-AU" dirty="0">
                <a:latin typeface="Aparajita" pitchFamily="34" charset="0"/>
                <a:cs typeface="Aparajita" pitchFamily="34" charset="0"/>
              </a:rPr>
              <a:t>)”.</a:t>
            </a:r>
          </a:p>
          <a:p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68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>
                <a:solidFill>
                  <a:srgbClr val="C00000"/>
                </a:solidFill>
                <a:latin typeface="Bodoni MT Condensed" pitchFamily="18" charset="0"/>
              </a:rPr>
              <a:t>Pengakuan</a:t>
            </a:r>
            <a:r>
              <a:rPr lang="en-AU" dirty="0">
                <a:solidFill>
                  <a:srgbClr val="C00000"/>
                </a:solidFill>
                <a:latin typeface="Bodoni MT Condensed" pitchFamily="18" charset="0"/>
              </a:rPr>
              <a:t> </a:t>
            </a:r>
            <a:r>
              <a:rPr lang="en-AU" i="1" dirty="0">
                <a:solidFill>
                  <a:srgbClr val="C00000"/>
                </a:solidFill>
                <a:latin typeface="Bodoni MT Condensed" pitchFamily="18" charset="0"/>
              </a:rPr>
              <a:t>De Facto </a:t>
            </a:r>
            <a:r>
              <a:rPr lang="en-AU" dirty="0">
                <a:solidFill>
                  <a:srgbClr val="C00000"/>
                </a:solidFill>
                <a:latin typeface="Bodoni MT Condensed" pitchFamily="18" charset="0"/>
              </a:rPr>
              <a:t>&amp; </a:t>
            </a:r>
            <a:r>
              <a:rPr lang="en-AU" i="1" dirty="0">
                <a:solidFill>
                  <a:srgbClr val="C00000"/>
                </a:solidFill>
                <a:latin typeface="Bodoni MT Condensed" pitchFamily="18" charset="0"/>
              </a:rPr>
              <a:t>De Jure</a:t>
            </a:r>
            <a:endParaRPr lang="en-US" dirty="0">
              <a:solidFill>
                <a:srgbClr val="C00000"/>
              </a:solidFill>
              <a:latin typeface="Bodoni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/>
              <a:buChar char=""/>
              <a:defRPr/>
            </a:pPr>
            <a:r>
              <a:rPr lang="en-AU" dirty="0" err="1">
                <a:solidFill>
                  <a:srgbClr val="C00000"/>
                </a:solidFill>
              </a:rPr>
              <a:t>Pengakuan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i="1" dirty="0">
                <a:solidFill>
                  <a:srgbClr val="C00000"/>
                </a:solidFill>
              </a:rPr>
              <a:t>de facto</a:t>
            </a:r>
          </a:p>
          <a:p>
            <a:pPr>
              <a:buNone/>
              <a:defRPr/>
            </a:pPr>
            <a:r>
              <a:rPr lang="en-AU" dirty="0">
                <a:solidFill>
                  <a:srgbClr val="C00000"/>
                </a:solidFill>
              </a:rPr>
              <a:t>	</a:t>
            </a:r>
            <a:r>
              <a:rPr lang="en-AU" dirty="0" err="1">
                <a:solidFill>
                  <a:srgbClr val="C00000"/>
                </a:solidFill>
              </a:rPr>
              <a:t>pengakuan</a:t>
            </a:r>
            <a:r>
              <a:rPr lang="en-AU" dirty="0">
                <a:solidFill>
                  <a:srgbClr val="C00000"/>
                </a:solidFill>
              </a:rPr>
              <a:t> yang </a:t>
            </a:r>
            <a:r>
              <a:rPr lang="en-AU" dirty="0" err="1">
                <a:solidFill>
                  <a:srgbClr val="C00000"/>
                </a:solidFill>
              </a:rPr>
              <a:t>diberikan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dirty="0" err="1">
                <a:solidFill>
                  <a:srgbClr val="C00000"/>
                </a:solidFill>
              </a:rPr>
              <a:t>kepada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dirty="0" err="1">
                <a:solidFill>
                  <a:srgbClr val="C00000"/>
                </a:solidFill>
              </a:rPr>
              <a:t>suatu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dirty="0" err="1">
                <a:solidFill>
                  <a:srgbClr val="C00000"/>
                </a:solidFill>
              </a:rPr>
              <a:t>pemerintahan</a:t>
            </a:r>
            <a:r>
              <a:rPr lang="en-AU" dirty="0">
                <a:solidFill>
                  <a:srgbClr val="C00000"/>
                </a:solidFill>
              </a:rPr>
              <a:t> yang </a:t>
            </a:r>
            <a:r>
              <a:rPr lang="en-AU" dirty="0" err="1">
                <a:solidFill>
                  <a:srgbClr val="C00000"/>
                </a:solidFill>
              </a:rPr>
              <a:t>belum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dirty="0" err="1">
                <a:solidFill>
                  <a:srgbClr val="C00000"/>
                </a:solidFill>
              </a:rPr>
              <a:t>disahkan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dirty="0" err="1">
                <a:solidFill>
                  <a:srgbClr val="C00000"/>
                </a:solidFill>
              </a:rPr>
              <a:t>secara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dirty="0" err="1">
                <a:solidFill>
                  <a:srgbClr val="C00000"/>
                </a:solidFill>
              </a:rPr>
              <a:t>konstitusional</a:t>
            </a:r>
            <a:r>
              <a:rPr lang="en-AU" dirty="0">
                <a:solidFill>
                  <a:srgbClr val="C00000"/>
                </a:solidFill>
              </a:rPr>
              <a:t>.</a:t>
            </a:r>
          </a:p>
          <a:p>
            <a:pPr>
              <a:buFont typeface="Wingdings 2"/>
              <a:buChar char=""/>
              <a:defRPr/>
            </a:pPr>
            <a:r>
              <a:rPr lang="en-AU" dirty="0" err="1">
                <a:solidFill>
                  <a:srgbClr val="C00000"/>
                </a:solidFill>
              </a:rPr>
              <a:t>Pengakuan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i="1" dirty="0">
                <a:solidFill>
                  <a:srgbClr val="C00000"/>
                </a:solidFill>
              </a:rPr>
              <a:t>de jure</a:t>
            </a:r>
          </a:p>
          <a:p>
            <a:pPr>
              <a:buNone/>
              <a:defRPr/>
            </a:pPr>
            <a:r>
              <a:rPr lang="en-AU" i="1" dirty="0">
                <a:solidFill>
                  <a:srgbClr val="C00000"/>
                </a:solidFill>
              </a:rPr>
              <a:t>	</a:t>
            </a:r>
            <a:r>
              <a:rPr lang="en-AU" dirty="0" err="1">
                <a:solidFill>
                  <a:srgbClr val="C00000"/>
                </a:solidFill>
              </a:rPr>
              <a:t>pengakuan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dirty="0" err="1">
                <a:solidFill>
                  <a:srgbClr val="C00000"/>
                </a:solidFill>
              </a:rPr>
              <a:t>terhadap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dirty="0" err="1">
                <a:solidFill>
                  <a:srgbClr val="C00000"/>
                </a:solidFill>
              </a:rPr>
              <a:t>pemerintahan</a:t>
            </a:r>
            <a:r>
              <a:rPr lang="en-AU" dirty="0">
                <a:solidFill>
                  <a:srgbClr val="C00000"/>
                </a:solidFill>
              </a:rPr>
              <a:t> yang </a:t>
            </a:r>
            <a:r>
              <a:rPr lang="en-AU" dirty="0" err="1">
                <a:solidFill>
                  <a:srgbClr val="C00000"/>
                </a:solidFill>
              </a:rPr>
              <a:t>memenuhi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dirty="0" err="1">
                <a:solidFill>
                  <a:srgbClr val="C00000"/>
                </a:solidFill>
              </a:rPr>
              <a:t>ciri-ciri</a:t>
            </a:r>
            <a:r>
              <a:rPr lang="en-AU" dirty="0">
                <a:solidFill>
                  <a:srgbClr val="C00000"/>
                </a:solidFill>
              </a:rPr>
              <a:t> </a:t>
            </a:r>
            <a:r>
              <a:rPr lang="en-AU" dirty="0" err="1">
                <a:solidFill>
                  <a:srgbClr val="C00000"/>
                </a:solidFill>
              </a:rPr>
              <a:t>seperti</a:t>
            </a:r>
            <a:r>
              <a:rPr lang="en-AU" dirty="0">
                <a:solidFill>
                  <a:srgbClr val="C00000"/>
                </a:solidFill>
              </a:rPr>
              <a:t>:</a:t>
            </a:r>
          </a:p>
          <a:p>
            <a:pPr>
              <a:buNone/>
              <a:defRPr/>
            </a:pPr>
            <a:r>
              <a:rPr lang="en-AU" dirty="0">
                <a:solidFill>
                  <a:srgbClr val="C00000"/>
                </a:solidFill>
              </a:rPr>
              <a:t>	1. </a:t>
            </a:r>
            <a:r>
              <a:rPr lang="en-AU" dirty="0" err="1">
                <a:solidFill>
                  <a:srgbClr val="C00000"/>
                </a:solidFill>
              </a:rPr>
              <a:t>efektifitas</a:t>
            </a:r>
            <a:endParaRPr lang="en-AU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en-AU" dirty="0">
                <a:solidFill>
                  <a:srgbClr val="C00000"/>
                </a:solidFill>
              </a:rPr>
              <a:t>	2. </a:t>
            </a:r>
            <a:r>
              <a:rPr lang="en-AU" dirty="0" err="1">
                <a:solidFill>
                  <a:srgbClr val="C00000"/>
                </a:solidFill>
              </a:rPr>
              <a:t>regularitas</a:t>
            </a:r>
            <a:endParaRPr lang="en-AU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en-AU" dirty="0">
                <a:solidFill>
                  <a:srgbClr val="C00000"/>
                </a:solidFill>
              </a:rPr>
              <a:t>	3. </a:t>
            </a:r>
            <a:r>
              <a:rPr lang="en-AU" dirty="0" err="1" smtClean="0">
                <a:solidFill>
                  <a:srgbClr val="C00000"/>
                </a:solidFill>
              </a:rPr>
              <a:t>eksklusivitas</a:t>
            </a:r>
            <a:endParaRPr lang="en-A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04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7213"/>
            <a:ext cx="8229600" cy="430371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	</a:t>
            </a:r>
            <a:r>
              <a:rPr lang="en-US" sz="3200" b="1" dirty="0" err="1">
                <a:latin typeface="Aparajita" pitchFamily="34" charset="0"/>
                <a:cs typeface="Aparajita" pitchFamily="34" charset="0"/>
              </a:rPr>
              <a:t>Penyalahgunaan</a:t>
            </a:r>
            <a:r>
              <a:rPr lang="en-US" sz="32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dirty="0" err="1">
                <a:latin typeface="Aparajita" pitchFamily="34" charset="0"/>
                <a:cs typeface="Aparajita" pitchFamily="34" charset="0"/>
              </a:rPr>
              <a:t>Pengakuan</a:t>
            </a:r>
            <a:r>
              <a:rPr lang="en-US" sz="32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dirty="0" err="1">
                <a:latin typeface="Aparajita" pitchFamily="34" charset="0"/>
                <a:cs typeface="Aparajita" pitchFamily="34" charset="0"/>
              </a:rPr>
              <a:t>Pemerintah</a:t>
            </a:r>
            <a:r>
              <a:rPr lang="en-US" sz="32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dirty="0" err="1" smtClean="0">
                <a:latin typeface="Aparajita" pitchFamily="34" charset="0"/>
                <a:cs typeface="Aparajita" pitchFamily="34" charset="0"/>
              </a:rPr>
              <a:t>Baru</a:t>
            </a:r>
            <a:r>
              <a:rPr lang="en-US" sz="3200" b="1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pPr algn="just">
              <a:buNone/>
              <a:defRPr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	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Pengakuan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diberikan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kepada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pemerintah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baru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bersifat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sebagai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alat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politik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nasional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guna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menekannya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supaya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memberikan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konsesi-konsesi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politik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dll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kepada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hendak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memberi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pengakuan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38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29200"/>
            <a:ext cx="75438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PENGAKUAN THDP PEMBERONTAK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AU" dirty="0" err="1"/>
              <a:t>Memberikan</a:t>
            </a:r>
            <a:r>
              <a:rPr lang="en-AU" dirty="0"/>
              <a:t> </a:t>
            </a:r>
            <a:r>
              <a:rPr lang="en-AU" dirty="0" err="1"/>
              <a:t>kepada</a:t>
            </a:r>
            <a:r>
              <a:rPr lang="en-AU" dirty="0"/>
              <a:t> belligerent </a:t>
            </a:r>
            <a:r>
              <a:rPr lang="en-AU" dirty="0" err="1"/>
              <a:t>hak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kewajiban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</a:t>
            </a:r>
            <a:r>
              <a:rPr lang="en-AU" dirty="0" err="1"/>
              <a:t>negara</a:t>
            </a:r>
            <a:r>
              <a:rPr lang="en-AU" dirty="0"/>
              <a:t> </a:t>
            </a:r>
            <a:r>
              <a:rPr lang="en-AU" dirty="0" err="1"/>
              <a:t>merdeka</a:t>
            </a:r>
            <a:r>
              <a:rPr lang="en-AU" dirty="0"/>
              <a:t> </a:t>
            </a:r>
            <a:r>
              <a:rPr lang="en-AU" dirty="0" err="1"/>
              <a:t>selama</a:t>
            </a:r>
            <a:r>
              <a:rPr lang="en-AU" dirty="0"/>
              <a:t> </a:t>
            </a:r>
            <a:r>
              <a:rPr lang="en-AU" dirty="0" err="1" smtClean="0"/>
              <a:t>konflik</a:t>
            </a:r>
            <a:r>
              <a:rPr lang="en-AU" dirty="0" smtClean="0"/>
              <a:t>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AU" dirty="0" err="1" smtClean="0"/>
              <a:t>Mempunyai</a:t>
            </a:r>
            <a:r>
              <a:rPr lang="en-AU" dirty="0" smtClean="0"/>
              <a:t> </a:t>
            </a:r>
            <a:r>
              <a:rPr lang="en-AU" dirty="0" err="1"/>
              <a:t>akibat</a:t>
            </a:r>
            <a:r>
              <a:rPr lang="en-AU" dirty="0"/>
              <a:t>:</a:t>
            </a:r>
          </a:p>
          <a:p>
            <a:pPr marL="796925" indent="-339725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AU" dirty="0" err="1" smtClean="0"/>
              <a:t>Pasukan</a:t>
            </a:r>
            <a:r>
              <a:rPr lang="en-AU" dirty="0" smtClean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kapal-kapal</a:t>
            </a:r>
            <a:r>
              <a:rPr lang="en-AU" dirty="0"/>
              <a:t> </a:t>
            </a:r>
            <a:r>
              <a:rPr lang="en-AU" dirty="0" err="1"/>
              <a:t>perangnya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kesatuan</a:t>
            </a:r>
            <a:r>
              <a:rPr lang="en-AU" dirty="0"/>
              <a:t> yang </a:t>
            </a:r>
            <a:r>
              <a:rPr lang="en-AU" dirty="0" err="1"/>
              <a:t>sah</a:t>
            </a:r>
            <a:r>
              <a:rPr lang="en-AU" dirty="0"/>
              <a:t> </a:t>
            </a:r>
            <a:r>
              <a:rPr lang="en-AU" dirty="0" err="1"/>
              <a:t>sesuai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hukum</a:t>
            </a:r>
            <a:r>
              <a:rPr lang="en-AU" dirty="0"/>
              <a:t> </a:t>
            </a:r>
            <a:r>
              <a:rPr lang="en-AU" dirty="0" err="1"/>
              <a:t>perang</a:t>
            </a:r>
            <a:r>
              <a:rPr lang="en-AU" dirty="0"/>
              <a:t>.</a:t>
            </a:r>
          </a:p>
          <a:p>
            <a:pPr marL="796925" indent="-339725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AU" dirty="0" err="1" smtClean="0"/>
              <a:t>Peperangan</a:t>
            </a:r>
            <a:r>
              <a:rPr lang="en-AU" dirty="0" smtClean="0"/>
              <a:t>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harus</a:t>
            </a:r>
            <a:r>
              <a:rPr lang="en-AU" dirty="0"/>
              <a:t> </a:t>
            </a:r>
            <a:r>
              <a:rPr lang="en-AU" dirty="0" err="1"/>
              <a:t>sesuai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hukum</a:t>
            </a:r>
            <a:r>
              <a:rPr lang="en-AU" dirty="0"/>
              <a:t> </a:t>
            </a:r>
            <a:r>
              <a:rPr lang="en-AU" dirty="0" err="1"/>
              <a:t>perang</a:t>
            </a:r>
            <a:r>
              <a:rPr lang="en-AU" dirty="0"/>
              <a:t>.</a:t>
            </a:r>
          </a:p>
          <a:p>
            <a:pPr marL="796925" indent="-339725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AU" dirty="0" err="1" smtClean="0"/>
              <a:t>Blokade-blokade</a:t>
            </a:r>
            <a:r>
              <a:rPr lang="en-AU" dirty="0" smtClean="0"/>
              <a:t> </a:t>
            </a:r>
            <a:r>
              <a:rPr lang="en-AU" dirty="0"/>
              <a:t>di </a:t>
            </a:r>
            <a:r>
              <a:rPr lang="en-AU" dirty="0" err="1"/>
              <a:t>laut</a:t>
            </a:r>
            <a:r>
              <a:rPr lang="en-AU" dirty="0"/>
              <a:t> </a:t>
            </a:r>
            <a:r>
              <a:rPr lang="en-AU" dirty="0" err="1"/>
              <a:t>karena</a:t>
            </a:r>
            <a:r>
              <a:rPr lang="en-AU" dirty="0"/>
              <a:t> </a:t>
            </a:r>
            <a:r>
              <a:rPr lang="en-AU" dirty="0" err="1"/>
              <a:t>konflik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harus</a:t>
            </a:r>
            <a:r>
              <a:rPr lang="en-AU" dirty="0"/>
              <a:t> </a:t>
            </a:r>
            <a:r>
              <a:rPr lang="en-AU" dirty="0" err="1"/>
              <a:t>dihormati</a:t>
            </a:r>
            <a:r>
              <a:rPr lang="en-AU" dirty="0"/>
              <a:t> </a:t>
            </a:r>
            <a:r>
              <a:rPr lang="en-AU" dirty="0" err="1"/>
              <a:t>negara-negara</a:t>
            </a:r>
            <a:r>
              <a:rPr lang="en-AU" dirty="0"/>
              <a:t> </a:t>
            </a:r>
            <a:r>
              <a:rPr lang="en-AU" dirty="0" err="1"/>
              <a:t>netral</a:t>
            </a:r>
            <a:r>
              <a:rPr lang="en-AU" dirty="0"/>
              <a:t>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AU" dirty="0" smtClean="0"/>
              <a:t>Belligerent </a:t>
            </a:r>
            <a:r>
              <a:rPr lang="en-AU" dirty="0" err="1"/>
              <a:t>menjadi</a:t>
            </a:r>
            <a:r>
              <a:rPr lang="en-AU" dirty="0"/>
              <a:t> </a:t>
            </a:r>
            <a:r>
              <a:rPr lang="en-AU" dirty="0" err="1"/>
              <a:t>subjek</a:t>
            </a:r>
            <a:r>
              <a:rPr lang="en-AU" dirty="0"/>
              <a:t> </a:t>
            </a:r>
            <a:r>
              <a:rPr lang="en-AU" dirty="0" err="1"/>
              <a:t>hukum</a:t>
            </a:r>
            <a:r>
              <a:rPr lang="en-AU" dirty="0"/>
              <a:t> </a:t>
            </a:r>
            <a:r>
              <a:rPr lang="en-AU" dirty="0" err="1"/>
              <a:t>internasional</a:t>
            </a:r>
            <a:r>
              <a:rPr lang="en-AU" dirty="0"/>
              <a:t> </a:t>
            </a:r>
            <a:r>
              <a:rPr lang="en-AU" dirty="0" err="1"/>
              <a:t>terbatas</a:t>
            </a:r>
            <a:r>
              <a:rPr lang="en-AU" dirty="0"/>
              <a:t>,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penuh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bersifat</a:t>
            </a:r>
            <a:r>
              <a:rPr lang="en-AU" dirty="0"/>
              <a:t> </a:t>
            </a:r>
            <a:r>
              <a:rPr lang="en-AU" dirty="0" err="1"/>
              <a:t>sementara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3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4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Akibat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pengakuan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belligerent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negara-negara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ketiga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induk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dibebaskan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tanggung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jawab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atas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perbuatan-perbuatan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belligerent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tersebut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Bila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induk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juga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mengakui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belligerent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maka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negara-negara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lain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boleh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ragu-ragu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mengakuinya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Pengakuan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ini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bersifat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terbatas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hanya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selama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berlangsungnya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perang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tersebut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AU" sz="2800" dirty="0" err="1" smtClean="0">
                <a:latin typeface="Aparajita" pitchFamily="34" charset="0"/>
                <a:cs typeface="Aparajita" pitchFamily="34" charset="0"/>
              </a:rPr>
              <a:t>Pengakuan</a:t>
            </a:r>
            <a:r>
              <a:rPr lang="en-AU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ini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juga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akan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berakibat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negara-negara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netral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alasan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AU" sz="2800" dirty="0" err="1">
                <a:latin typeface="Aparajita" pitchFamily="34" charset="0"/>
                <a:cs typeface="Aparajita" pitchFamily="34" charset="0"/>
              </a:rPr>
              <a:t>kemanusiaan</a:t>
            </a:r>
            <a:r>
              <a:rPr lang="en-AU" sz="28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076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20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>
                <a:latin typeface="Algerian" pitchFamily="82" charset="0"/>
              </a:rPr>
              <a:t>PENGAKUAN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5713"/>
            <a:ext cx="8229600" cy="5373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i="1" dirty="0" smtClean="0"/>
              <a:t>	</a:t>
            </a:r>
            <a:r>
              <a:rPr lang="en-US" b="1" u="sng" dirty="0" err="1" smtClean="0"/>
              <a:t>Definisi</a:t>
            </a:r>
            <a:r>
              <a:rPr lang="en-US" dirty="0" smtClean="0"/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dirty="0" smtClean="0"/>
              <a:t>	</a:t>
            </a:r>
            <a:r>
              <a:rPr lang="en-US" b="1" u="sng" dirty="0" err="1" smtClean="0"/>
              <a:t>Fungsi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sepantasnya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</a:p>
          <a:p>
            <a:pPr marL="273050" indent="7938" eaLnBrk="1" hangingPunct="1">
              <a:buFont typeface="Wingdings" pitchFamily="2" charset="2"/>
              <a:buNone/>
              <a:defRPr/>
            </a:pPr>
            <a:r>
              <a:rPr lang="en-US" b="1" u="sng" dirty="0" err="1" smtClean="0"/>
              <a:t>Arti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Penting</a:t>
            </a:r>
            <a:r>
              <a:rPr lang="en-US" b="1" u="sng" dirty="0" smtClean="0"/>
              <a:t>: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254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PENGAKUAN THDP GERAKAN2 PEMBEBASAN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772400" cy="38862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AU" sz="2800" dirty="0" err="1">
                <a:latin typeface="Bodoni MT Condensed" pitchFamily="18" charset="0"/>
              </a:rPr>
              <a:t>Suatu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perkembangan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baru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dalam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hukum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internasional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dan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belum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bersifat</a:t>
            </a:r>
            <a:r>
              <a:rPr lang="en-AU" sz="2800" dirty="0">
                <a:latin typeface="Bodoni MT Condensed" pitchFamily="18" charset="0"/>
              </a:rPr>
              <a:t> universal.</a:t>
            </a:r>
          </a:p>
          <a:p>
            <a:pPr>
              <a:lnSpc>
                <a:spcPct val="80000"/>
              </a:lnSpc>
            </a:pPr>
            <a:r>
              <a:rPr lang="en-AU" sz="2800" dirty="0" err="1">
                <a:latin typeface="Bodoni MT Condensed" pitchFamily="18" charset="0"/>
              </a:rPr>
              <a:t>Pengakuan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ini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adalah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pengakuan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terbatas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kepada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gerakan-gerakan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pembebasan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nasional</a:t>
            </a:r>
            <a:r>
              <a:rPr lang="en-AU" sz="2800" dirty="0">
                <a:latin typeface="Bodoni MT Condensed" pitchFamily="18" charset="0"/>
              </a:rPr>
              <a:t> yang </a:t>
            </a:r>
            <a:r>
              <a:rPr lang="en-AU" sz="2800" dirty="0" err="1">
                <a:latin typeface="Bodoni MT Condensed" pitchFamily="18" charset="0"/>
              </a:rPr>
              <a:t>memungkinkan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untuk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ikut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dalam</a:t>
            </a:r>
            <a:r>
              <a:rPr lang="en-AU" sz="2800" dirty="0">
                <a:latin typeface="Bodoni MT Condensed" pitchFamily="18" charset="0"/>
              </a:rPr>
              <a:t> PBB </a:t>
            </a:r>
            <a:r>
              <a:rPr lang="en-AU" sz="2800" dirty="0" err="1">
                <a:latin typeface="Bodoni MT Condensed" pitchFamily="18" charset="0"/>
              </a:rPr>
              <a:t>atau</a:t>
            </a:r>
            <a:r>
              <a:rPr lang="en-AU" sz="2800" dirty="0">
                <a:latin typeface="Bodoni MT Condensed" pitchFamily="18" charset="0"/>
              </a:rPr>
              <a:t> OI </a:t>
            </a:r>
            <a:r>
              <a:rPr lang="en-AU" sz="2800" dirty="0" err="1">
                <a:latin typeface="Bodoni MT Condensed" pitchFamily="18" charset="0"/>
              </a:rPr>
              <a:t>lainnya</a:t>
            </a:r>
            <a:r>
              <a:rPr lang="en-AU" sz="2800" dirty="0">
                <a:latin typeface="Bodoni MT Condensed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AU" sz="2800" dirty="0" err="1">
                <a:latin typeface="Bodoni MT Condensed" pitchFamily="18" charset="0"/>
              </a:rPr>
              <a:t>Contohnya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adalah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diberikannya</a:t>
            </a:r>
            <a:r>
              <a:rPr lang="en-AU" sz="2800" dirty="0">
                <a:latin typeface="Bodoni MT Condensed" pitchFamily="18" charset="0"/>
              </a:rPr>
              <a:t> status </a:t>
            </a:r>
            <a:r>
              <a:rPr lang="en-AU" sz="2800" dirty="0" err="1">
                <a:latin typeface="Bodoni MT Condensed" pitchFamily="18" charset="0"/>
              </a:rPr>
              <a:t>peninjau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tetap</a:t>
            </a:r>
            <a:r>
              <a:rPr lang="en-AU" sz="2800" dirty="0">
                <a:latin typeface="Bodoni MT Condensed" pitchFamily="18" charset="0"/>
              </a:rPr>
              <a:t> (permanent observer) </a:t>
            </a:r>
            <a:r>
              <a:rPr lang="en-AU" sz="2800" dirty="0" err="1">
                <a:latin typeface="Bodoni MT Condensed" pitchFamily="18" charset="0"/>
              </a:rPr>
              <a:t>kepada</a:t>
            </a:r>
            <a:r>
              <a:rPr lang="en-AU" sz="2800" dirty="0">
                <a:latin typeface="Bodoni MT Condensed" pitchFamily="18" charset="0"/>
              </a:rPr>
              <a:t> PLO </a:t>
            </a:r>
            <a:r>
              <a:rPr lang="en-AU" sz="2800" dirty="0" err="1">
                <a:latin typeface="Bodoni MT Condensed" pitchFamily="18" charset="0"/>
              </a:rPr>
              <a:t>dan</a:t>
            </a:r>
            <a:r>
              <a:rPr lang="en-AU" sz="2800" dirty="0">
                <a:latin typeface="Bodoni MT Condensed" pitchFamily="18" charset="0"/>
              </a:rPr>
              <a:t> SWAPO di PBB </a:t>
            </a:r>
            <a:r>
              <a:rPr lang="en-AU" sz="2800" dirty="0" err="1">
                <a:latin typeface="Bodoni MT Condensed" pitchFamily="18" charset="0"/>
              </a:rPr>
              <a:t>melalui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resolusi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Majelis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Umum</a:t>
            </a:r>
            <a:r>
              <a:rPr lang="en-AU" sz="2800" dirty="0">
                <a:latin typeface="Bodoni MT Condensed" pitchFamily="18" charset="0"/>
              </a:rPr>
              <a:t> PBB.</a:t>
            </a:r>
          </a:p>
          <a:p>
            <a:pPr>
              <a:lnSpc>
                <a:spcPct val="80000"/>
              </a:lnSpc>
            </a:pPr>
            <a:r>
              <a:rPr lang="en-AU" sz="2800" dirty="0" err="1">
                <a:latin typeface="Bodoni MT Condensed" pitchFamily="18" charset="0"/>
              </a:rPr>
              <a:t>Selain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itu</a:t>
            </a:r>
            <a:r>
              <a:rPr lang="en-AU" sz="2800" dirty="0">
                <a:latin typeface="Bodoni MT Condensed" pitchFamily="18" charset="0"/>
              </a:rPr>
              <a:t>, </a:t>
            </a:r>
            <a:r>
              <a:rPr lang="en-AU" sz="2800" dirty="0" err="1">
                <a:latin typeface="Bodoni MT Condensed" pitchFamily="18" charset="0"/>
              </a:rPr>
              <a:t>dimungkinkan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juga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bagi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negara-negara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untuk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memberikan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pengakuan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dengan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cara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meningkatkan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hubungan</a:t>
            </a:r>
            <a:r>
              <a:rPr lang="en-AU" sz="2800" dirty="0">
                <a:latin typeface="Bodoni MT Condensed" pitchFamily="18" charset="0"/>
              </a:rPr>
              <a:t> </a:t>
            </a:r>
            <a:r>
              <a:rPr lang="en-AU" sz="2800" dirty="0" err="1">
                <a:latin typeface="Bodoni MT Condensed" pitchFamily="18" charset="0"/>
              </a:rPr>
              <a:t>diplomatiknya</a:t>
            </a:r>
            <a:r>
              <a:rPr lang="en-AU" sz="2800" dirty="0" smtClean="0">
                <a:latin typeface="Bodoni MT Condensed" pitchFamily="18" charset="0"/>
              </a:rPr>
              <a:t>.</a:t>
            </a:r>
            <a:endParaRPr lang="en-AU" sz="2800" dirty="0">
              <a:latin typeface="Bodoni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4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PENGAKUAN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24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err="1"/>
              <a:t>Pasal</a:t>
            </a:r>
            <a:r>
              <a:rPr lang="en-US" dirty="0"/>
              <a:t> 3, </a:t>
            </a:r>
            <a:r>
              <a:rPr lang="en-US" dirty="0" err="1"/>
              <a:t>Deklarasi</a:t>
            </a:r>
            <a:r>
              <a:rPr lang="en-US" dirty="0"/>
              <a:t> Montevideo 1933</a:t>
            </a:r>
            <a:r>
              <a:rPr lang="en-US" dirty="0" smtClean="0"/>
              <a:t>: “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pengakuannya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</a:t>
            </a:r>
            <a:r>
              <a:rPr lang="en-US" dirty="0" smtClean="0"/>
              <a:t>”.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b="1" u="sng" dirty="0" err="1" smtClean="0"/>
              <a:t>Permasalahan</a:t>
            </a:r>
            <a:r>
              <a:rPr lang="en-US" b="1" u="sng" dirty="0" smtClean="0"/>
              <a:t>:</a:t>
            </a:r>
          </a:p>
          <a:p>
            <a:pPr marL="398463" indent="-398463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i="1" dirty="0" smtClean="0"/>
              <a:t>Recognition </a:t>
            </a:r>
            <a:r>
              <a:rPr lang="en-US" i="1" dirty="0"/>
              <a:t>is a political act with legal consequences</a:t>
            </a:r>
            <a:r>
              <a:rPr lang="en-US" i="1" dirty="0" smtClean="0"/>
              <a:t>.</a:t>
            </a:r>
            <a:endParaRPr lang="en-US" sz="2000" i="1" dirty="0"/>
          </a:p>
          <a:p>
            <a:pPr marL="398463" indent="-398463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;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;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7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b="1" u="sng" dirty="0" err="1" smtClean="0"/>
              <a:t>Konsekuensi</a:t>
            </a:r>
            <a:r>
              <a:rPr lang="en-US" sz="2800" b="1" u="sng" dirty="0" smtClean="0"/>
              <a:t>:</a:t>
            </a:r>
            <a:endParaRPr lang="en-US" sz="2800" b="1" u="sng" dirty="0"/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Konsekuensi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politis</a:t>
            </a:r>
            <a:r>
              <a:rPr lang="en-US" sz="2800" dirty="0" smtClean="0"/>
              <a:t>: </a:t>
            </a:r>
            <a:r>
              <a:rPr lang="en-US" sz="2800" dirty="0" err="1" smtClean="0">
                <a:sym typeface="Wingdings" pitchFamily="2" charset="2"/>
              </a:rPr>
              <a:t>kedua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negara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dapat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leluasa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mengadakan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hubungan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diplomatik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US" sz="2800" dirty="0" err="1" smtClean="0">
                <a:sym typeface="Wingdings" pitchFamily="2" charset="2"/>
              </a:rPr>
              <a:t>Konsekuensi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hukum</a:t>
            </a:r>
            <a:r>
              <a:rPr lang="en-US" sz="2800" dirty="0" smtClean="0">
                <a:sym typeface="Wingdings" pitchFamily="2" charset="2"/>
              </a:rPr>
              <a:t>: </a:t>
            </a:r>
          </a:p>
          <a:p>
            <a:pPr marL="533400" indent="-533400" eaLnBrk="1" hangingPunct="1">
              <a:buFont typeface="Wingdings" pitchFamily="2" charset="2"/>
              <a:buChar char="§"/>
              <a:defRPr/>
            </a:pPr>
            <a:r>
              <a:rPr lang="en-US" sz="2800" dirty="0" err="1" smtClean="0">
                <a:sym typeface="Wingdings" pitchFamily="2" charset="2"/>
              </a:rPr>
              <a:t>Merupakan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="1" i="1" dirty="0" smtClean="0">
                <a:sym typeface="Wingdings" pitchFamily="2" charset="2"/>
              </a:rPr>
              <a:t>evidence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of the factual situation</a:t>
            </a:r>
            <a:r>
              <a:rPr lang="en-US" sz="2800" i="1" dirty="0" smtClean="0">
                <a:sym typeface="Wingdings" pitchFamily="2" charset="2"/>
              </a:rPr>
              <a:t>;</a:t>
            </a:r>
          </a:p>
          <a:p>
            <a:pPr marL="533400" indent="-533400" eaLnBrk="1" hangingPunct="1">
              <a:buFont typeface="Wingdings" pitchFamily="2" charset="2"/>
              <a:buChar char="§"/>
              <a:defRPr/>
            </a:pPr>
            <a:r>
              <a:rPr lang="en-US" sz="2800" dirty="0" err="1" smtClean="0">
                <a:sym typeface="Wingdings" pitchFamily="2" charset="2"/>
              </a:rPr>
              <a:t>Menimbulkan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akibat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hukum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tertentu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hubungan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diplomatik</a:t>
            </a:r>
            <a:r>
              <a:rPr lang="en-US" sz="2800" dirty="0" smtClean="0">
                <a:sym typeface="Wingdings" pitchFamily="2" charset="2"/>
              </a:rPr>
              <a:t>;</a:t>
            </a:r>
          </a:p>
          <a:p>
            <a:pPr marL="533400" indent="-533400" eaLnBrk="1" hangingPunct="1">
              <a:buFont typeface="Wingdings" pitchFamily="2" charset="2"/>
              <a:buChar char="§"/>
              <a:defRPr/>
            </a:pPr>
            <a:r>
              <a:rPr lang="en-US" sz="2800" dirty="0" err="1" smtClean="0">
                <a:sym typeface="Wingdings" pitchFamily="2" charset="2"/>
              </a:rPr>
              <a:t>Memperkukuh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="1" i="1" dirty="0" smtClean="0">
                <a:sym typeface="Wingdings" pitchFamily="2" charset="2"/>
              </a:rPr>
              <a:t>judicial standing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negara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diakui</a:t>
            </a:r>
            <a:r>
              <a:rPr lang="en-US" sz="2800" dirty="0">
                <a:sym typeface="Wingdings" pitchFamily="2" charset="2"/>
              </a:rPr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787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2438" y="762000"/>
            <a:ext cx="8229600" cy="52498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b="1" u="sng" dirty="0" err="1" smtClean="0"/>
              <a:t>Pengakuan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Menurut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Beberapa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Pakar</a:t>
            </a:r>
            <a:r>
              <a:rPr lang="en-US" sz="2800" b="1" u="sng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b="1" dirty="0" smtClean="0"/>
              <a:t>J.B. Moore</a:t>
            </a:r>
            <a:r>
              <a:rPr lang="en-US" sz="2800" dirty="0" smtClean="0"/>
              <a:t>: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makna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pengakuan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sebagai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jaminan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bahwa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negara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baru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tersebut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diterima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sebagai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anggota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masyarakat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internasional</a:t>
            </a:r>
            <a:r>
              <a:rPr lang="en-US" sz="2800" dirty="0" smtClean="0">
                <a:sym typeface="Wingdings" pitchFamily="2" charset="2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b="1" dirty="0" err="1" smtClean="0">
                <a:sym typeface="Wingdings" pitchFamily="2" charset="2"/>
              </a:rPr>
              <a:t>Lauterpacht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dan</a:t>
            </a:r>
            <a:r>
              <a:rPr lang="en-US" sz="2800" b="1" dirty="0" smtClean="0">
                <a:sym typeface="Wingdings" pitchFamily="2" charset="2"/>
              </a:rPr>
              <a:t> Chen</a:t>
            </a:r>
            <a:r>
              <a:rPr lang="en-US" sz="2800" dirty="0" smtClean="0">
                <a:sym typeface="Wingdings" pitchFamily="2" charset="2"/>
              </a:rPr>
              <a:t>: </a:t>
            </a:r>
            <a:r>
              <a:rPr lang="en-US" sz="2800" dirty="0" err="1" smtClean="0">
                <a:sym typeface="Wingdings" pitchFamily="2" charset="2"/>
              </a:rPr>
              <a:t>pemberian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pengakuan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merupakan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suatu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kewajiban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hukum</a:t>
            </a:r>
            <a:r>
              <a:rPr lang="en-US" sz="2800" dirty="0" smtClean="0">
                <a:sym typeface="Wingdings" pitchFamily="2" charset="2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b="1" dirty="0" smtClean="0">
                <a:sym typeface="Wingdings" pitchFamily="2" charset="2"/>
              </a:rPr>
              <a:t>Ian </a:t>
            </a:r>
            <a:r>
              <a:rPr lang="en-US" sz="2800" b="1" dirty="0" err="1" smtClean="0">
                <a:sym typeface="Wingdings" pitchFamily="2" charset="2"/>
              </a:rPr>
              <a:t>Brownlie</a:t>
            </a:r>
            <a:r>
              <a:rPr lang="en-US" sz="2800" dirty="0" smtClean="0">
                <a:sym typeface="Wingdings" pitchFamily="2" charset="2"/>
              </a:rPr>
              <a:t>: </a:t>
            </a:r>
            <a:r>
              <a:rPr lang="en-US" sz="2800" dirty="0" err="1" smtClean="0">
                <a:sym typeface="Wingdings" pitchFamily="2" charset="2"/>
              </a:rPr>
              <a:t>pengakuan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adalah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optional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politis</a:t>
            </a:r>
            <a:r>
              <a:rPr lang="en-US" sz="2800" dirty="0" smtClean="0">
                <a:sym typeface="Wingdings" pitchFamily="2" charset="2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b="1" dirty="0" smtClean="0"/>
              <a:t>D.J. </a:t>
            </a:r>
            <a:r>
              <a:rPr lang="en-US" sz="2800" b="1" dirty="0" err="1" smtClean="0"/>
              <a:t>Haris</a:t>
            </a:r>
            <a:r>
              <a:rPr lang="en-US" sz="2800" dirty="0" smtClean="0"/>
              <a:t>: </a:t>
            </a:r>
            <a:r>
              <a:rPr lang="en-US" sz="2800" dirty="0" err="1" smtClean="0">
                <a:sym typeface="Wingdings" pitchFamily="2" charset="2"/>
              </a:rPr>
              <a:t>suatu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negara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tetap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negara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meskipun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belum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atau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tidak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diakui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sama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sekali</a:t>
            </a:r>
            <a:r>
              <a:rPr lang="en-US" sz="2800" dirty="0" smtClean="0">
                <a:sym typeface="Wingdings" pitchFamily="2" charset="2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b="1" dirty="0" err="1" smtClean="0"/>
              <a:t>Podesta</a:t>
            </a:r>
            <a:r>
              <a:rPr lang="en-US" sz="2800" b="1" dirty="0" smtClean="0"/>
              <a:t> Costa</a:t>
            </a:r>
            <a:r>
              <a:rPr lang="en-US" sz="2800" dirty="0" smtClean="0"/>
              <a:t>: </a:t>
            </a:r>
            <a:r>
              <a:rPr lang="en-US" sz="2800" dirty="0" err="1" smtClean="0">
                <a:sym typeface="Wingdings" pitchFamily="2" charset="2"/>
              </a:rPr>
              <a:t>tindakan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pengakuan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merupakan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tindakan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i="1" dirty="0" err="1" smtClean="0">
                <a:sym typeface="Wingdings" pitchFamily="2" charset="2"/>
              </a:rPr>
              <a:t>fakultatif</a:t>
            </a:r>
            <a:r>
              <a:rPr lang="en-US" sz="2800" i="1" dirty="0" smtClean="0">
                <a:sym typeface="Wingdings" pitchFamily="2" charset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742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Bentuk-bentuk Pengakuan: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371600"/>
            <a:ext cx="8224838" cy="525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5938" indent="-515938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3600" dirty="0" err="1" smtClean="0">
                <a:latin typeface="Bodoni MT Condensed" pitchFamily="18" charset="0"/>
              </a:rPr>
              <a:t>Pengakuan</a:t>
            </a:r>
            <a:r>
              <a:rPr lang="en-US" sz="3600" dirty="0" smtClean="0">
                <a:latin typeface="Bodoni MT Condensed" pitchFamily="18" charset="0"/>
              </a:rPr>
              <a:t> Negara </a:t>
            </a:r>
            <a:r>
              <a:rPr lang="en-US" sz="3600" dirty="0" err="1" smtClean="0">
                <a:latin typeface="Bodoni MT Condensed" pitchFamily="18" charset="0"/>
              </a:rPr>
              <a:t>Baru</a:t>
            </a:r>
            <a:r>
              <a:rPr lang="en-US" sz="3600" dirty="0" smtClean="0">
                <a:latin typeface="Bodoni MT Condensed" pitchFamily="18" charset="0"/>
              </a:rPr>
              <a:t>.</a:t>
            </a:r>
          </a:p>
          <a:p>
            <a:pPr marL="515938" indent="-515938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3600" dirty="0" err="1" smtClean="0">
                <a:latin typeface="Bodoni MT Condensed" pitchFamily="18" charset="0"/>
              </a:rPr>
              <a:t>Pengakuan</a:t>
            </a:r>
            <a:r>
              <a:rPr lang="en-US" sz="3600" dirty="0" smtClean="0">
                <a:latin typeface="Bodoni MT Condensed" pitchFamily="18" charset="0"/>
              </a:rPr>
              <a:t> </a:t>
            </a:r>
            <a:r>
              <a:rPr lang="en-US" sz="3600" dirty="0" err="1" smtClean="0">
                <a:latin typeface="Bodoni MT Condensed" pitchFamily="18" charset="0"/>
              </a:rPr>
              <a:t>Pemerintah</a:t>
            </a:r>
            <a:r>
              <a:rPr lang="en-US" sz="3600" dirty="0" smtClean="0">
                <a:latin typeface="Bodoni MT Condensed" pitchFamily="18" charset="0"/>
              </a:rPr>
              <a:t> </a:t>
            </a:r>
            <a:r>
              <a:rPr lang="en-US" sz="3600" dirty="0" err="1" smtClean="0">
                <a:latin typeface="Bodoni MT Condensed" pitchFamily="18" charset="0"/>
              </a:rPr>
              <a:t>Baru</a:t>
            </a:r>
            <a:r>
              <a:rPr lang="en-US" sz="3600" dirty="0" smtClean="0">
                <a:latin typeface="Bodoni MT Condensed" pitchFamily="18" charset="0"/>
              </a:rPr>
              <a:t>.</a:t>
            </a:r>
          </a:p>
          <a:p>
            <a:pPr marL="515938" indent="-515938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3600" dirty="0" err="1" smtClean="0">
                <a:latin typeface="Bodoni MT Condensed" pitchFamily="18" charset="0"/>
              </a:rPr>
              <a:t>Pengakuan</a:t>
            </a:r>
            <a:r>
              <a:rPr lang="en-US" sz="3600" dirty="0" smtClean="0">
                <a:latin typeface="Bodoni MT Condensed" pitchFamily="18" charset="0"/>
              </a:rPr>
              <a:t> </a:t>
            </a:r>
            <a:r>
              <a:rPr lang="en-US" sz="3600" i="1" dirty="0" smtClean="0">
                <a:latin typeface="Bodoni MT Condensed" pitchFamily="18" charset="0"/>
              </a:rPr>
              <a:t>Belligerency.</a:t>
            </a:r>
          </a:p>
          <a:p>
            <a:pPr marL="515938" indent="-515938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3600" dirty="0" err="1" smtClean="0">
                <a:latin typeface="Bodoni MT Condensed" pitchFamily="18" charset="0"/>
              </a:rPr>
              <a:t>Pengakuan</a:t>
            </a:r>
            <a:r>
              <a:rPr lang="en-US" sz="3600" dirty="0" smtClean="0">
                <a:latin typeface="Bodoni MT Condensed" pitchFamily="18" charset="0"/>
              </a:rPr>
              <a:t> </a:t>
            </a:r>
            <a:r>
              <a:rPr lang="en-US" sz="3600" dirty="0" err="1" smtClean="0">
                <a:latin typeface="Bodoni MT Condensed" pitchFamily="18" charset="0"/>
              </a:rPr>
              <a:t>Terhadap</a:t>
            </a:r>
            <a:r>
              <a:rPr lang="en-US" sz="3600" dirty="0" smtClean="0">
                <a:latin typeface="Bodoni MT Condensed" pitchFamily="18" charset="0"/>
              </a:rPr>
              <a:t> </a:t>
            </a:r>
            <a:r>
              <a:rPr lang="en-US" sz="3600" dirty="0" err="1" smtClean="0">
                <a:latin typeface="Bodoni MT Condensed" pitchFamily="18" charset="0"/>
              </a:rPr>
              <a:t>Gerakan</a:t>
            </a:r>
            <a:r>
              <a:rPr lang="en-US" sz="3600" dirty="0" smtClean="0">
                <a:latin typeface="Bodoni MT Condensed" pitchFamily="18" charset="0"/>
              </a:rPr>
              <a:t> </a:t>
            </a:r>
            <a:r>
              <a:rPr lang="en-US" sz="3600" dirty="0" err="1" smtClean="0">
                <a:latin typeface="Bodoni MT Condensed" pitchFamily="18" charset="0"/>
              </a:rPr>
              <a:t>Pembebasan</a:t>
            </a:r>
            <a:r>
              <a:rPr lang="en-US" sz="3600" dirty="0" smtClean="0">
                <a:latin typeface="Bodoni MT Condensed" pitchFamily="18" charset="0"/>
              </a:rPr>
              <a:t> </a:t>
            </a:r>
            <a:r>
              <a:rPr lang="en-US" sz="3600" dirty="0" err="1" smtClean="0">
                <a:latin typeface="Bodoni MT Condensed" pitchFamily="18" charset="0"/>
              </a:rPr>
              <a:t>Nasional</a:t>
            </a:r>
            <a:endParaRPr lang="en-US" sz="3600" dirty="0" smtClean="0">
              <a:latin typeface="Bodoni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0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LAHIRNYA SUATU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err="1" smtClean="0">
                <a:latin typeface="Bodoni MT Condensed" pitchFamily="18" charset="0"/>
              </a:rPr>
              <a:t>Dua</a:t>
            </a:r>
            <a:r>
              <a:rPr lang="en-US" sz="3200" b="1" dirty="0" smtClean="0">
                <a:latin typeface="Bodoni MT Condensed" pitchFamily="18" charset="0"/>
              </a:rPr>
              <a:t> </a:t>
            </a:r>
            <a:r>
              <a:rPr lang="en-US" sz="3200" b="1" dirty="0" err="1" smtClean="0">
                <a:latin typeface="Bodoni MT Condensed" pitchFamily="18" charset="0"/>
              </a:rPr>
              <a:t>Teori</a:t>
            </a:r>
            <a:r>
              <a:rPr lang="en-US" sz="3200" b="1" dirty="0" smtClean="0">
                <a:latin typeface="Bodoni MT Condensed" pitchFamily="18" charset="0"/>
              </a:rPr>
              <a:t> </a:t>
            </a:r>
            <a:r>
              <a:rPr lang="en-US" sz="3200" b="1" dirty="0" err="1" smtClean="0">
                <a:latin typeface="Bodoni MT Condensed" pitchFamily="18" charset="0"/>
              </a:rPr>
              <a:t>tentang</a:t>
            </a:r>
            <a:r>
              <a:rPr lang="en-US" sz="3200" b="1" dirty="0" smtClean="0">
                <a:latin typeface="Bodoni MT Condensed" pitchFamily="18" charset="0"/>
              </a:rPr>
              <a:t> </a:t>
            </a:r>
            <a:r>
              <a:rPr lang="en-US" sz="3200" b="1" dirty="0" err="1" smtClean="0">
                <a:latin typeface="Bodoni MT Condensed" pitchFamily="18" charset="0"/>
              </a:rPr>
              <a:t>Lahirnya</a:t>
            </a:r>
            <a:r>
              <a:rPr lang="en-US" sz="3200" b="1" dirty="0" smtClean="0">
                <a:latin typeface="Bodoni MT Condensed" pitchFamily="18" charset="0"/>
              </a:rPr>
              <a:t> </a:t>
            </a:r>
            <a:r>
              <a:rPr lang="en-US" sz="3200" b="1" dirty="0" err="1" smtClean="0">
                <a:latin typeface="Bodoni MT Condensed" pitchFamily="18" charset="0"/>
              </a:rPr>
              <a:t>Suatu</a:t>
            </a:r>
            <a:r>
              <a:rPr lang="en-US" sz="3200" b="1" dirty="0" smtClean="0">
                <a:latin typeface="Bodoni MT Condensed" pitchFamily="18" charset="0"/>
              </a:rPr>
              <a:t> Negara:</a:t>
            </a:r>
          </a:p>
          <a:p>
            <a:pPr marL="339725" indent="-339725">
              <a:buAutoNum type="arabicPeriod"/>
            </a:pPr>
            <a:r>
              <a:rPr lang="en-US" sz="3200" b="1" u="sng" dirty="0" err="1" smtClean="0">
                <a:latin typeface="Bodoni MT Condensed" pitchFamily="18" charset="0"/>
              </a:rPr>
              <a:t>Teori</a:t>
            </a:r>
            <a:r>
              <a:rPr lang="en-US" sz="3200" b="1" u="sng" dirty="0" smtClean="0">
                <a:latin typeface="Bodoni MT Condensed" pitchFamily="18" charset="0"/>
              </a:rPr>
              <a:t> </a:t>
            </a:r>
            <a:r>
              <a:rPr lang="en-US" sz="3200" b="1" u="sng" dirty="0" err="1" smtClean="0">
                <a:latin typeface="Bodoni MT Condensed" pitchFamily="18" charset="0"/>
              </a:rPr>
              <a:t>Konstitutif</a:t>
            </a:r>
            <a:r>
              <a:rPr lang="en-US" sz="3200" b="1" u="sng" dirty="0" smtClean="0">
                <a:latin typeface="Bodoni MT Condensed" pitchFamily="18" charset="0"/>
              </a:rPr>
              <a:t>:</a:t>
            </a:r>
          </a:p>
          <a:p>
            <a:pPr marL="339725" indent="0">
              <a:buNone/>
            </a:pPr>
            <a:r>
              <a:rPr lang="en-US" sz="3200" dirty="0" err="1" smtClean="0">
                <a:latin typeface="Bodoni MT Condensed" pitchFamily="18" charset="0"/>
                <a:sym typeface="Wingdings" pitchFamily="2" charset="2"/>
              </a:rPr>
              <a:t>Suatu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negara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menjadi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subyek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hukum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internasional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hanya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melalui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pengakuan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. </a:t>
            </a:r>
            <a:r>
              <a:rPr lang="en-US" sz="3200" i="1" dirty="0">
                <a:latin typeface="Bodoni MT Condensed" pitchFamily="18" charset="0"/>
                <a:sym typeface="Wingdings" pitchFamily="2" charset="2"/>
              </a:rPr>
              <a:t>(Oppenheim, </a:t>
            </a:r>
            <a:r>
              <a:rPr lang="en-US" sz="3200" i="1" dirty="0" err="1">
                <a:latin typeface="Bodoni MT Condensed" pitchFamily="18" charset="0"/>
                <a:sym typeface="Wingdings" pitchFamily="2" charset="2"/>
              </a:rPr>
              <a:t>Lauterpacht</a:t>
            </a:r>
            <a:r>
              <a:rPr lang="en-US" sz="3200" i="1" dirty="0">
                <a:latin typeface="Bodoni MT Condensed" pitchFamily="18" charset="0"/>
                <a:sym typeface="Wingdings" pitchFamily="2" charset="2"/>
              </a:rPr>
              <a:t>, Chen)</a:t>
            </a:r>
          </a:p>
          <a:p>
            <a:pPr marL="819150" indent="-819150" defTabSz="12176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dirty="0" err="1">
                <a:latin typeface="Bodoni MT Condensed" pitchFamily="18" charset="0"/>
              </a:rPr>
              <a:t>Dasar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berlakunya</a:t>
            </a:r>
            <a:r>
              <a:rPr lang="en-US" sz="3200" dirty="0">
                <a:latin typeface="Bodoni MT Condensed" pitchFamily="18" charset="0"/>
              </a:rPr>
              <a:t> HI, </a:t>
            </a:r>
            <a:r>
              <a:rPr lang="en-US" sz="3200" dirty="0" err="1">
                <a:latin typeface="Bodoni MT Condensed" pitchFamily="18" charset="0"/>
              </a:rPr>
              <a:t>negara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sebagai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subyek</a:t>
            </a:r>
            <a:r>
              <a:rPr lang="en-US" sz="3200" dirty="0">
                <a:latin typeface="Bodoni MT Condensed" pitchFamily="18" charset="0"/>
              </a:rPr>
              <a:t> HI, </a:t>
            </a:r>
            <a:r>
              <a:rPr lang="en-US" sz="3200" dirty="0" err="1">
                <a:latin typeface="Bodoni MT Condensed" pitchFamily="18" charset="0"/>
              </a:rPr>
              <a:t>tidak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dapat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tanpa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kesepakatan</a:t>
            </a:r>
            <a:r>
              <a:rPr lang="en-US" sz="3200" dirty="0">
                <a:latin typeface="Bodoni MT Condensed" pitchFamily="18" charset="0"/>
              </a:rPr>
              <a:t>;</a:t>
            </a:r>
          </a:p>
          <a:p>
            <a:pPr marL="819150" indent="-819150" defTabSz="12176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dirty="0" err="1">
                <a:latin typeface="Bodoni MT Condensed" pitchFamily="18" charset="0"/>
              </a:rPr>
              <a:t>Bila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negara</a:t>
            </a:r>
            <a:r>
              <a:rPr lang="en-US" sz="3200" dirty="0">
                <a:latin typeface="Bodoni MT Condensed" pitchFamily="18" charset="0"/>
              </a:rPr>
              <a:t>/</a:t>
            </a:r>
            <a:r>
              <a:rPr lang="en-US" sz="3200" dirty="0" err="1">
                <a:latin typeface="Bodoni MT Condensed" pitchFamily="18" charset="0"/>
              </a:rPr>
              <a:t>pemerintah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tidak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diakui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maka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tidak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bisa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berhubungan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dengan</a:t>
            </a:r>
            <a:r>
              <a:rPr lang="en-US" sz="3200" dirty="0">
                <a:latin typeface="Bodoni MT Condensed" pitchFamily="18" charset="0"/>
              </a:rPr>
              <a:t> </a:t>
            </a:r>
            <a:r>
              <a:rPr lang="en-US" sz="3200" dirty="0" err="1">
                <a:latin typeface="Bodoni MT Condensed" pitchFamily="18" charset="0"/>
              </a:rPr>
              <a:t>negara</a:t>
            </a:r>
            <a:r>
              <a:rPr lang="en-US" sz="3200" dirty="0">
                <a:latin typeface="Bodoni MT Condensed" pitchFamily="18" charset="0"/>
              </a:rPr>
              <a:t> lain;	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8686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25780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itchFamily="2" charset="2"/>
              <a:buAutoNum type="arabicPeriod" startAt="2"/>
              <a:defRPr/>
            </a:pPr>
            <a:r>
              <a:rPr lang="en-US" sz="3200" b="1" u="sng" dirty="0" err="1">
                <a:latin typeface="Bodoni MT Condensed" pitchFamily="18" charset="0"/>
                <a:sym typeface="Wingdings" pitchFamily="2" charset="2"/>
              </a:rPr>
              <a:t>Teori</a:t>
            </a:r>
            <a:r>
              <a:rPr lang="en-US" sz="3200" b="1" u="sng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b="1" u="sng" dirty="0" err="1" smtClean="0">
                <a:latin typeface="Bodoni MT Condensed" pitchFamily="18" charset="0"/>
                <a:sym typeface="Wingdings" pitchFamily="2" charset="2"/>
              </a:rPr>
              <a:t>Deklaratif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:</a:t>
            </a:r>
          </a:p>
          <a:p>
            <a:pPr marL="398463" indent="0">
              <a:buNone/>
              <a:defRPr/>
            </a:pPr>
            <a:r>
              <a:rPr lang="en-US" sz="3200" dirty="0" err="1" smtClean="0">
                <a:latin typeface="Bodoni MT Condensed" pitchFamily="18" charset="0"/>
                <a:sym typeface="Wingdings" pitchFamily="2" charset="2"/>
              </a:rPr>
              <a:t>Pengakuan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hanyalah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merupakan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penerimaan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suatu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negara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baru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oleh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negara-negara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lainnya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. </a:t>
            </a:r>
            <a:r>
              <a:rPr lang="en-US" sz="3200" dirty="0" err="1" smtClean="0">
                <a:latin typeface="Bodoni MT Condensed" pitchFamily="18" charset="0"/>
                <a:sym typeface="Wingdings" pitchFamily="2" charset="2"/>
              </a:rPr>
              <a:t>Pengakuan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Bodoni MT Condensed" pitchFamily="18" charset="0"/>
                <a:sym typeface="Wingdings" pitchFamily="2" charset="2"/>
              </a:rPr>
              <a:t>bukan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Bodoni MT Condensed" pitchFamily="18" charset="0"/>
                <a:sym typeface="Wingdings" pitchFamily="2" charset="2"/>
              </a:rPr>
              <a:t>merupakan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Bodoni MT Condensed" pitchFamily="18" charset="0"/>
                <a:sym typeface="Wingdings" pitchFamily="2" charset="2"/>
              </a:rPr>
              <a:t>syarat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Bodoni MT Condensed" pitchFamily="18" charset="0"/>
                <a:sym typeface="Wingdings" pitchFamily="2" charset="2"/>
              </a:rPr>
              <a:t>bagi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Bodoni MT Condensed" pitchFamily="18" charset="0"/>
                <a:sym typeface="Wingdings" pitchFamily="2" charset="2"/>
              </a:rPr>
              <a:t>kelahiran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Bodoni MT Condensed" pitchFamily="18" charset="0"/>
                <a:sym typeface="Wingdings" pitchFamily="2" charset="2"/>
              </a:rPr>
              <a:t>suatu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Bodoni MT Condensed" pitchFamily="18" charset="0"/>
                <a:sym typeface="Wingdings" pitchFamily="2" charset="2"/>
              </a:rPr>
              <a:t>negara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.</a:t>
            </a:r>
            <a:endParaRPr lang="en-US" sz="3200" dirty="0">
              <a:latin typeface="Bodoni MT Condensed" pitchFamily="18" charset="0"/>
              <a:sym typeface="Wingdings" pitchFamily="2" charset="2"/>
            </a:endParaRPr>
          </a:p>
          <a:p>
            <a:pPr marL="398463" indent="-398463">
              <a:buNone/>
              <a:defRPr/>
            </a:pP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	(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D.P.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O’Connel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,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Pasal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3 </a:t>
            </a:r>
            <a:r>
              <a:rPr lang="en-US" sz="3200" dirty="0" err="1">
                <a:latin typeface="Bodoni MT Condensed" pitchFamily="18" charset="0"/>
                <a:sym typeface="Wingdings" pitchFamily="2" charset="2"/>
              </a:rPr>
              <a:t>Konvensi</a:t>
            </a:r>
            <a:r>
              <a:rPr lang="en-US" sz="3200" dirty="0">
                <a:latin typeface="Bodoni MT Condensed" pitchFamily="18" charset="0"/>
                <a:sym typeface="Wingdings" pitchFamily="2" charset="2"/>
              </a:rPr>
              <a:t> Montevideo</a:t>
            </a:r>
            <a:r>
              <a:rPr lang="en-US" sz="3200" dirty="0" smtClean="0">
                <a:latin typeface="Bodoni MT Condensed" pitchFamily="18" charset="0"/>
                <a:sym typeface="Wingdings" pitchFamily="2" charset="2"/>
              </a:rPr>
              <a:t>).</a:t>
            </a:r>
          </a:p>
          <a:p>
            <a:pPr marL="398463" indent="-398463">
              <a:buNone/>
              <a:defRPr/>
            </a:pPr>
            <a:endParaRPr lang="en-US" sz="3200" dirty="0">
              <a:latin typeface="Bodoni MT Condensed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u="sng" dirty="0" err="1" smtClean="0"/>
              <a:t>Pertanyaan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PBB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4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PENGAKUAN NEGARA (BARU)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077200" cy="38862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800" b="1" dirty="0" err="1" smtClean="0">
                <a:latin typeface="Californian FB" pitchFamily="18" charset="0"/>
                <a:sym typeface="Wingdings" pitchFamily="2" charset="2"/>
              </a:rPr>
              <a:t>Artinya</a:t>
            </a:r>
            <a:r>
              <a:rPr lang="en-US" sz="2800" b="1" dirty="0" smtClean="0">
                <a:latin typeface="Californian FB" pitchFamily="18" charset="0"/>
                <a:sym typeface="Wingdings" pitchFamily="2" charset="2"/>
              </a:rPr>
              <a:t>: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2800" dirty="0" err="1" smtClean="0">
                <a:latin typeface="Californian FB" pitchFamily="18" charset="0"/>
                <a:sym typeface="Wingdings" pitchFamily="2" charset="2"/>
              </a:rPr>
              <a:t>Pernyataan</a:t>
            </a:r>
            <a:r>
              <a:rPr lang="en-US" sz="2800" dirty="0" smtClean="0">
                <a:latin typeface="Californian FB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Californian FB" pitchFamily="18" charset="0"/>
                <a:sym typeface="Wingdings" pitchFamily="2" charset="2"/>
              </a:rPr>
              <a:t>suatu</a:t>
            </a:r>
            <a:r>
              <a:rPr lang="en-US" sz="2800" dirty="0">
                <a:latin typeface="Californian FB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Californian FB" pitchFamily="18" charset="0"/>
                <a:sym typeface="Wingdings" pitchFamily="2" charset="2"/>
              </a:rPr>
              <a:t>negara</a:t>
            </a:r>
            <a:r>
              <a:rPr lang="en-US" sz="2800" dirty="0">
                <a:latin typeface="Californian FB" pitchFamily="18" charset="0"/>
                <a:sym typeface="Wingdings" pitchFamily="2" charset="2"/>
              </a:rPr>
              <a:t> yang </a:t>
            </a:r>
            <a:r>
              <a:rPr lang="en-US" sz="2800" dirty="0" err="1">
                <a:latin typeface="Californian FB" pitchFamily="18" charset="0"/>
                <a:sym typeface="Wingdings" pitchFamily="2" charset="2"/>
              </a:rPr>
              <a:t>mengakui</a:t>
            </a:r>
            <a:r>
              <a:rPr lang="en-US" sz="2800" dirty="0">
                <a:latin typeface="Californian FB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Californian FB" pitchFamily="18" charset="0"/>
                <a:sym typeface="Wingdings" pitchFamily="2" charset="2"/>
              </a:rPr>
              <a:t>negara</a:t>
            </a:r>
            <a:r>
              <a:rPr lang="en-US" sz="2800" dirty="0">
                <a:latin typeface="Californian FB" pitchFamily="18" charset="0"/>
                <a:sym typeface="Wingdings" pitchFamily="2" charset="2"/>
              </a:rPr>
              <a:t> lain </a:t>
            </a:r>
            <a:r>
              <a:rPr lang="en-US" sz="2800" dirty="0" err="1">
                <a:latin typeface="Californian FB" pitchFamily="18" charset="0"/>
                <a:sym typeface="Wingdings" pitchFamily="2" charset="2"/>
              </a:rPr>
              <a:t>sebagai</a:t>
            </a:r>
            <a:r>
              <a:rPr lang="en-US" sz="2800" dirty="0">
                <a:latin typeface="Californian FB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Californian FB" pitchFamily="18" charset="0"/>
                <a:sym typeface="Wingdings" pitchFamily="2" charset="2"/>
              </a:rPr>
              <a:t>subyek</a:t>
            </a:r>
            <a:r>
              <a:rPr lang="en-US" sz="2800" dirty="0">
                <a:latin typeface="Californian FB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Californian FB" pitchFamily="18" charset="0"/>
                <a:sym typeface="Wingdings" pitchFamily="2" charset="2"/>
              </a:rPr>
              <a:t>hukum</a:t>
            </a:r>
            <a:r>
              <a:rPr lang="en-US" sz="2800" dirty="0">
                <a:latin typeface="Californian FB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lifornian FB" pitchFamily="18" charset="0"/>
                <a:sym typeface="Wingdings" pitchFamily="2" charset="2"/>
              </a:rPr>
              <a:t>internasional</a:t>
            </a:r>
            <a:r>
              <a:rPr lang="en-US" sz="2800" dirty="0"/>
              <a:t>(Mauna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Californian FB" pitchFamily="18" charset="0"/>
                <a:sym typeface="Wingdings" pitchFamily="2" charset="2"/>
              </a:rPr>
              <a:t>;</a:t>
            </a:r>
            <a:endParaRPr lang="en-US" sz="2800" dirty="0">
              <a:latin typeface="Californian FB" pitchFamily="18" charset="0"/>
              <a:sym typeface="Wingdings" pitchFamily="2" charset="2"/>
            </a:endParaRP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2800" dirty="0" err="1" smtClean="0">
                <a:latin typeface="Californian FB" pitchFamily="18" charset="0"/>
              </a:rPr>
              <a:t>Pengakuan</a:t>
            </a:r>
            <a:r>
              <a:rPr lang="en-US" sz="2800" dirty="0" smtClean="0">
                <a:latin typeface="Californian FB" pitchFamily="18" charset="0"/>
              </a:rPr>
              <a:t> </a:t>
            </a:r>
            <a:r>
              <a:rPr lang="en-US" sz="2800" dirty="0" err="1">
                <a:latin typeface="Californian FB" pitchFamily="18" charset="0"/>
              </a:rPr>
              <a:t>terhadap</a:t>
            </a:r>
            <a:r>
              <a:rPr lang="en-US" sz="2800" dirty="0">
                <a:latin typeface="Californian FB" pitchFamily="18" charset="0"/>
              </a:rPr>
              <a:t> </a:t>
            </a:r>
            <a:r>
              <a:rPr lang="en-US" sz="2800" dirty="0" err="1">
                <a:latin typeface="Californian FB" pitchFamily="18" charset="0"/>
              </a:rPr>
              <a:t>masyarakat</a:t>
            </a:r>
            <a:r>
              <a:rPr lang="en-US" sz="2800" dirty="0">
                <a:latin typeface="Californian FB" pitchFamily="18" charset="0"/>
              </a:rPr>
              <a:t> </a:t>
            </a:r>
            <a:r>
              <a:rPr lang="en-US" sz="2800" dirty="0" err="1">
                <a:latin typeface="Californian FB" pitchFamily="18" charset="0"/>
              </a:rPr>
              <a:t>internasional</a:t>
            </a:r>
            <a:r>
              <a:rPr lang="en-US" sz="2800" dirty="0">
                <a:latin typeface="Californian FB" pitchFamily="18" charset="0"/>
              </a:rPr>
              <a:t> </a:t>
            </a:r>
            <a:r>
              <a:rPr lang="en-US" sz="2800" dirty="0" err="1">
                <a:latin typeface="Californian FB" pitchFamily="18" charset="0"/>
              </a:rPr>
              <a:t>baru</a:t>
            </a:r>
            <a:r>
              <a:rPr lang="en-US" sz="2800" dirty="0">
                <a:latin typeface="Californian FB" pitchFamily="18" charset="0"/>
              </a:rPr>
              <a:t>;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2800" dirty="0" err="1" smtClean="0">
                <a:latin typeface="Californian FB" pitchFamily="18" charset="0"/>
              </a:rPr>
              <a:t>Mentaati</a:t>
            </a:r>
            <a:r>
              <a:rPr lang="en-US" sz="2800" dirty="0" smtClean="0">
                <a:latin typeface="Californian FB" pitchFamily="18" charset="0"/>
              </a:rPr>
              <a:t> </a:t>
            </a:r>
            <a:r>
              <a:rPr lang="en-US" sz="2800" dirty="0" err="1">
                <a:latin typeface="Californian FB" pitchFamily="18" charset="0"/>
              </a:rPr>
              <a:t>kewajiban</a:t>
            </a:r>
            <a:r>
              <a:rPr lang="en-US" sz="2800" dirty="0">
                <a:latin typeface="Californian FB" pitchFamily="18" charset="0"/>
              </a:rPr>
              <a:t> </a:t>
            </a:r>
            <a:r>
              <a:rPr lang="en-US" sz="2800" dirty="0" err="1">
                <a:latin typeface="Californian FB" pitchFamily="18" charset="0"/>
              </a:rPr>
              <a:t>dalam</a:t>
            </a:r>
            <a:r>
              <a:rPr lang="en-US" sz="2800" dirty="0">
                <a:latin typeface="Californian FB" pitchFamily="18" charset="0"/>
              </a:rPr>
              <a:t> HI;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4793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86</TotalTime>
  <Words>782</Words>
  <Application>Microsoft Office PowerPoint</Application>
  <PresentationFormat>On-screen Show (4:3)</PresentationFormat>
  <Paragraphs>114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Agency FB</vt:lpstr>
      <vt:lpstr>Algerian</vt:lpstr>
      <vt:lpstr>Aparajita</vt:lpstr>
      <vt:lpstr>Arial</vt:lpstr>
      <vt:lpstr>Bodoni MT Condensed</vt:lpstr>
      <vt:lpstr>Calibri</vt:lpstr>
      <vt:lpstr>Californian FB</vt:lpstr>
      <vt:lpstr>Impact</vt:lpstr>
      <vt:lpstr>Times New Roman</vt:lpstr>
      <vt:lpstr>Wingdings</vt:lpstr>
      <vt:lpstr>Wingdings 2</vt:lpstr>
      <vt:lpstr>NewsPrint</vt:lpstr>
      <vt:lpstr>PENGAKUAN  (Recognition)</vt:lpstr>
      <vt:lpstr>PENGAKUAN</vt:lpstr>
      <vt:lpstr>PENGAKUAN</vt:lpstr>
      <vt:lpstr>PowerPoint Presentation</vt:lpstr>
      <vt:lpstr>PowerPoint Presentation</vt:lpstr>
      <vt:lpstr>Bentuk-bentuk Pengakuan:</vt:lpstr>
      <vt:lpstr>LAHIRNYA SUATU NEGARA</vt:lpstr>
      <vt:lpstr>PowerPoint Presentation</vt:lpstr>
      <vt:lpstr>PENGAKUAN NEGARA (BARU)</vt:lpstr>
      <vt:lpstr>PowerPoint Presentation</vt:lpstr>
      <vt:lpstr>PowerPoint Presentation</vt:lpstr>
      <vt:lpstr>BENTUK PENGAKUAN</vt:lpstr>
      <vt:lpstr>PENGAKUAN PEMERINTAH</vt:lpstr>
      <vt:lpstr>PowerPoint Presentation</vt:lpstr>
      <vt:lpstr>PowerPoint Presentation</vt:lpstr>
      <vt:lpstr>Pengakuan De Facto &amp; De Jure</vt:lpstr>
      <vt:lpstr>PowerPoint Presentation</vt:lpstr>
      <vt:lpstr>PENGAKUAN THDP PEMBERONTAK</vt:lpstr>
      <vt:lpstr>PowerPoint Presentation</vt:lpstr>
      <vt:lpstr>PENGAKUAN THDP GERAKAN2 PEMBEBASAN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PENGAKUAN  (Recognition)</dc:title>
  <dc:creator>1015e</dc:creator>
  <cp:lastModifiedBy>X455L</cp:lastModifiedBy>
  <cp:revision>12</cp:revision>
  <cp:lastPrinted>2016-05-19T17:19:31Z</cp:lastPrinted>
  <dcterms:created xsi:type="dcterms:W3CDTF">2016-05-19T07:45:58Z</dcterms:created>
  <dcterms:modified xsi:type="dcterms:W3CDTF">2017-05-04T23:05:55Z</dcterms:modified>
</cp:coreProperties>
</file>