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2" r:id="rId4"/>
    <p:sldId id="263" r:id="rId5"/>
    <p:sldId id="264" r:id="rId6"/>
    <p:sldId id="277" r:id="rId7"/>
    <p:sldId id="273" r:id="rId8"/>
    <p:sldId id="274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3A7CF63-4929-42D9-A30F-111E7CAFD4D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1D534B-6B3A-4198-A884-C83BA0BACB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solidFill>
                  <a:srgbClr val="00B0F0"/>
                </a:solidFill>
                <a:latin typeface="Algerian" pitchFamily="82" charset="0"/>
              </a:rPr>
              <a:t>YURISDIKSI</a:t>
            </a:r>
            <a:endParaRPr lang="en-US" sz="6000" dirty="0">
              <a:solidFill>
                <a:srgbClr val="00B0F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42929" y="2648174"/>
            <a:ext cx="6776305" cy="1502336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Materi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id-ID" sz="2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VIII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Hukum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Internasional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Agency FB" pitchFamily="34" charset="0"/>
            </a:endParaRPr>
          </a:p>
          <a:p>
            <a:pPr algn="ctr"/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Devica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Rully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Agency FB" pitchFamily="34" charset="0"/>
              </a:rPr>
              <a:t>, SH., MH., L.LM.</a:t>
            </a:r>
          </a:p>
        </p:txBody>
      </p:sp>
    </p:spTree>
    <p:extLst>
      <p:ext uri="{BB962C8B-B14F-4D97-AF65-F5344CB8AC3E}">
        <p14:creationId xmlns:p14="http://schemas.microsoft.com/office/powerpoint/2010/main" val="42824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  <a:latin typeface="Bernard MT Condensed" pitchFamily="18" charset="0"/>
              </a:rPr>
              <a:t>Prinsip-prinsip</a:t>
            </a:r>
            <a:r>
              <a:rPr lang="en-US" dirty="0" smtClean="0">
                <a:solidFill>
                  <a:srgbClr val="002060"/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ernard MT Condensed" pitchFamily="18" charset="0"/>
              </a:rPr>
              <a:t>yurisdiksi</a:t>
            </a:r>
            <a:r>
              <a:rPr lang="en-US" dirty="0" smtClean="0">
                <a:solidFill>
                  <a:srgbClr val="002060"/>
                </a:solidFill>
                <a:latin typeface="Bernard MT Condensed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ernard MT Condensed" pitchFamily="18" charset="0"/>
              </a:rPr>
              <a:t>negara</a:t>
            </a:r>
            <a:endParaRPr lang="en-US" dirty="0">
              <a:solidFill>
                <a:srgbClr val="002060"/>
              </a:solidFill>
              <a:latin typeface="Bernard MT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520940" cy="357984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Teritorial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>
              <a:buFont typeface="+mj-lt"/>
              <a:buAutoNum type="arabicPeriod"/>
            </a:pPr>
            <a:r>
              <a:rPr lang="en-US" sz="2800" dirty="0" err="1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Nationalitas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(Personal)</a:t>
            </a: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   a.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Aktif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   b.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Pasif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3.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Perlindungan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4. </a:t>
            </a:r>
            <a:r>
              <a:rPr lang="en-US" sz="2800" dirty="0" err="1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parajita" pitchFamily="34" charset="0"/>
                <a:cs typeface="Aparajita" pitchFamily="34" charset="0"/>
              </a:rPr>
              <a:t> Universal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6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PRINSIP TERITORIAL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57172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600" b="0" dirty="0" err="1" smtClean="0">
                <a:latin typeface="Aparajita" pitchFamily="34" charset="0"/>
                <a:cs typeface="Aparajita" pitchFamily="34" charset="0"/>
              </a:rPr>
              <a:t>Asas</a:t>
            </a:r>
            <a:r>
              <a:rPr lang="en-US" sz="26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teritorial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menentukan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bahwa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Negara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menjalankan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atas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hukumnya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setiap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individu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badan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hukum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berada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wilayah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teritorialnya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tanpa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melihat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status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kewarganegaraan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individu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ataupun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badan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 smtClean="0">
                <a:latin typeface="Aparajita" pitchFamily="34" charset="0"/>
                <a:cs typeface="Aparajita" pitchFamily="34" charset="0"/>
              </a:rPr>
              <a:t>hukum</a:t>
            </a:r>
            <a:r>
              <a:rPr lang="en-US" sz="2600" b="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600" b="0" dirty="0" err="1" smtClean="0">
                <a:latin typeface="Aparajita" pitchFamily="34" charset="0"/>
                <a:cs typeface="Aparajita" pitchFamily="34" charset="0"/>
              </a:rPr>
              <a:t>Setiap</a:t>
            </a:r>
            <a:r>
              <a:rPr lang="en-US" sz="26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melaksanakan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/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menerapkan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kompetensinya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atas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benda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orang,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tindakan-tindakan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peristiwa-peristiwa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terjadi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batas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 smtClean="0">
                <a:latin typeface="Aparajita" pitchFamily="34" charset="0"/>
                <a:cs typeface="Aparajita" pitchFamily="34" charset="0"/>
              </a:rPr>
              <a:t>wilayahnya</a:t>
            </a:r>
            <a:r>
              <a:rPr lang="en-US" sz="2600" b="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600" b="0" dirty="0" smtClean="0">
                <a:latin typeface="Aparajita" pitchFamily="34" charset="0"/>
                <a:cs typeface="Aparajita" pitchFamily="34" charset="0"/>
              </a:rPr>
              <a:t>Wilayah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Negara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termasuk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b="0" dirty="0" err="1">
                <a:latin typeface="Aparajita" pitchFamily="34" charset="0"/>
                <a:cs typeface="Aparajita" pitchFamily="34" charset="0"/>
              </a:rPr>
              <a:t>juga</a:t>
            </a:r>
            <a:r>
              <a:rPr lang="en-US" sz="2600" b="0" dirty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630238" lvl="1" indent="-173038">
              <a:buNone/>
              <a:defRPr/>
            </a:pPr>
            <a:r>
              <a:rPr lang="en-US" sz="2600" dirty="0">
                <a:latin typeface="Aparajita" pitchFamily="34" charset="0"/>
                <a:cs typeface="Aparajita" pitchFamily="34" charset="0"/>
              </a:rPr>
              <a:t>a. </a:t>
            </a:r>
            <a:r>
              <a:rPr lang="en-US" sz="26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26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dirty="0" err="1">
                <a:latin typeface="Aparajita" pitchFamily="34" charset="0"/>
                <a:cs typeface="Aparajita" pitchFamily="34" charset="0"/>
              </a:rPr>
              <a:t>wilayah</a:t>
            </a:r>
            <a:endParaRPr lang="en-US" sz="2600" dirty="0">
              <a:latin typeface="Aparajita" pitchFamily="34" charset="0"/>
              <a:cs typeface="Aparajita" pitchFamily="34" charset="0"/>
            </a:endParaRPr>
          </a:p>
          <a:p>
            <a:pPr marL="630238" lvl="1" indent="-173038">
              <a:buNone/>
              <a:defRPr/>
            </a:pPr>
            <a:r>
              <a:rPr lang="en-US" sz="2600" dirty="0">
                <a:latin typeface="Aparajita" pitchFamily="34" charset="0"/>
                <a:cs typeface="Aparajita" pitchFamily="34" charset="0"/>
              </a:rPr>
              <a:t>b. </a:t>
            </a:r>
            <a:r>
              <a:rPr lang="en-US" sz="2600" dirty="0" err="1">
                <a:latin typeface="Aparajita" pitchFamily="34" charset="0"/>
                <a:cs typeface="Aparajita" pitchFamily="34" charset="0"/>
              </a:rPr>
              <a:t>Kapal</a:t>
            </a:r>
            <a:r>
              <a:rPr lang="en-US" sz="26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600" dirty="0" err="1">
                <a:latin typeface="Aparajita" pitchFamily="34" charset="0"/>
                <a:cs typeface="Aparajita" pitchFamily="34" charset="0"/>
              </a:rPr>
              <a:t>Bendera</a:t>
            </a:r>
            <a:r>
              <a:rPr lang="en-US" sz="2600" dirty="0">
                <a:latin typeface="Aparajita" pitchFamily="34" charset="0"/>
                <a:cs typeface="Aparajita" pitchFamily="34" charset="0"/>
              </a:rPr>
              <a:t> Negara</a:t>
            </a:r>
          </a:p>
          <a:p>
            <a:pPr marL="630238" lvl="1" indent="-173038">
              <a:buNone/>
              <a:defRPr/>
            </a:pPr>
            <a:r>
              <a:rPr lang="en-US" sz="2600" dirty="0">
                <a:latin typeface="Aparajita" pitchFamily="34" charset="0"/>
                <a:cs typeface="Aparajita" pitchFamily="34" charset="0"/>
              </a:rPr>
              <a:t>c. </a:t>
            </a:r>
            <a:r>
              <a:rPr lang="en-US" sz="2600" dirty="0" err="1">
                <a:latin typeface="Aparajita" pitchFamily="34" charset="0"/>
                <a:cs typeface="Aparajita" pitchFamily="34" charset="0"/>
              </a:rPr>
              <a:t>Pelabuhan</a:t>
            </a:r>
            <a:r>
              <a:rPr lang="en-US" sz="26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56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53440"/>
          </a:xfrm>
        </p:spPr>
        <p:txBody>
          <a:bodyPr/>
          <a:lstStyle/>
          <a:p>
            <a:r>
              <a:rPr lang="nb-NO" sz="2400" dirty="0"/>
              <a:t>Secara teknis yurisdiksi teritorial diperluas dengan jalan menerapkan</a:t>
            </a:r>
            <a:r>
              <a:rPr lang="nb-NO" sz="24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8077200" cy="4572000"/>
          </a:xfrm>
        </p:spPr>
        <p:txBody>
          <a:bodyPr>
            <a:noAutofit/>
          </a:bodyPr>
          <a:lstStyle/>
          <a:p>
            <a:pPr marL="114300" indent="0">
              <a:defRPr/>
            </a:pPr>
            <a:r>
              <a:rPr lang="en-US" sz="2000" dirty="0" smtClean="0"/>
              <a:t>a.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teritorial</a:t>
            </a:r>
            <a:r>
              <a:rPr lang="en-US" sz="2000" dirty="0" smtClean="0"/>
              <a:t> </a:t>
            </a:r>
            <a:r>
              <a:rPr lang="en-US" sz="2000" dirty="0" err="1" smtClean="0"/>
              <a:t>subyektif</a:t>
            </a:r>
            <a:r>
              <a:rPr lang="en-US" sz="2000" dirty="0" smtClean="0"/>
              <a:t>.</a:t>
            </a:r>
          </a:p>
          <a:p>
            <a:pPr marL="395288" indent="0" algn="just">
              <a:defRPr/>
            </a:pPr>
            <a:r>
              <a:rPr lang="en-US" sz="2000" dirty="0" smtClean="0"/>
              <a:t>Negara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yurisdiksinya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menuntut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menghukum</a:t>
            </a:r>
            <a:r>
              <a:rPr lang="en-US" sz="2000" dirty="0" smtClean="0"/>
              <a:t> </a:t>
            </a:r>
            <a:r>
              <a:rPr lang="en-US" sz="2000" dirty="0" err="1" smtClean="0"/>
              <a:t>kejahatan-kejahatan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di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lain.</a:t>
            </a:r>
          </a:p>
          <a:p>
            <a:pPr marL="114300" indent="0" algn="just">
              <a:defRPr/>
            </a:pPr>
            <a:endParaRPr lang="en-US" sz="2000" dirty="0" smtClean="0"/>
          </a:p>
          <a:p>
            <a:pPr marL="114300" indent="0">
              <a:defRPr/>
            </a:pPr>
            <a:r>
              <a:rPr lang="en-US" sz="2000" dirty="0" smtClean="0"/>
              <a:t>b. </a:t>
            </a:r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teritorial</a:t>
            </a:r>
            <a:r>
              <a:rPr lang="en-US" sz="2000" dirty="0" smtClean="0"/>
              <a:t> </a:t>
            </a:r>
            <a:r>
              <a:rPr lang="en-US" sz="2000" dirty="0" err="1" smtClean="0"/>
              <a:t>obyektif</a:t>
            </a:r>
            <a:r>
              <a:rPr lang="en-US" sz="2000" dirty="0" smtClean="0"/>
              <a:t>.</a:t>
            </a:r>
          </a:p>
          <a:p>
            <a:pPr marL="395288" indent="0" algn="just">
              <a:defRPr/>
            </a:pPr>
            <a:r>
              <a:rPr lang="en-US" sz="2000" dirty="0" smtClean="0"/>
              <a:t>Negara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yurisdiksinya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kejahatan-kejahatan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di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lain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diselesaikan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akibat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yuridiksi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menimbulkan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konsekuensi-konsekuensi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merugikan</a:t>
            </a:r>
            <a:r>
              <a:rPr lang="en-US" sz="2000" dirty="0" smtClean="0"/>
              <a:t> </a:t>
            </a:r>
            <a:r>
              <a:rPr lang="en-US" sz="2000" dirty="0" err="1" smtClean="0"/>
              <a:t>tatanan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wilayahnya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.</a:t>
            </a:r>
          </a:p>
          <a:p>
            <a:pPr marL="11430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27294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yurisdiksi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lphaLcPeriod"/>
            </a:pPr>
            <a:r>
              <a:rPr lang="en-US" sz="2400" dirty="0" smtClean="0">
                <a:latin typeface="FangSong" pitchFamily="49" charset="-122"/>
                <a:ea typeface="FangSong" pitchFamily="49" charset="-122"/>
              </a:rPr>
              <a:t>Negara-Negara </a:t>
            </a: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Asing</a:t>
            </a:r>
            <a:r>
              <a:rPr lang="en-US" sz="2400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dan</a:t>
            </a:r>
            <a:r>
              <a:rPr lang="en-US" sz="2400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Kepala</a:t>
            </a:r>
            <a:r>
              <a:rPr lang="en-US" sz="2400" dirty="0" smtClean="0">
                <a:latin typeface="FangSong" pitchFamily="49" charset="-122"/>
                <a:ea typeface="FangSong" pitchFamily="49" charset="-122"/>
              </a:rPr>
              <a:t> Negara </a:t>
            </a: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Asing</a:t>
            </a:r>
            <a:endParaRPr lang="en-US" sz="2400" dirty="0" smtClean="0">
              <a:latin typeface="FangSong" pitchFamily="49" charset="-122"/>
              <a:ea typeface="FangSong" pitchFamily="49" charset="-122"/>
            </a:endParaRPr>
          </a:p>
          <a:p>
            <a:pPr>
              <a:buFont typeface="Arial" pitchFamily="34" charset="0"/>
              <a:buAutoNum type="alphaLcPeriod"/>
            </a:pPr>
            <a:r>
              <a:rPr lang="en-US" sz="2400" dirty="0" err="1">
                <a:latin typeface="FangSong" pitchFamily="49" charset="-122"/>
                <a:ea typeface="FangSong" pitchFamily="49" charset="-122"/>
              </a:rPr>
              <a:t>Perwakilan</a:t>
            </a:r>
            <a:r>
              <a:rPr lang="en-US" sz="2400" dirty="0">
                <a:latin typeface="FangSong" pitchFamily="49" charset="-122"/>
                <a:ea typeface="FangSong" pitchFamily="49" charset="-122"/>
              </a:rPr>
              <a:t> diplomatic </a:t>
            </a:r>
            <a:r>
              <a:rPr lang="en-US" sz="2400" dirty="0" err="1">
                <a:latin typeface="FangSong" pitchFamily="49" charset="-122"/>
                <a:ea typeface="FangSong" pitchFamily="49" charset="-122"/>
              </a:rPr>
              <a:t>dan</a:t>
            </a:r>
            <a:r>
              <a:rPr lang="en-US" sz="2400" dirty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>
                <a:latin typeface="FangSong" pitchFamily="49" charset="-122"/>
                <a:ea typeface="FangSong" pitchFamily="49" charset="-122"/>
              </a:rPr>
              <a:t>konsul</a:t>
            </a:r>
            <a:r>
              <a:rPr lang="en-US" sz="2400" dirty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>
                <a:latin typeface="FangSong" pitchFamily="49" charset="-122"/>
                <a:ea typeface="FangSong" pitchFamily="49" charset="-122"/>
              </a:rPr>
              <a:t>negara-negara</a:t>
            </a:r>
            <a:r>
              <a:rPr lang="en-US" sz="2400" dirty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asing</a:t>
            </a:r>
            <a:endParaRPr lang="en-US" sz="2400" dirty="0" smtClean="0">
              <a:latin typeface="FangSong" pitchFamily="49" charset="-122"/>
              <a:ea typeface="FangSong" pitchFamily="49" charset="-122"/>
            </a:endParaRPr>
          </a:p>
          <a:p>
            <a:pPr>
              <a:buFont typeface="Arial" pitchFamily="34" charset="0"/>
              <a:buAutoNum type="alphaLcPeriod"/>
            </a:pP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Kapal</a:t>
            </a:r>
            <a:r>
              <a:rPr lang="en-US" sz="2400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>
                <a:latin typeface="FangSong" pitchFamily="49" charset="-122"/>
                <a:ea typeface="FangSong" pitchFamily="49" charset="-122"/>
              </a:rPr>
              <a:t>public (</a:t>
            </a:r>
            <a:r>
              <a:rPr lang="en-US" sz="2400" i="1" dirty="0">
                <a:latin typeface="FangSong" pitchFamily="49" charset="-122"/>
                <a:ea typeface="FangSong" pitchFamily="49" charset="-122"/>
              </a:rPr>
              <a:t>public ship</a:t>
            </a:r>
            <a:r>
              <a:rPr lang="en-US" sz="2400" dirty="0">
                <a:latin typeface="FangSong" pitchFamily="49" charset="-122"/>
                <a:ea typeface="FangSong" pitchFamily="49" charset="-122"/>
              </a:rPr>
              <a:t>) </a:t>
            </a:r>
            <a:r>
              <a:rPr lang="en-US" sz="2400" dirty="0" err="1">
                <a:latin typeface="FangSong" pitchFamily="49" charset="-122"/>
                <a:ea typeface="FangSong" pitchFamily="49" charset="-122"/>
              </a:rPr>
              <a:t>negara</a:t>
            </a:r>
            <a:r>
              <a:rPr lang="en-US" sz="2400" dirty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asing</a:t>
            </a:r>
            <a:endParaRPr lang="en-US" sz="2400" dirty="0">
              <a:latin typeface="FangSong" pitchFamily="49" charset="-122"/>
              <a:ea typeface="FangSong" pitchFamily="49" charset="-122"/>
            </a:endParaRPr>
          </a:p>
          <a:p>
            <a:pPr>
              <a:buFont typeface="Arial" pitchFamily="34" charset="0"/>
              <a:buAutoNum type="alphaLcPeriod"/>
            </a:pP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Angkata</a:t>
            </a:r>
            <a:r>
              <a:rPr lang="en-US" sz="2400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bersenjata</a:t>
            </a:r>
            <a:r>
              <a:rPr lang="en-US" sz="2400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negara</a:t>
            </a:r>
            <a:r>
              <a:rPr lang="en-US" sz="2400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asing</a:t>
            </a:r>
            <a:endParaRPr lang="en-US" sz="2400" dirty="0" smtClean="0">
              <a:latin typeface="FangSong" pitchFamily="49" charset="-122"/>
              <a:ea typeface="FangSong" pitchFamily="49" charset="-122"/>
            </a:endParaRPr>
          </a:p>
          <a:p>
            <a:pPr>
              <a:buAutoNum type="alphaLcPeriod"/>
            </a:pPr>
            <a:r>
              <a:rPr lang="en-US" sz="2400" dirty="0" err="1" smtClean="0">
                <a:latin typeface="FangSong" pitchFamily="49" charset="-122"/>
                <a:ea typeface="FangSong" pitchFamily="49" charset="-122"/>
              </a:rPr>
              <a:t>Lembaga-lembaga</a:t>
            </a:r>
            <a:r>
              <a:rPr lang="en-US" sz="2400" dirty="0" smtClean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>
                <a:latin typeface="FangSong" pitchFamily="49" charset="-122"/>
                <a:ea typeface="FangSong" pitchFamily="49" charset="-122"/>
              </a:rPr>
              <a:t>/ </a:t>
            </a:r>
            <a:r>
              <a:rPr lang="en-US" sz="2400" dirty="0" err="1">
                <a:latin typeface="FangSong" pitchFamily="49" charset="-122"/>
                <a:ea typeface="FangSong" pitchFamily="49" charset="-122"/>
              </a:rPr>
              <a:t>organisasi-organisasi</a:t>
            </a:r>
            <a:r>
              <a:rPr lang="en-US" sz="2400" dirty="0">
                <a:latin typeface="FangSong" pitchFamily="49" charset="-122"/>
                <a:ea typeface="FangSong" pitchFamily="49" charset="-122"/>
              </a:rPr>
              <a:t> </a:t>
            </a:r>
            <a:r>
              <a:rPr lang="en-US" sz="2400" dirty="0" err="1">
                <a:latin typeface="FangSong" pitchFamily="49" charset="-122"/>
                <a:ea typeface="FangSong" pitchFamily="49" charset="-122"/>
              </a:rPr>
              <a:t>internasional</a:t>
            </a:r>
            <a:endParaRPr lang="en-US" sz="2400" dirty="0" smtClean="0">
              <a:latin typeface="FangSong" pitchFamily="49" charset="-122"/>
              <a:ea typeface="FangSong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3525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PRINSIP 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284163"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a. </a:t>
            </a:r>
            <a:r>
              <a:rPr lang="en-US" sz="2800" dirty="0" err="1">
                <a:solidFill>
                  <a:srgbClr val="002060"/>
                </a:solidFill>
              </a:rPr>
              <a:t>Prinsip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Nasionalitas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Aktif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 marL="457200" lvl="1" indent="0" algn="just">
              <a:buNone/>
              <a:defRPr/>
            </a:pPr>
            <a:r>
              <a:rPr lang="en-US" sz="2800" dirty="0" err="1">
                <a:solidFill>
                  <a:srgbClr val="002060"/>
                </a:solidFill>
              </a:rPr>
              <a:t>Yurisdiksi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dilaksanakan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oleh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negara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terhadap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seorang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warga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negara</a:t>
            </a:r>
            <a:r>
              <a:rPr lang="en-US" sz="2800" dirty="0">
                <a:solidFill>
                  <a:srgbClr val="002060"/>
                </a:solidFill>
              </a:rPr>
              <a:t> yang </a:t>
            </a:r>
            <a:r>
              <a:rPr lang="en-US" sz="2800" dirty="0" err="1">
                <a:solidFill>
                  <a:srgbClr val="002060"/>
                </a:solidFill>
              </a:rPr>
              <a:t>melakukan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suatu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kejahatan</a:t>
            </a:r>
            <a:r>
              <a:rPr lang="en-US" sz="2800" dirty="0">
                <a:solidFill>
                  <a:srgbClr val="002060"/>
                </a:solidFill>
              </a:rPr>
              <a:t> di </a:t>
            </a:r>
            <a:r>
              <a:rPr lang="en-US" sz="2800" dirty="0" err="1">
                <a:solidFill>
                  <a:srgbClr val="002060"/>
                </a:solidFill>
              </a:rPr>
              <a:t>luar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wilayahnya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 marL="457200" indent="-398463" algn="just">
              <a:defRPr/>
            </a:pPr>
            <a:r>
              <a:rPr lang="en-US" sz="2800" dirty="0">
                <a:solidFill>
                  <a:srgbClr val="002060"/>
                </a:solidFill>
              </a:rPr>
              <a:t>b. </a:t>
            </a:r>
            <a:r>
              <a:rPr lang="en-US" sz="2800" dirty="0" err="1">
                <a:solidFill>
                  <a:srgbClr val="002060"/>
                </a:solidFill>
              </a:rPr>
              <a:t>Prinsip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Nasionalitas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Pasif</a:t>
            </a:r>
            <a:r>
              <a:rPr lang="en-US" sz="2800" dirty="0">
                <a:solidFill>
                  <a:srgbClr val="002060"/>
                </a:solidFill>
              </a:rPr>
              <a:t>.</a:t>
            </a:r>
          </a:p>
          <a:p>
            <a:pPr marL="457200" lvl="1" indent="0" algn="just"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Negara </a:t>
            </a:r>
            <a:r>
              <a:rPr lang="en-US" sz="2800" dirty="0" err="1">
                <a:solidFill>
                  <a:srgbClr val="002060"/>
                </a:solidFill>
              </a:rPr>
              <a:t>melaksanakan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yurisdiksi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apabila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ada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warganegaranya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mengalami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kerugian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akibat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suatu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err="1">
                <a:solidFill>
                  <a:srgbClr val="002060"/>
                </a:solidFill>
              </a:rPr>
              <a:t>perbuatan</a:t>
            </a:r>
            <a:r>
              <a:rPr lang="en-US" sz="2800" dirty="0">
                <a:solidFill>
                  <a:srgbClr val="002060"/>
                </a:solidFill>
              </a:rPr>
              <a:t> yang </a:t>
            </a:r>
            <a:r>
              <a:rPr lang="en-US" sz="2800" dirty="0" err="1">
                <a:solidFill>
                  <a:srgbClr val="002060"/>
                </a:solidFill>
              </a:rPr>
              <a:t>dilakukan</a:t>
            </a:r>
            <a:r>
              <a:rPr lang="en-US" sz="2800" dirty="0">
                <a:solidFill>
                  <a:srgbClr val="002060"/>
                </a:solidFill>
              </a:rPr>
              <a:t> di </a:t>
            </a:r>
            <a:r>
              <a:rPr lang="en-US" sz="2800" dirty="0" err="1">
                <a:solidFill>
                  <a:srgbClr val="002060"/>
                </a:solidFill>
              </a:rPr>
              <a:t>negara</a:t>
            </a:r>
            <a:r>
              <a:rPr lang="en-US" sz="2800" dirty="0">
                <a:solidFill>
                  <a:srgbClr val="002060"/>
                </a:solidFill>
              </a:rPr>
              <a:t> lain.</a:t>
            </a:r>
          </a:p>
          <a:p>
            <a:pPr lvl="1">
              <a:buNone/>
              <a:defRPr/>
            </a:pPr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35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458200" cy="4572000"/>
          </a:xfrm>
        </p:spPr>
        <p:txBody>
          <a:bodyPr>
            <a:noAutofit/>
          </a:bodyPr>
          <a:lstStyle/>
          <a:p>
            <a:pPr marL="0" lvl="4" indent="0" defTabSz="117475">
              <a:buNone/>
            </a:pPr>
            <a:r>
              <a:rPr lang="en-US" sz="2800" b="1" i="1" u="sng" dirty="0">
                <a:latin typeface="Aparajita" pitchFamily="34" charset="0"/>
                <a:cs typeface="Aparajita" pitchFamily="34" charset="0"/>
              </a:rPr>
              <a:t>Jurisdiction over the extraterritorial crime</a:t>
            </a:r>
            <a:endParaRPr lang="en-US" sz="2800" b="1" u="sng" dirty="0">
              <a:latin typeface="Aparajita" pitchFamily="34" charset="0"/>
              <a:cs typeface="Aparajita" pitchFamily="34" charset="0"/>
            </a:endParaRPr>
          </a:p>
          <a:p>
            <a:pPr marL="339725" lvl="4" indent="-339725" defTabSz="117475"/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Diterapkan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warganegaranya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kapal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pesawat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udara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didaftarkan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negaranya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pPr marL="339725" lvl="4" indent="-339725" defTabSz="117475"/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HI,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seseorang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WN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tetap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mempunyai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ikatan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kesettiaan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dengan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negaranya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sekalipun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WN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itu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sedang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bepergian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bertempat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tinggal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lain.</a:t>
            </a:r>
            <a:endParaRPr lang="sv-SE" sz="2800" b="1" dirty="0">
              <a:latin typeface="Aparajita" pitchFamily="34" charset="0"/>
              <a:cs typeface="Aparajita" pitchFamily="34" charset="0"/>
            </a:endParaRPr>
          </a:p>
          <a:p>
            <a:pPr marL="339725" lvl="4" indent="-339725" defTabSz="117475"/>
            <a:r>
              <a:rPr lang="sv-SE" sz="2800" b="1" dirty="0">
                <a:latin typeface="Aparajita" pitchFamily="34" charset="0"/>
                <a:cs typeface="Aparajita" pitchFamily="34" charset="0"/>
              </a:rPr>
              <a:t>Siapa yang menjadi WN suatu negara ditetapkan oleh hukum nasonal negara yang bersangkutan.</a:t>
            </a:r>
            <a:endParaRPr lang="en-US" sz="2800" b="1" dirty="0">
              <a:latin typeface="Aparajita" pitchFamily="34" charset="0"/>
              <a:cs typeface="Aparajita" pitchFamily="34" charset="0"/>
            </a:endParaRPr>
          </a:p>
          <a:p>
            <a:pPr marL="339725" lvl="1" indent="-339725" defTabSz="117475"/>
            <a:r>
              <a:rPr lang="en-US" sz="2800" b="1" dirty="0">
                <a:latin typeface="Aparajita" pitchFamily="34" charset="0"/>
                <a:cs typeface="Aparajita" pitchFamily="34" charset="0"/>
              </a:rPr>
              <a:t>Indonesia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mengaturnya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pasal-pasal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3 </a:t>
            </a:r>
            <a:r>
              <a:rPr lang="en-US" sz="2800" b="1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b="1" dirty="0">
                <a:latin typeface="Aparajita" pitchFamily="34" charset="0"/>
                <a:cs typeface="Aparajita" pitchFamily="34" charset="0"/>
              </a:rPr>
              <a:t> 5 KUHP</a:t>
            </a:r>
          </a:p>
          <a:p>
            <a:pPr marL="339725" indent="-339725" defTabSz="117475"/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3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PRINSIP PERLINDUNGAN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305800" cy="4004772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itchFamily="2" charset="2"/>
              <a:buChar char="q"/>
              <a:defRPr/>
            </a:pPr>
            <a:r>
              <a:rPr lang="en-US" sz="2800" dirty="0">
                <a:latin typeface="Aparajita" pitchFamily="34" charset="0"/>
                <a:cs typeface="Aparajita" pitchFamily="34" charset="0"/>
              </a:rPr>
              <a:t>HI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mengakui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bahwa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setiap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melaksanakan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yurisdiksinya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kejahatan-kejahatan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membahayakan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keamanan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integritasnya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kepentingan-kepentingan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vital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ekonominya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800" dirty="0">
                <a:latin typeface="Aparajita" pitchFamily="34" charset="0"/>
                <a:cs typeface="Aparajita" pitchFamily="34" charset="0"/>
              </a:rPr>
              <a:t>Negara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menjalankan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yurisdiksinya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berdasarkan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kepentingan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keamanan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Negara yang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merasa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terancam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meskipun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tindakan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luar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pelaku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berkewarganegaraan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Negara yang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terancam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en-US" sz="2800" dirty="0">
              <a:latin typeface="Aparajita" pitchFamily="34" charset="0"/>
              <a:cs typeface="Aparajita" pitchFamily="34" charset="0"/>
            </a:endParaRPr>
          </a:p>
          <a:p>
            <a:pPr marL="457200" indent="-457200">
              <a:buFont typeface="Wingdings" pitchFamily="2" charset="2"/>
              <a:buChar char="q"/>
            </a:pPr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09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PRINSIP UNIVERSAL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0628"/>
            <a:ext cx="8153400" cy="5604972"/>
          </a:xfrm>
        </p:spPr>
        <p:txBody>
          <a:bodyPr>
            <a:normAutofit/>
          </a:bodyPr>
          <a:lstStyle/>
          <a:p>
            <a:pPr marL="398463" indent="-398463">
              <a:buFont typeface="Wingdings" pitchFamily="2" charset="2"/>
              <a:buChar char="v"/>
            </a:pP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kejahatan</a:t>
            </a:r>
            <a:r>
              <a:rPr lang="en-US" sz="2000" dirty="0"/>
              <a:t> </a:t>
            </a:r>
            <a:r>
              <a:rPr lang="en-US" sz="2000" dirty="0" err="1"/>
              <a:t>tunduk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yurisdiksi</a:t>
            </a:r>
            <a:r>
              <a:rPr lang="en-US" sz="2000" dirty="0"/>
              <a:t> universal,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kejahatan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ditundukkan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yurisdiksi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, </a:t>
            </a:r>
            <a:r>
              <a:rPr lang="en-US" sz="2000" dirty="0" err="1"/>
              <a:t>dimanapun</a:t>
            </a:r>
            <a:r>
              <a:rPr lang="en-US" sz="2000" dirty="0"/>
              <a:t> </a:t>
            </a:r>
            <a:r>
              <a:rPr lang="en-US" sz="2000" dirty="0" err="1"/>
              <a:t>perbuatan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.</a:t>
            </a:r>
          </a:p>
          <a:p>
            <a:pPr marL="398463" indent="-398463">
              <a:buFont typeface="Wingdings" pitchFamily="2" charset="2"/>
              <a:buChar char="v"/>
            </a:pPr>
            <a:r>
              <a:rPr lang="en-US" sz="2000" dirty="0" err="1"/>
              <a:t>Asas</a:t>
            </a:r>
            <a:r>
              <a:rPr lang="en-US" sz="2000" dirty="0"/>
              <a:t> Universal </a:t>
            </a: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Negara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kapan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menjalankan</a:t>
            </a:r>
            <a:r>
              <a:rPr lang="en-US" sz="2000" dirty="0"/>
              <a:t> </a:t>
            </a:r>
            <a:r>
              <a:rPr lang="en-US" sz="2000" dirty="0" err="1"/>
              <a:t>yurisdiksinya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yang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kejahatan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endParaRPr lang="en-US" sz="2000" dirty="0"/>
          </a:p>
          <a:p>
            <a:pPr marL="398463" indent="-398463">
              <a:buFont typeface="Wingdings" pitchFamily="2" charset="2"/>
              <a:buChar char="v"/>
            </a:pPr>
            <a:r>
              <a:rPr lang="en-US" sz="2000" dirty="0" err="1"/>
              <a:t>Asas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 </a:t>
            </a:r>
            <a:r>
              <a:rPr lang="en-US" sz="2000" dirty="0" err="1"/>
              <a:t>erat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subyek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endParaRPr lang="en-US" sz="2000" dirty="0"/>
          </a:p>
          <a:p>
            <a:pPr marL="398463" lvl="1" indent="-398463">
              <a:buClrTx/>
              <a:buFont typeface="Wingdings" pitchFamily="2" charset="2"/>
              <a:buChar char="v"/>
            </a:pPr>
            <a:r>
              <a:rPr lang="en-US" sz="2000" b="1" dirty="0" err="1"/>
              <a:t>wewenang</a:t>
            </a:r>
            <a:r>
              <a:rPr lang="en-US" sz="2000" b="1" dirty="0"/>
              <a:t> </a:t>
            </a:r>
            <a:r>
              <a:rPr lang="en-US" sz="2000" b="1" dirty="0" err="1"/>
              <a:t>setiap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melaksanakan</a:t>
            </a:r>
            <a:r>
              <a:rPr lang="en-US" sz="2000" b="1" dirty="0"/>
              <a:t> </a:t>
            </a:r>
            <a:r>
              <a:rPr lang="en-US" sz="2000" b="1" dirty="0" err="1"/>
              <a:t>yurisdiksinya</a:t>
            </a:r>
            <a:r>
              <a:rPr lang="en-US" sz="2000" b="1" dirty="0"/>
              <a:t> </a:t>
            </a:r>
            <a:r>
              <a:rPr lang="en-US" sz="2000" b="1" dirty="0" err="1"/>
              <a:t>terhadap</a:t>
            </a:r>
            <a:r>
              <a:rPr lang="en-US" sz="2000" b="1" dirty="0"/>
              <a:t> </a:t>
            </a:r>
            <a:r>
              <a:rPr lang="en-US" sz="2000" b="1" i="1" dirty="0" err="1"/>
              <a:t>pelaku</a:t>
            </a:r>
            <a:r>
              <a:rPr lang="en-US" sz="2000" b="1" i="1" dirty="0"/>
              <a:t> </a:t>
            </a:r>
            <a:r>
              <a:rPr lang="en-US" sz="2000" b="1" i="1" dirty="0" err="1"/>
              <a:t>tindak</a:t>
            </a:r>
            <a:r>
              <a:rPr lang="en-US" sz="2000" b="1" i="1" dirty="0"/>
              <a:t> </a:t>
            </a:r>
            <a:r>
              <a:rPr lang="en-US" sz="2000" b="1" i="1" dirty="0" err="1"/>
              <a:t>pidana</a:t>
            </a:r>
            <a:r>
              <a:rPr lang="en-US" sz="2000" b="1" dirty="0"/>
              <a:t> </a:t>
            </a:r>
            <a:r>
              <a:rPr lang="en-US" sz="2000" b="1" dirty="0" err="1"/>
              <a:t>tertentu</a:t>
            </a:r>
            <a:r>
              <a:rPr lang="en-US" sz="2000" b="1" dirty="0"/>
              <a:t> yang </a:t>
            </a:r>
            <a:r>
              <a:rPr lang="en-US" sz="2000" b="1" dirty="0" err="1"/>
              <a:t>dilakukan</a:t>
            </a:r>
            <a:r>
              <a:rPr lang="en-US" sz="2000" b="1" dirty="0"/>
              <a:t> di </a:t>
            </a:r>
            <a:r>
              <a:rPr lang="en-US" sz="2000" b="1" dirty="0" err="1"/>
              <a:t>luar</a:t>
            </a:r>
            <a:r>
              <a:rPr lang="en-US" sz="2000" b="1" dirty="0"/>
              <a:t> </a:t>
            </a:r>
            <a:r>
              <a:rPr lang="en-US" sz="2000" b="1" dirty="0" err="1"/>
              <a:t>wilayah</a:t>
            </a:r>
            <a:r>
              <a:rPr lang="en-US" sz="2000" b="1" dirty="0"/>
              <a:t> </a:t>
            </a:r>
            <a:r>
              <a:rPr lang="en-US" sz="2000" b="1" dirty="0" err="1"/>
              <a:t>negaranya</a:t>
            </a:r>
            <a:r>
              <a:rPr lang="en-US" sz="2000" b="1" dirty="0"/>
              <a:t> </a:t>
            </a:r>
            <a:r>
              <a:rPr lang="en-US" sz="2000" b="1" dirty="0" err="1"/>
              <a:t>tanpa</a:t>
            </a:r>
            <a:r>
              <a:rPr lang="en-US" sz="2000" b="1" dirty="0"/>
              <a:t> </a:t>
            </a:r>
            <a:r>
              <a:rPr lang="en-US" sz="2000" b="1" dirty="0" err="1"/>
              <a:t>mempertimbangkan</a:t>
            </a:r>
            <a:r>
              <a:rPr lang="en-US" sz="2000" b="1" dirty="0"/>
              <a:t> </a:t>
            </a:r>
            <a:r>
              <a:rPr lang="en-US" sz="2000" b="1" dirty="0" err="1"/>
              <a:t>kewarganegaraan</a:t>
            </a:r>
            <a:r>
              <a:rPr lang="en-US" sz="2000" b="1" dirty="0"/>
              <a:t> </a:t>
            </a:r>
            <a:r>
              <a:rPr lang="en-US" sz="2000" b="1" dirty="0" err="1"/>
              <a:t>pelaku</a:t>
            </a:r>
            <a:endParaRPr lang="en-US" sz="2000" b="1" dirty="0"/>
          </a:p>
          <a:p>
            <a:pPr lvl="1">
              <a:buFont typeface="Wingdings" pitchFamily="2" charset="2"/>
              <a:buChar char="Ø"/>
            </a:pPr>
            <a:endParaRPr lang="en-US" sz="2000" b="1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4154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82000" cy="4724400"/>
          </a:xfrm>
        </p:spPr>
        <p:txBody>
          <a:bodyPr>
            <a:no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pidana</a:t>
            </a:r>
            <a:r>
              <a:rPr lang="en-US" sz="2400" dirty="0"/>
              <a:t> yang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yang “</a:t>
            </a:r>
            <a:r>
              <a:rPr lang="en-US" sz="2400" i="1" dirty="0"/>
              <a:t>recognized generally as of universal concern</a:t>
            </a:r>
            <a:r>
              <a:rPr lang="en-US" sz="2400" dirty="0"/>
              <a:t>” (</a:t>
            </a:r>
            <a:r>
              <a:rPr lang="en-US" sz="2400" i="1" dirty="0"/>
              <a:t>international crime</a:t>
            </a:r>
            <a:r>
              <a:rPr lang="en-US" sz="2400" dirty="0"/>
              <a:t>)</a:t>
            </a:r>
            <a:endParaRPr lang="en-US" sz="2400" i="1" dirty="0"/>
          </a:p>
          <a:p>
            <a:pPr marL="228600" lvl="2" indent="0">
              <a:buNone/>
            </a:pPr>
            <a:r>
              <a:rPr lang="en-US" sz="2400" i="1" dirty="0"/>
              <a:t>An international crime is such an act universally recognized as criminal, which is considered a grave matter of international concern and for some valid reason cannot be left within the exclusive jurisdiction of the state that would have control over it under normal circumstances</a:t>
            </a:r>
            <a:endParaRPr lang="en-US" sz="2400" dirty="0"/>
          </a:p>
          <a:p>
            <a:pPr lvl="1"/>
            <a:endParaRPr lang="en-US" sz="2400" dirty="0"/>
          </a:p>
          <a:p>
            <a:pPr lvl="1">
              <a:buFont typeface="Wingdings" pitchFamily="2" charset="2"/>
              <a:buChar char="Ø"/>
            </a:pP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tindak</a:t>
            </a:r>
            <a:r>
              <a:rPr lang="en-US" sz="2400" dirty="0"/>
              <a:t> </a:t>
            </a:r>
            <a:r>
              <a:rPr lang="en-US" sz="2400" dirty="0" err="1"/>
              <a:t>pidana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: </a:t>
            </a:r>
            <a:r>
              <a:rPr lang="en-US" sz="2400" i="1" dirty="0"/>
              <a:t>Piracy jure </a:t>
            </a:r>
            <a:r>
              <a:rPr lang="en-US" sz="2400" i="1" dirty="0" err="1"/>
              <a:t>gentium</a:t>
            </a:r>
            <a:r>
              <a:rPr lang="en-US" sz="2400" i="1" dirty="0"/>
              <a:t>, Slave trade, War crimes, Crime of genocide.</a:t>
            </a:r>
            <a:endParaRPr lang="sv-SE" sz="2400" dirty="0"/>
          </a:p>
          <a:p>
            <a:pPr lvl="1"/>
            <a:endParaRPr lang="sv-SE" sz="2400" dirty="0"/>
          </a:p>
          <a:p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022436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b="1" dirty="0" smtClean="0">
                <a:latin typeface="Bernard MT Condensed" pitchFamily="18" charset="0"/>
                <a:ea typeface="FangSong" pitchFamily="49" charset="-122"/>
              </a:rPr>
              <a:t>PENGERTIAN YURISDIKSI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100628"/>
            <a:ext cx="8458200" cy="5681172"/>
          </a:xfrm>
        </p:spPr>
        <p:txBody>
          <a:bodyPr>
            <a:noAutofit/>
          </a:bodyPr>
          <a:lstStyle/>
          <a:p>
            <a:pPr marL="0" indent="0" eaLnBrk="1" hangingPunct="1"/>
            <a:r>
              <a:rPr lang="en-US" sz="3200" dirty="0" err="1" smtClean="0">
                <a:latin typeface="Agency FB" pitchFamily="34" charset="0"/>
              </a:rPr>
              <a:t>Berasal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dari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bhs</a:t>
            </a:r>
            <a:r>
              <a:rPr lang="en-US" sz="3200" dirty="0" smtClean="0">
                <a:latin typeface="Agency FB" pitchFamily="34" charset="0"/>
              </a:rPr>
              <a:t> Latin </a:t>
            </a:r>
            <a:r>
              <a:rPr lang="en-US" sz="3200" dirty="0" err="1" smtClean="0">
                <a:latin typeface="Agency FB" pitchFamily="34" charset="0"/>
              </a:rPr>
              <a:t>yurisdictio</a:t>
            </a:r>
            <a:endParaRPr lang="en-US" sz="3200" dirty="0" smtClean="0">
              <a:latin typeface="Agency FB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200" dirty="0" smtClean="0">
                <a:latin typeface="Agency FB" pitchFamily="34" charset="0"/>
              </a:rPr>
              <a:t>   </a:t>
            </a:r>
            <a:r>
              <a:rPr lang="en-US" sz="3200" dirty="0" err="1" smtClean="0">
                <a:latin typeface="Agency FB" pitchFamily="34" charset="0"/>
              </a:rPr>
              <a:t>Yuris</a:t>
            </a:r>
            <a:r>
              <a:rPr lang="en-US" sz="3200" dirty="0" smtClean="0">
                <a:latin typeface="Agency FB" pitchFamily="34" charset="0"/>
              </a:rPr>
              <a:t> : </a:t>
            </a:r>
            <a:r>
              <a:rPr lang="en-US" sz="3200" dirty="0" err="1" smtClean="0">
                <a:latin typeface="Agency FB" pitchFamily="34" charset="0"/>
              </a:rPr>
              <a:t>kepunyaan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hukum</a:t>
            </a:r>
            <a:endParaRPr lang="en-US" sz="3200" dirty="0" smtClean="0">
              <a:latin typeface="Agency FB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200" dirty="0" smtClean="0">
                <a:latin typeface="Agency FB" pitchFamily="34" charset="0"/>
              </a:rPr>
              <a:t>   </a:t>
            </a:r>
            <a:r>
              <a:rPr lang="en-US" sz="3200" dirty="0" err="1" smtClean="0">
                <a:latin typeface="Agency FB" pitchFamily="34" charset="0"/>
              </a:rPr>
              <a:t>Dictio</a:t>
            </a:r>
            <a:r>
              <a:rPr lang="en-US" sz="3200" dirty="0" smtClean="0">
                <a:latin typeface="Agency FB" pitchFamily="34" charset="0"/>
              </a:rPr>
              <a:t> : </a:t>
            </a:r>
            <a:r>
              <a:rPr lang="en-US" sz="3200" dirty="0" err="1" smtClean="0">
                <a:latin typeface="Agency FB" pitchFamily="34" charset="0"/>
              </a:rPr>
              <a:t>ucapan</a:t>
            </a:r>
            <a:endParaRPr lang="en-US" sz="3200" dirty="0" smtClean="0">
              <a:latin typeface="Agency FB" pitchFamily="34" charset="0"/>
            </a:endParaRPr>
          </a:p>
          <a:p>
            <a:pPr marL="0" indent="0" eaLnBrk="1" hangingPunct="1"/>
            <a:r>
              <a:rPr lang="en-US" sz="3200" dirty="0" err="1" smtClean="0">
                <a:latin typeface="Agency FB" pitchFamily="34" charset="0"/>
              </a:rPr>
              <a:t>Yurisdiksi</a:t>
            </a:r>
            <a:r>
              <a:rPr lang="en-US" sz="3200" dirty="0" smtClean="0">
                <a:latin typeface="Agency FB" pitchFamily="34" charset="0"/>
              </a:rPr>
              <a:t>: </a:t>
            </a:r>
            <a:r>
              <a:rPr lang="en-US" sz="3200" dirty="0" err="1" smtClean="0">
                <a:latin typeface="Agency FB" pitchFamily="34" charset="0"/>
              </a:rPr>
              <a:t>kekuasaan</a:t>
            </a:r>
            <a:r>
              <a:rPr lang="en-US" sz="3200" dirty="0" smtClean="0">
                <a:latin typeface="Agency FB" pitchFamily="34" charset="0"/>
              </a:rPr>
              <a:t>/</a:t>
            </a:r>
            <a:r>
              <a:rPr lang="en-US" sz="3200" dirty="0" err="1" smtClean="0">
                <a:latin typeface="Agency FB" pitchFamily="34" charset="0"/>
              </a:rPr>
              <a:t>hak</a:t>
            </a:r>
            <a:r>
              <a:rPr lang="en-US" sz="3200" dirty="0" smtClean="0">
                <a:latin typeface="Agency FB" pitchFamily="34" charset="0"/>
              </a:rPr>
              <a:t>/</a:t>
            </a:r>
            <a:r>
              <a:rPr lang="en-US" sz="3200" dirty="0" err="1" smtClean="0">
                <a:latin typeface="Agency FB" pitchFamily="34" charset="0"/>
              </a:rPr>
              <a:t>kewenangan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berdasarkan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atas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hukum</a:t>
            </a:r>
            <a:r>
              <a:rPr lang="en-US" sz="3200" dirty="0" smtClean="0">
                <a:latin typeface="Agency FB" pitchFamily="34" charset="0"/>
              </a:rPr>
              <a:t>.</a:t>
            </a:r>
          </a:p>
          <a:p>
            <a:pPr marL="0" indent="0">
              <a:lnSpc>
                <a:spcPct val="80000"/>
              </a:lnSpc>
              <a:defRPr/>
            </a:pPr>
            <a:endParaRPr lang="en-US" sz="3200" dirty="0" smtClean="0">
              <a:latin typeface="Agency FB" pitchFamily="34" charset="0"/>
            </a:endParaRPr>
          </a:p>
          <a:p>
            <a:pPr marL="0" indent="0">
              <a:lnSpc>
                <a:spcPct val="80000"/>
              </a:lnSpc>
              <a:defRPr/>
            </a:pPr>
            <a:r>
              <a:rPr lang="en-US" sz="3200" dirty="0" err="1" smtClean="0">
                <a:latin typeface="Agency FB" pitchFamily="34" charset="0"/>
              </a:rPr>
              <a:t>Yuridiksi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adalah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 smtClean="0">
                <a:latin typeface="Agency FB" pitchFamily="34" charset="0"/>
              </a:rPr>
              <a:t>kekuasaan</a:t>
            </a:r>
            <a:r>
              <a:rPr lang="en-US" sz="3200" dirty="0" smtClean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atau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kewenangan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hukum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negara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terhadap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smtClean="0">
                <a:latin typeface="Agency FB" pitchFamily="34" charset="0"/>
              </a:rPr>
              <a:t>orang</a:t>
            </a:r>
            <a:r>
              <a:rPr lang="en-US" sz="3200" dirty="0">
                <a:latin typeface="Agency FB" pitchFamily="34" charset="0"/>
              </a:rPr>
              <a:t>, </a:t>
            </a:r>
            <a:r>
              <a:rPr lang="en-US" sz="3200" dirty="0" err="1">
                <a:latin typeface="Agency FB" pitchFamily="34" charset="0"/>
              </a:rPr>
              <a:t>benda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atau</a:t>
            </a:r>
            <a:r>
              <a:rPr lang="en-US" sz="3200" dirty="0">
                <a:latin typeface="Agency FB" pitchFamily="34" charset="0"/>
              </a:rPr>
              <a:t> </a:t>
            </a:r>
            <a:r>
              <a:rPr lang="en-US" sz="3200" dirty="0" err="1">
                <a:latin typeface="Agency FB" pitchFamily="34" charset="0"/>
              </a:rPr>
              <a:t>peristiwa</a:t>
            </a:r>
            <a:r>
              <a:rPr lang="en-US" sz="3200" dirty="0">
                <a:latin typeface="Agency FB" pitchFamily="34" charset="0"/>
              </a:rPr>
              <a:t> (</a:t>
            </a:r>
            <a:r>
              <a:rPr lang="en-US" sz="3200" dirty="0" err="1">
                <a:latin typeface="Agency FB" pitchFamily="34" charset="0"/>
              </a:rPr>
              <a:t>hukum</a:t>
            </a:r>
            <a:r>
              <a:rPr lang="en-US" sz="3200" dirty="0">
                <a:latin typeface="Agency FB" pitchFamily="34" charset="0"/>
              </a:rPr>
              <a:t>).</a:t>
            </a:r>
          </a:p>
          <a:p>
            <a:pPr marL="0" indent="0" eaLnBrk="1" hangingPunct="1"/>
            <a:endParaRPr lang="en-US" sz="3200" u="sng" dirty="0" smtClean="0">
              <a:latin typeface="Agency FB" pitchFamily="34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200" u="sng" dirty="0" smtClean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519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5867400"/>
          </a:xfrm>
        </p:spPr>
        <p:txBody>
          <a:bodyPr>
            <a:noAutofit/>
          </a:bodyPr>
          <a:lstStyle/>
          <a:p>
            <a:pPr marL="0" indent="0"/>
            <a:r>
              <a:rPr lang="en-US" sz="3200" b="0" dirty="0" err="1" smtClean="0"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sz="32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Malcolm N. Shaw (</a:t>
            </a:r>
            <a:r>
              <a:rPr lang="en-US" sz="3200" b="0" dirty="0" smtClean="0">
                <a:latin typeface="Aparajita" pitchFamily="34" charset="0"/>
                <a:cs typeface="Aparajita" pitchFamily="34" charset="0"/>
              </a:rPr>
              <a:t>1986:342)</a:t>
            </a:r>
          </a:p>
          <a:p>
            <a:pPr marL="0" indent="0"/>
            <a:r>
              <a:rPr lang="en-US" sz="3200" b="0" dirty="0" err="1" smtClean="0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32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itu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menyangkut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kewenangan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mempengaruhi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orang-orang,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harta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benda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keadaan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serta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merefleksikan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adanya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dasar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mengenai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Negara (</a:t>
            </a:r>
            <a:r>
              <a:rPr lang="en-US" sz="3200" b="0" i="1" dirty="0">
                <a:latin typeface="Aparajita" pitchFamily="34" charset="0"/>
                <a:cs typeface="Aparajita" pitchFamily="34" charset="0"/>
              </a:rPr>
              <a:t>State </a:t>
            </a:r>
            <a:r>
              <a:rPr lang="en-US" sz="3200" b="0" i="1" dirty="0" err="1">
                <a:latin typeface="Aparajita" pitchFamily="34" charset="0"/>
                <a:cs typeface="Aparajita" pitchFamily="34" charset="0"/>
              </a:rPr>
              <a:t>Souvereig-nty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),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persamaan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negara-negara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3200" b="0" i="1" dirty="0">
                <a:latin typeface="Aparajita" pitchFamily="34" charset="0"/>
                <a:cs typeface="Aparajita" pitchFamily="34" charset="0"/>
              </a:rPr>
              <a:t>equality of states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)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campur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tangan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urusan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0" dirty="0" err="1">
                <a:latin typeface="Aparajita" pitchFamily="34" charset="0"/>
                <a:cs typeface="Aparajita" pitchFamily="34" charset="0"/>
              </a:rPr>
              <a:t>domestik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3200" b="0" i="1" dirty="0">
                <a:latin typeface="Aparajita" pitchFamily="34" charset="0"/>
                <a:cs typeface="Aparajita" pitchFamily="34" charset="0"/>
              </a:rPr>
              <a:t>non-interference in domestic affairs</a:t>
            </a:r>
            <a:r>
              <a:rPr lang="en-US" sz="3200" b="0" dirty="0">
                <a:latin typeface="Aparajita" pitchFamily="34" charset="0"/>
                <a:cs typeface="Aparajita" pitchFamily="34" charset="0"/>
              </a:rPr>
              <a:t>). </a:t>
            </a:r>
            <a:endParaRPr lang="en-US" sz="32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44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Garamond" pitchFamily="18" charset="0"/>
              </a:rPr>
              <a:t>Yurisdiksi</a:t>
            </a:r>
            <a:r>
              <a:rPr lang="en-US" b="1" dirty="0" smtClean="0">
                <a:latin typeface="Garamond" pitchFamily="18" charset="0"/>
              </a:rPr>
              <a:t> </a:t>
            </a:r>
            <a:r>
              <a:rPr lang="en-US" b="1" dirty="0" err="1" smtClean="0">
                <a:latin typeface="Garamond" pitchFamily="18" charset="0"/>
              </a:rPr>
              <a:t>dan</a:t>
            </a:r>
            <a:r>
              <a:rPr lang="en-US" b="1" dirty="0" smtClean="0">
                <a:latin typeface="Garamond" pitchFamily="18" charset="0"/>
              </a:rPr>
              <a:t> </a:t>
            </a:r>
            <a:r>
              <a:rPr lang="en-US" b="1" dirty="0" err="1" smtClean="0">
                <a:latin typeface="Garamond" pitchFamily="18" charset="0"/>
              </a:rPr>
              <a:t>Kedaulatan</a:t>
            </a:r>
            <a:endParaRPr lang="en-US" b="1" dirty="0" smtClean="0">
              <a:latin typeface="Garamond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10600" cy="35814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HI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mengandung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2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aspek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  1. intern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  2.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ekstern</a:t>
            </a:r>
            <a:endParaRPr lang="en-US" sz="2800" b="0" dirty="0" smtClean="0">
              <a:latin typeface="Aparajita" pitchFamily="34" charset="0"/>
              <a:cs typeface="Aparajita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Dari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aspek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lahirlah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YURISDIKSI NEGARA 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Hanya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berdaulat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memiliki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Hukum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Internasional</a:t>
            </a:r>
            <a:endParaRPr lang="en-US" sz="2800" b="0" dirty="0" smtClean="0">
              <a:latin typeface="Aparajita" pitchFamily="34" charset="0"/>
              <a:cs typeface="Aparajita" pitchFamily="34" charset="0"/>
            </a:endParaRPr>
          </a:p>
          <a:p>
            <a:pPr marL="0" indent="0"/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Negara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merupakan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konsekuensi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logis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adanya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azas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 smtClean="0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2800" b="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ataupun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hak-hak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tertentu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dimiliki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b="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b="0" dirty="0">
                <a:latin typeface="Aparajita" pitchFamily="34" charset="0"/>
                <a:cs typeface="Aparajita" pitchFamily="34" charset="0"/>
              </a:rPr>
              <a:t>. </a:t>
            </a:r>
            <a:endParaRPr lang="en-US" sz="2800" b="0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44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Garamond" pitchFamily="18" charset="0"/>
              </a:rPr>
              <a:t>YURISDIKSI NEGARA</a:t>
            </a:r>
            <a:endParaRPr 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0628"/>
            <a:ext cx="8153400" cy="5300172"/>
          </a:xfrm>
        </p:spPr>
        <p:txBody>
          <a:bodyPr>
            <a:no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neg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ara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HI: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hak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/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kekuasaan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/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wewenang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berdasarkan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HI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mengatur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orang/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benda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/tindakan2/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peristiwa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(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pidana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)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yg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mengandung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aspek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“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Hukum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Laut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”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wewenang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memaksa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pentaatan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hukumnya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,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baik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kriminal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maupun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perdata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. (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Mochtar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Kusumaatmaja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dirty="0" err="1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merupakan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aplikasi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kedaulatan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. Negara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berdaulat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memaksakan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pentaatan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hukumnya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. (Brown Lie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)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2400" dirty="0" err="1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wewenang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diberikan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oleh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HI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menuntut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mengadili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. (Harvard Research Draft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)</a:t>
            </a:r>
          </a:p>
          <a:p>
            <a:pPr marL="457200" lvl="1" indent="-457200" algn="just">
              <a:spcBef>
                <a:spcPts val="800"/>
              </a:spcBef>
              <a:buClrTx/>
              <a:buFont typeface="Wingdings" pitchFamily="2" charset="2"/>
              <a:buChar char="Ø"/>
            </a:pPr>
            <a:r>
              <a:rPr lang="en-US" sz="2400" dirty="0" err="1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adalah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kesanggupan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menurut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HI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untuk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membentuk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dan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melaksanakan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err="1">
                <a:latin typeface="Aparajita" pitchFamily="34" charset="0"/>
                <a:cs typeface="Aparajita" pitchFamily="34" charset="0"/>
              </a:rPr>
              <a:t>hukumnya</a:t>
            </a:r>
            <a:r>
              <a:rPr lang="en-US" sz="2400" dirty="0">
                <a:latin typeface="Aparajita" pitchFamily="34" charset="0"/>
                <a:cs typeface="Aparajita" pitchFamily="34" charset="0"/>
              </a:rPr>
              <a:t>. (American Law Institute)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en-US" sz="2400" dirty="0">
              <a:latin typeface="Aparajita" pitchFamily="34" charset="0"/>
              <a:cs typeface="Aparajita" pitchFamily="34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363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867400"/>
          </a:xfrm>
        </p:spPr>
        <p:txBody>
          <a:bodyPr>
            <a:noAutofit/>
          </a:bodyPr>
          <a:lstStyle/>
          <a:p>
            <a:pPr marL="0" indent="0"/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Hans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Kelsen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: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hukum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i="1" dirty="0" smtClean="0">
                <a:latin typeface="Aparajita" pitchFamily="34" charset="0"/>
                <a:cs typeface="Aparajita" pitchFamily="34" charset="0"/>
              </a:rPr>
              <a:t>par in </a:t>
            </a:r>
            <a:r>
              <a:rPr lang="en-US" sz="2800" i="1" dirty="0" err="1" smtClean="0">
                <a:latin typeface="Aparajita" pitchFamily="34" charset="0"/>
                <a:cs typeface="Aparajita" pitchFamily="34" charset="0"/>
              </a:rPr>
              <a:t>parem</a:t>
            </a:r>
            <a:r>
              <a:rPr lang="en-US" sz="2800" i="1" dirty="0" smtClean="0">
                <a:latin typeface="Aparajita" pitchFamily="34" charset="0"/>
                <a:cs typeface="Aparajita" pitchFamily="34" charset="0"/>
              </a:rPr>
              <a:t> non </a:t>
            </a:r>
            <a:r>
              <a:rPr lang="en-US" sz="2800" i="1" dirty="0" err="1" smtClean="0">
                <a:latin typeface="Aparajita" pitchFamily="34" charset="0"/>
                <a:cs typeface="Aparajita" pitchFamily="34" charset="0"/>
              </a:rPr>
              <a:t>habet</a:t>
            </a:r>
            <a:r>
              <a:rPr lang="en-US" sz="2800" i="1" dirty="0" smtClean="0">
                <a:latin typeface="Aparajita" pitchFamily="34" charset="0"/>
                <a:cs typeface="Aparajita" pitchFamily="34" charset="0"/>
              </a:rPr>
              <a:t> imperium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prinsip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turut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campur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urusan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domestik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lain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mempunyai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bbrp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pengertian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melaksanakan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yurisdiksi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melalui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pengadilannya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terhadap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tindakan-tindakan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lain,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kecuali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tsb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menyetujuinya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pengadilan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yang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dibentuk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berdasarkan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perjanjian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internasiol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dapat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mengadili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tindakan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yg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bukan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merupakan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anggota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atau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peserta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dari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perjanjian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internasional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tersebut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514350" indent="-514350" algn="just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Pengadilan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tidak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berhak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mempersoalkan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keabsahan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suatu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tindakan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negara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lain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yg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dilaksanakan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di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dalam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err="1">
                <a:latin typeface="Aparajita" pitchFamily="34" charset="0"/>
                <a:cs typeface="Aparajita" pitchFamily="34" charset="0"/>
              </a:rPr>
              <a:t>wilayahnya</a:t>
            </a:r>
            <a:r>
              <a:rPr lang="en-US" sz="2800" dirty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533400" indent="-533400">
              <a:lnSpc>
                <a:spcPct val="80000"/>
              </a:lnSpc>
              <a:defRPr/>
            </a:pPr>
            <a:endParaRPr lang="en-US" sz="2800" dirty="0">
              <a:latin typeface="Aparajita" pitchFamily="34" charset="0"/>
              <a:cs typeface="Aparajita" pitchFamily="34" charset="0"/>
            </a:endParaRPr>
          </a:p>
          <a:p>
            <a:endParaRPr lang="en-US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40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5"/>
          <p:cNvSpPr>
            <a:spLocks noChangeArrowheads="1"/>
          </p:cNvSpPr>
          <p:nvPr/>
        </p:nvSpPr>
        <p:spPr bwMode="auto">
          <a:xfrm>
            <a:off x="609600" y="0"/>
            <a:ext cx="1828800" cy="571500"/>
          </a:xfrm>
          <a:prstGeom prst="ellipse">
            <a:avLst/>
          </a:prstGeom>
          <a:solidFill>
            <a:srgbClr val="FF99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09600" y="76200"/>
            <a:ext cx="1828800" cy="914400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 dirty="0" err="1">
                <a:latin typeface="Arial Black" pitchFamily="34" charset="0"/>
              </a:rPr>
              <a:t>Yurisdiksi</a:t>
            </a:r>
            <a:r>
              <a:rPr lang="en-US" sz="1600" dirty="0">
                <a:latin typeface="Arial Black" pitchFamily="34" charset="0"/>
              </a:rPr>
              <a:t> Negara</a:t>
            </a:r>
            <a:endParaRPr lang="en-US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20725" y="1066800"/>
            <a:ext cx="6400800" cy="91440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1400">
                <a:latin typeface="Arial Black" pitchFamily="34" charset="0"/>
              </a:rPr>
              <a:t>wewenang suatu negara untuk menetapkan dan memaksakan ketentuan hukum nasionalnya. wewenang tersebut diberikan oleh Hukum Internasional.</a:t>
            </a:r>
            <a:endParaRPr lang="en-US"/>
          </a:p>
        </p:txBody>
      </p:sp>
      <p:sp>
        <p:nvSpPr>
          <p:cNvPr id="24584" name="AutoShape 8"/>
          <p:cNvSpPr>
            <a:spLocks noChangeArrowheads="1"/>
          </p:cNvSpPr>
          <p:nvPr/>
        </p:nvSpPr>
        <p:spPr bwMode="auto">
          <a:xfrm>
            <a:off x="2095500" y="2324100"/>
            <a:ext cx="1485900" cy="571500"/>
          </a:xfrm>
          <a:prstGeom prst="flowChartDocumen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600" b="1">
                <a:latin typeface="Arial" charset="0"/>
              </a:rPr>
              <a:t>Yurisdiksi</a:t>
            </a:r>
            <a:endParaRPr lang="en-US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5905500" y="2286000"/>
            <a:ext cx="1485900" cy="571500"/>
          </a:xfrm>
          <a:prstGeom prst="flowChartDocumen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1600" b="1">
                <a:latin typeface="Arial" charset="0"/>
              </a:rPr>
              <a:t>Kedaulatan</a:t>
            </a:r>
            <a:endParaRPr lang="en-US"/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4191000" y="2362200"/>
            <a:ext cx="1143000" cy="342900"/>
          </a:xfrm>
          <a:prstGeom prst="leftRightArrow">
            <a:avLst>
              <a:gd name="adj1" fmla="val 50000"/>
              <a:gd name="adj2" fmla="val 66667"/>
            </a:avLst>
          </a:prstGeom>
          <a:solidFill>
            <a:srgbClr val="00B0F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57200" y="3200400"/>
            <a:ext cx="8458200" cy="25304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lvl="1" indent="-342900">
              <a:buFont typeface="Courier New" pitchFamily="49" charset="0"/>
              <a:buChar char="o"/>
            </a:pPr>
            <a:r>
              <a:rPr lang="en-US" sz="2000" b="1" dirty="0" err="1"/>
              <a:t>Kedaulatan</a:t>
            </a:r>
            <a:r>
              <a:rPr lang="en-US" sz="2000" b="1" dirty="0"/>
              <a:t> </a:t>
            </a:r>
            <a:r>
              <a:rPr lang="en-US" sz="2000" b="1" dirty="0" err="1"/>
              <a:t>memberikan</a:t>
            </a:r>
            <a:r>
              <a:rPr lang="en-US" sz="2000" b="1" dirty="0"/>
              <a:t> “</a:t>
            </a:r>
            <a:r>
              <a:rPr lang="en-US" sz="2000" b="1" i="1" dirty="0"/>
              <a:t>freedom to act</a:t>
            </a:r>
            <a:r>
              <a:rPr lang="en-US" sz="2000" b="1" dirty="0"/>
              <a:t>”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melaksanakan</a:t>
            </a:r>
            <a:r>
              <a:rPr lang="en-US" sz="2000" b="1" dirty="0"/>
              <a:t> </a:t>
            </a:r>
            <a:r>
              <a:rPr lang="en-US" sz="2000" b="1" dirty="0" err="1"/>
              <a:t>yurisdiksinya</a:t>
            </a:r>
            <a:r>
              <a:rPr lang="en-US" sz="2000" b="1" dirty="0"/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err="1"/>
              <a:t>Kedaulatan</a:t>
            </a:r>
            <a:r>
              <a:rPr lang="en-US" sz="2000" b="1" dirty="0"/>
              <a:t> </a:t>
            </a:r>
            <a:r>
              <a:rPr lang="en-US" sz="2000" b="1" dirty="0" err="1"/>
              <a:t>memberikan</a:t>
            </a:r>
            <a:r>
              <a:rPr lang="en-US" sz="2000" b="1" dirty="0"/>
              <a:t> </a:t>
            </a:r>
            <a:r>
              <a:rPr lang="en-US" sz="2000" b="1" dirty="0" err="1"/>
              <a:t>kebebasan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menetapkan</a:t>
            </a:r>
            <a:r>
              <a:rPr lang="en-US" sz="2000" b="1" dirty="0"/>
              <a:t> </a:t>
            </a:r>
            <a:r>
              <a:rPr lang="en-US" sz="2000" b="1" dirty="0" err="1"/>
              <a:t>siapa</a:t>
            </a:r>
            <a:r>
              <a:rPr lang="en-US" sz="2000" b="1" dirty="0"/>
              <a:t> </a:t>
            </a:r>
            <a:r>
              <a:rPr lang="en-US" sz="2000" b="1" dirty="0" err="1"/>
              <a:t>saja</a:t>
            </a:r>
            <a:r>
              <a:rPr lang="en-US" sz="2000" b="1" dirty="0"/>
              <a:t> yang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terkena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yurisdiksinya</a:t>
            </a:r>
            <a:r>
              <a:rPr lang="en-US" sz="2000" b="1" dirty="0"/>
              <a:t>.</a:t>
            </a:r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err="1"/>
              <a:t>Kedaulatan</a:t>
            </a:r>
            <a:r>
              <a:rPr lang="en-US" sz="2000" b="1" dirty="0"/>
              <a:t> </a:t>
            </a:r>
            <a:r>
              <a:rPr lang="en-US" sz="2000" b="1" dirty="0" err="1"/>
              <a:t>memberikan</a:t>
            </a:r>
            <a:r>
              <a:rPr lang="en-US" sz="2000" b="1" dirty="0"/>
              <a:t> </a:t>
            </a:r>
            <a:r>
              <a:rPr lang="en-US" sz="2000" b="1" dirty="0" err="1"/>
              <a:t>keleluasan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menolak</a:t>
            </a:r>
            <a:r>
              <a:rPr lang="en-US" sz="2000" b="1" dirty="0"/>
              <a:t> </a:t>
            </a:r>
            <a:r>
              <a:rPr lang="en-US" sz="2000" b="1" dirty="0" err="1"/>
              <a:t>hukum</a:t>
            </a:r>
            <a:r>
              <a:rPr lang="en-US" sz="2000" b="1" dirty="0"/>
              <a:t> lain </a:t>
            </a:r>
            <a:r>
              <a:rPr lang="en-US" sz="2000" b="1" dirty="0" err="1"/>
              <a:t>selain</a:t>
            </a:r>
            <a:r>
              <a:rPr lang="en-US" sz="2000" b="1" dirty="0"/>
              <a:t> </a:t>
            </a:r>
            <a:r>
              <a:rPr lang="en-US" sz="2000" b="1" dirty="0" err="1"/>
              <a:t>hukumnya</a:t>
            </a:r>
            <a:r>
              <a:rPr lang="en-US" sz="2000" b="1" dirty="0"/>
              <a:t> </a:t>
            </a:r>
            <a:r>
              <a:rPr lang="en-US" sz="2000" b="1" dirty="0" err="1"/>
              <a:t>sendiri</a:t>
            </a:r>
            <a:endParaRPr lang="en-US" sz="2000" b="1" dirty="0"/>
          </a:p>
          <a:p>
            <a:pPr marL="342900" indent="-342900">
              <a:buFont typeface="Courier New" pitchFamily="49" charset="0"/>
              <a:buChar char="o"/>
            </a:pPr>
            <a:r>
              <a:rPr lang="en-US" sz="2000" b="1" dirty="0" err="1"/>
              <a:t>Hukum</a:t>
            </a:r>
            <a:r>
              <a:rPr lang="en-US" sz="2000" b="1" dirty="0"/>
              <a:t> </a:t>
            </a:r>
            <a:r>
              <a:rPr lang="en-US" sz="2000" b="1" dirty="0" err="1"/>
              <a:t>internasional</a:t>
            </a:r>
            <a:r>
              <a:rPr lang="en-US" sz="2000" b="1" dirty="0"/>
              <a:t> </a:t>
            </a:r>
            <a:r>
              <a:rPr lang="en-US" sz="2000" b="1" dirty="0" err="1"/>
              <a:t>membatasi</a:t>
            </a:r>
            <a:r>
              <a:rPr lang="en-US" sz="2000" b="1" dirty="0"/>
              <a:t> </a:t>
            </a:r>
            <a:r>
              <a:rPr lang="en-US" sz="2000" b="1" dirty="0" err="1"/>
              <a:t>kedaulatan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yurisdiksi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/>
              <a:t> lain. </a:t>
            </a:r>
          </a:p>
        </p:txBody>
      </p:sp>
    </p:spTree>
    <p:extLst>
      <p:ext uri="{BB962C8B-B14F-4D97-AF65-F5344CB8AC3E}">
        <p14:creationId xmlns:p14="http://schemas.microsoft.com/office/powerpoint/2010/main" val="3632018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nimBg="1"/>
      <p:bldP spid="24583" grpId="0" animBg="1"/>
      <p:bldP spid="24584" grpId="0" animBg="1"/>
      <p:bldP spid="24585" grpId="0" animBg="1"/>
      <p:bldP spid="24587" grpId="0" animBg="1"/>
      <p:bldP spid="245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AutoShape 5"/>
          <p:cNvSpPr>
            <a:spLocks noChangeArrowheads="1"/>
          </p:cNvSpPr>
          <p:nvPr/>
        </p:nvSpPr>
        <p:spPr bwMode="auto">
          <a:xfrm>
            <a:off x="25400" y="1714500"/>
            <a:ext cx="15748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600" b="1">
                <a:latin typeface="Arial" charset="0"/>
              </a:rPr>
              <a:t>Macam Yurisdiksi</a:t>
            </a:r>
            <a:endParaRPr lang="en-US" sz="1600"/>
          </a:p>
        </p:txBody>
      </p:sp>
      <p:sp>
        <p:nvSpPr>
          <p:cNvPr id="25606" name="AutoShape 6"/>
          <p:cNvSpPr>
            <a:spLocks/>
          </p:cNvSpPr>
          <p:nvPr/>
        </p:nvSpPr>
        <p:spPr bwMode="auto">
          <a:xfrm>
            <a:off x="1905000" y="152400"/>
            <a:ext cx="3860800" cy="365125"/>
          </a:xfrm>
          <a:prstGeom prst="accentBorderCallout2">
            <a:avLst>
              <a:gd name="adj1" fmla="val 31306"/>
              <a:gd name="adj2" fmla="val -1972"/>
              <a:gd name="adj3" fmla="val 31306"/>
              <a:gd name="adj4" fmla="val -7361"/>
              <a:gd name="adj5" fmla="val 527421"/>
              <a:gd name="adj6" fmla="val -852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i="1">
                <a:latin typeface="Arial Black" pitchFamily="34" charset="0"/>
              </a:rPr>
              <a:t>Prescription jurisdiction</a:t>
            </a:r>
            <a:endParaRPr lang="en-US" sz="1600"/>
          </a:p>
        </p:txBody>
      </p:sp>
      <p:sp>
        <p:nvSpPr>
          <p:cNvPr id="25607" name="AutoShape 7"/>
          <p:cNvSpPr>
            <a:spLocks/>
          </p:cNvSpPr>
          <p:nvPr/>
        </p:nvSpPr>
        <p:spPr bwMode="auto">
          <a:xfrm>
            <a:off x="1952625" y="3108325"/>
            <a:ext cx="3686175" cy="396875"/>
          </a:xfrm>
          <a:prstGeom prst="accentBorderCallout2">
            <a:avLst>
              <a:gd name="adj1" fmla="val 28801"/>
              <a:gd name="adj2" fmla="val -2069"/>
              <a:gd name="adj3" fmla="val 28801"/>
              <a:gd name="adj4" fmla="val -2069"/>
              <a:gd name="adj5" fmla="val -280065"/>
              <a:gd name="adj6" fmla="val -1018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i="1">
                <a:latin typeface="Arial Black" pitchFamily="34" charset="0"/>
              </a:rPr>
              <a:t>Adjudicate/judicial jurisdiction</a:t>
            </a:r>
            <a:endParaRPr lang="en-US" sz="1600"/>
          </a:p>
        </p:txBody>
      </p:sp>
      <p:sp>
        <p:nvSpPr>
          <p:cNvPr id="25608" name="AutoShape 8"/>
          <p:cNvSpPr>
            <a:spLocks/>
          </p:cNvSpPr>
          <p:nvPr/>
        </p:nvSpPr>
        <p:spPr bwMode="auto">
          <a:xfrm>
            <a:off x="1879600" y="5165725"/>
            <a:ext cx="3683000" cy="396875"/>
          </a:xfrm>
          <a:prstGeom prst="accentBorderCallout2">
            <a:avLst>
              <a:gd name="adj1" fmla="val 28801"/>
              <a:gd name="adj2" fmla="val -2069"/>
              <a:gd name="adj3" fmla="val 28801"/>
              <a:gd name="adj4" fmla="val -2069"/>
              <a:gd name="adj5" fmla="val -787653"/>
              <a:gd name="adj6" fmla="val -838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i="1">
                <a:latin typeface="Arial Black" pitchFamily="34" charset="0"/>
              </a:rPr>
              <a:t>Enforcement jurisdiction</a:t>
            </a:r>
            <a:endParaRPr lang="en-US" sz="1600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905000" y="603250"/>
            <a:ext cx="6858000" cy="229235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/>
              <a:t>Terhadap orang, kekayaan dan peristiwa hukum yang ada atau terjadi di dalam wilayah negara (</a:t>
            </a:r>
            <a:r>
              <a:rPr lang="en-US" sz="1600" b="1" i="1"/>
              <a:t>territorial jurisdiction</a:t>
            </a:r>
            <a:r>
              <a:rPr lang="en-US" sz="1600" b="1"/>
              <a:t>)</a:t>
            </a:r>
          </a:p>
          <a:p>
            <a:r>
              <a:rPr lang="en-US" sz="1600" b="1"/>
              <a:t>Terhadap kewarganegaraannya yang melakukan tindak pidana di luar wilayah negara; atau terhadap orang atau kegiatan di dalam kapal atau pesawat udara yang didaftarkan di negaranya (</a:t>
            </a:r>
            <a:r>
              <a:rPr lang="en-US" sz="1600" b="1" i="1"/>
              <a:t>personal/ nationality principle of jurisdiction</a:t>
            </a:r>
            <a:r>
              <a:rPr lang="en-US" sz="1600" b="1"/>
              <a:t>)</a:t>
            </a:r>
          </a:p>
          <a:p>
            <a:r>
              <a:rPr lang="en-US" sz="1600" b="1"/>
              <a:t>Terhadap setiap orang yang melakukan tindak pidana tertentu yang dilakukan di luar wilayah negaranya (</a:t>
            </a:r>
            <a:r>
              <a:rPr lang="en-US" sz="1600" b="1" i="1"/>
              <a:t>universality principle of jurisdiction</a:t>
            </a:r>
            <a:r>
              <a:rPr lang="en-US" sz="1600" b="1"/>
              <a:t>)</a:t>
            </a:r>
          </a:p>
          <a:p>
            <a:r>
              <a:rPr lang="en-US" sz="1600" b="1"/>
              <a:t>Lihat beberapa pasal dalam KUHP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905000" y="3562350"/>
            <a:ext cx="6858000" cy="1323975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/>
            <a:r>
              <a:rPr lang="sv-SE" sz="1600" b="1"/>
              <a:t>Wewenang untuk menghadapkan seseorang ke dalam proses pengadilan atau peradilan administrasif.</a:t>
            </a:r>
          </a:p>
          <a:p>
            <a:pPr marL="0" lvl="4"/>
            <a:r>
              <a:rPr lang="sv-SE" sz="1600" b="1"/>
              <a:t>Pada umumnya terbatas pada kasus hukum pidana</a:t>
            </a:r>
          </a:p>
          <a:p>
            <a:pPr marL="0" lvl="4"/>
            <a:r>
              <a:rPr lang="sv-SE" sz="1600" b="1"/>
              <a:t>Dapat dilakukan terhadap kasus-kasus yang menyangkut hukum nasional berdasarkan prinsip perlindungan, universalitas atau nasionalitas pasif</a:t>
            </a:r>
            <a:endParaRPr lang="en-US" sz="1600" b="1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905000" y="5651500"/>
            <a:ext cx="6858000" cy="8255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/>
              <a:t>Merupakan wewenang untuk memaksakan putusan pengadilan</a:t>
            </a:r>
          </a:p>
          <a:p>
            <a:r>
              <a:rPr lang="en-US" sz="1600" b="1"/>
              <a:t>Harus berdasarkan alasan yang “</a:t>
            </a:r>
            <a:r>
              <a:rPr lang="en-US" sz="1600" b="1" i="1"/>
              <a:t>reasonable</a:t>
            </a:r>
            <a:r>
              <a:rPr lang="en-US" sz="1600" b="1"/>
              <a:t>” yaitu adanya hubungan yang erat (kewilayah atau kebangsaan)</a:t>
            </a:r>
          </a:p>
        </p:txBody>
      </p:sp>
    </p:spTree>
    <p:extLst>
      <p:ext uri="{BB962C8B-B14F-4D97-AF65-F5344CB8AC3E}">
        <p14:creationId xmlns:p14="http://schemas.microsoft.com/office/powerpoint/2010/main" val="201575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  <p:bldP spid="256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8305800" cy="21236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2200" b="1" dirty="0" err="1">
                <a:latin typeface="Agency FB" pitchFamily="34" charset="0"/>
              </a:rPr>
              <a:t>Hukum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Internasional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tidak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membatasi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yurisdiksi</a:t>
            </a:r>
            <a:r>
              <a:rPr lang="en-US" sz="2200" b="1" dirty="0">
                <a:latin typeface="Agency FB" pitchFamily="34" charset="0"/>
              </a:rPr>
              <a:t> yang </a:t>
            </a:r>
            <a:r>
              <a:rPr lang="en-US" sz="2200" b="1" dirty="0" err="1">
                <a:latin typeface="Agency FB" pitchFamily="34" charset="0"/>
              </a:rPr>
              <a:t>dijalankan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oleh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setiap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negara</a:t>
            </a:r>
            <a:r>
              <a:rPr lang="en-US" sz="2200" b="1" dirty="0">
                <a:latin typeface="Agency FB" pitchFamily="34" charset="0"/>
              </a:rPr>
              <a:t>, </a:t>
            </a:r>
            <a:r>
              <a:rPr lang="en-US" sz="2200" b="1" dirty="0" err="1">
                <a:latin typeface="Agency FB" pitchFamily="34" charset="0"/>
              </a:rPr>
              <a:t>kecuali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jika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pembatasan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itu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telah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dibuktikan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adanya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sebagai</a:t>
            </a:r>
            <a:r>
              <a:rPr lang="en-US" sz="2200" b="1" dirty="0">
                <a:latin typeface="Agency FB" pitchFamily="34" charset="0"/>
              </a:rPr>
              <a:t> </a:t>
            </a:r>
            <a:r>
              <a:rPr lang="en-US" sz="2200" b="1" dirty="0" err="1">
                <a:latin typeface="Agency FB" pitchFamily="34" charset="0"/>
              </a:rPr>
              <a:t>prinsip</a:t>
            </a:r>
            <a:r>
              <a:rPr lang="en-US" sz="2200" b="1" dirty="0">
                <a:latin typeface="Agency FB" pitchFamily="34" charset="0"/>
              </a:rPr>
              <a:t> HI.</a:t>
            </a:r>
            <a:endParaRPr lang="sv-SE" sz="2200" b="1" dirty="0">
              <a:latin typeface="Agency FB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v-SE" sz="2200" b="1" dirty="0">
                <a:latin typeface="Agency FB" pitchFamily="34" charset="0"/>
              </a:rPr>
              <a:t>Negara tidak akan menjalankan yurisdiksi atas peristiwa, orang dan benda yang tidak ada sangkut pautnya dengan negara tersebut (Starke, 1989).</a:t>
            </a:r>
          </a:p>
          <a:p>
            <a:pPr>
              <a:buFont typeface="Arial" pitchFamily="34" charset="0"/>
              <a:buChar char="•"/>
            </a:pPr>
            <a:r>
              <a:rPr lang="sv-SE" sz="2200" b="1" dirty="0">
                <a:latin typeface="Agency FB" pitchFamily="34" charset="0"/>
              </a:rPr>
              <a:t>Negara tidak boleh melaksanakan wewenangnya (yurisdiksi) di wilayah negara lain (Martin Dixon, 1990).</a:t>
            </a:r>
            <a:endParaRPr lang="en-US" sz="2200" b="1" dirty="0">
              <a:latin typeface="Agency FB" pitchFamily="34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85800" y="4267200"/>
            <a:ext cx="8229600" cy="23083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/>
            <a:r>
              <a:rPr lang="en-US" sz="1800" b="1" dirty="0"/>
              <a:t>Negara </a:t>
            </a:r>
            <a:r>
              <a:rPr lang="en-US" sz="1800" b="1" dirty="0" err="1"/>
              <a:t>tidak</a:t>
            </a:r>
            <a:r>
              <a:rPr lang="en-US" sz="1800" b="1" dirty="0"/>
              <a:t> </a:t>
            </a:r>
            <a:r>
              <a:rPr lang="en-US" sz="1800" b="1" dirty="0" err="1"/>
              <a:t>dapat</a:t>
            </a:r>
            <a:r>
              <a:rPr lang="en-US" sz="1800" b="1" dirty="0"/>
              <a:t> </a:t>
            </a:r>
            <a:r>
              <a:rPr lang="en-US" sz="1800" b="1" dirty="0" err="1"/>
              <a:t>mengambil</a:t>
            </a:r>
            <a:r>
              <a:rPr lang="en-US" sz="1800" b="1" dirty="0"/>
              <a:t> </a:t>
            </a:r>
            <a:r>
              <a:rPr lang="en-US" sz="1800" b="1" dirty="0" err="1"/>
              <a:t>tindakan-tindakan</a:t>
            </a:r>
            <a:r>
              <a:rPr lang="en-US" sz="1800" b="1" dirty="0"/>
              <a:t> di </a:t>
            </a:r>
            <a:r>
              <a:rPr lang="en-US" sz="1800" b="1" dirty="0" err="1"/>
              <a:t>wilayah</a:t>
            </a:r>
            <a:r>
              <a:rPr lang="en-US" sz="1800" b="1" dirty="0"/>
              <a:t> </a:t>
            </a:r>
            <a:r>
              <a:rPr lang="en-US" sz="1800" b="1" dirty="0" err="1"/>
              <a:t>negara</a:t>
            </a:r>
            <a:r>
              <a:rPr lang="en-US" sz="1800" b="1" dirty="0"/>
              <a:t> lain </a:t>
            </a:r>
            <a:r>
              <a:rPr lang="en-US" sz="1800" b="1" dirty="0" err="1"/>
              <a:t>dengan</a:t>
            </a:r>
            <a:r>
              <a:rPr lang="en-US" sz="1800" b="1" dirty="0"/>
              <a:t> </a:t>
            </a:r>
            <a:r>
              <a:rPr lang="en-US" sz="1800" b="1" dirty="0" err="1"/>
              <a:t>cara</a:t>
            </a:r>
            <a:r>
              <a:rPr lang="en-US" sz="1800" b="1" dirty="0"/>
              <a:t> </a:t>
            </a:r>
            <a:r>
              <a:rPr lang="en-US" sz="1800" b="1" dirty="0" err="1"/>
              <a:t>melaksanakan</a:t>
            </a:r>
            <a:r>
              <a:rPr lang="en-US" sz="1800" b="1" dirty="0"/>
              <a:t> </a:t>
            </a:r>
            <a:r>
              <a:rPr lang="en-US" sz="1800" b="1" dirty="0" err="1"/>
              <a:t>hukum</a:t>
            </a:r>
            <a:r>
              <a:rPr lang="en-US" sz="1800" b="1" dirty="0"/>
              <a:t> </a:t>
            </a:r>
            <a:r>
              <a:rPr lang="en-US" sz="1800" b="1" dirty="0" err="1"/>
              <a:t>nasionalnya</a:t>
            </a:r>
            <a:r>
              <a:rPr lang="en-US" sz="1800" b="1" dirty="0"/>
              <a:t> </a:t>
            </a:r>
            <a:r>
              <a:rPr lang="en-US" sz="1800" b="1" dirty="0" err="1"/>
              <a:t>tanpa</a:t>
            </a:r>
            <a:r>
              <a:rPr lang="en-US" sz="1800" b="1" dirty="0"/>
              <a:t> </a:t>
            </a:r>
            <a:r>
              <a:rPr lang="en-US" sz="1800" b="1" dirty="0" err="1"/>
              <a:t>persetujuan</a:t>
            </a:r>
            <a:r>
              <a:rPr lang="en-US" sz="1800" b="1" dirty="0"/>
              <a:t> </a:t>
            </a:r>
            <a:r>
              <a:rPr lang="en-US" sz="1800" b="1" dirty="0" err="1"/>
              <a:t>negara</a:t>
            </a:r>
            <a:r>
              <a:rPr lang="en-US" sz="1800" b="1" dirty="0"/>
              <a:t> </a:t>
            </a:r>
            <a:r>
              <a:rPr lang="en-US" sz="1800" b="1" dirty="0" err="1"/>
              <a:t>tersebut</a:t>
            </a:r>
            <a:r>
              <a:rPr lang="en-US" sz="1800" b="1" dirty="0"/>
              <a:t> </a:t>
            </a:r>
            <a:r>
              <a:rPr lang="en-US" sz="1800" b="1" i="1" dirty="0">
                <a:sym typeface="Wingdings" pitchFamily="2" charset="2"/>
              </a:rPr>
              <a:t></a:t>
            </a:r>
            <a:r>
              <a:rPr lang="en-US" sz="1800" b="1" i="1" dirty="0"/>
              <a:t> Treaty or Consent</a:t>
            </a:r>
            <a:r>
              <a:rPr lang="en-US" sz="1800" b="1" dirty="0"/>
              <a:t>. (Brown Lie, 1979)</a:t>
            </a:r>
            <a:endParaRPr lang="en-US" sz="1800" b="1" i="1" dirty="0"/>
          </a:p>
          <a:p>
            <a:pPr lvl="1" indent="-176213">
              <a:buFont typeface="Wingdings" pitchFamily="2" charset="2"/>
              <a:buChar char="ü"/>
            </a:pPr>
            <a:r>
              <a:rPr lang="en-US" sz="1800" b="1" i="1" dirty="0"/>
              <a:t>The enforcement of that jurisdiction can generally take place only within its own territory</a:t>
            </a:r>
            <a:r>
              <a:rPr lang="en-US" sz="1800" b="1" dirty="0"/>
              <a:t>.</a:t>
            </a:r>
            <a:endParaRPr lang="en-US" sz="1800" b="1" i="1" dirty="0"/>
          </a:p>
          <a:p>
            <a:pPr lvl="1" indent="-176213">
              <a:buFont typeface="Wingdings" pitchFamily="2" charset="2"/>
              <a:buChar char="ü"/>
            </a:pPr>
            <a:r>
              <a:rPr lang="en-US" sz="1800" b="1" i="1" dirty="0"/>
              <a:t>Any enforcement of that jurisdiction is confined to its own territory and </a:t>
            </a:r>
            <a:r>
              <a:rPr lang="en-US" sz="1800" b="1" i="1" dirty="0" err="1"/>
              <a:t>and</a:t>
            </a:r>
            <a:r>
              <a:rPr lang="en-US" sz="1800" b="1" i="1" dirty="0"/>
              <a:t> must not without special agreement be exercise in any form in the territory of another state.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286038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FangSong" pitchFamily="49" charset="-122"/>
                <a:ea typeface="FangSong" pitchFamily="49" charset="-122"/>
              </a:rPr>
              <a:t>PRINSIP-PRINSIP UMUM YURISDIKSI</a:t>
            </a:r>
          </a:p>
          <a:p>
            <a:pPr algn="ctr"/>
            <a:r>
              <a:rPr lang="en-US" sz="2800" b="1" dirty="0">
                <a:latin typeface="FangSong" pitchFamily="49" charset="-122"/>
                <a:ea typeface="FangSong" pitchFamily="49" charset="-122"/>
              </a:rPr>
              <a:t>(GENERAL PRINCIPLES OF JURISDICTION)</a:t>
            </a:r>
          </a:p>
          <a:p>
            <a:endParaRPr lang="en-US" sz="2800" b="1" dirty="0">
              <a:latin typeface="FangSong" pitchFamily="49" charset="-122"/>
              <a:ea typeface="FangSong" pitchFamily="49" charset="-122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924300" y="3800058"/>
            <a:ext cx="685800" cy="46714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28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277</TotalTime>
  <Words>1232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3" baseType="lpstr">
      <vt:lpstr>FangSong</vt:lpstr>
      <vt:lpstr>Agency FB</vt:lpstr>
      <vt:lpstr>Algerian</vt:lpstr>
      <vt:lpstr>Aparajita</vt:lpstr>
      <vt:lpstr>Arial</vt:lpstr>
      <vt:lpstr>Arial Black</vt:lpstr>
      <vt:lpstr>Bernard MT Condensed</vt:lpstr>
      <vt:lpstr>Courier New</vt:lpstr>
      <vt:lpstr>Franklin Gothic Book</vt:lpstr>
      <vt:lpstr>Franklin Gothic Medium</vt:lpstr>
      <vt:lpstr>Garamond</vt:lpstr>
      <vt:lpstr>Times New Roman</vt:lpstr>
      <vt:lpstr>Tunga</vt:lpstr>
      <vt:lpstr>Wingdings</vt:lpstr>
      <vt:lpstr>Angles</vt:lpstr>
      <vt:lpstr>YURISDIKSI</vt:lpstr>
      <vt:lpstr>PENGERTIAN YURISDIKSI</vt:lpstr>
      <vt:lpstr>PowerPoint Presentation</vt:lpstr>
      <vt:lpstr>Yurisdiksi dan Kedaulatan</vt:lpstr>
      <vt:lpstr>YURISDIKSI NEGARA</vt:lpstr>
      <vt:lpstr>PowerPoint Presentation</vt:lpstr>
      <vt:lpstr>PowerPoint Presentation</vt:lpstr>
      <vt:lpstr>PowerPoint Presentation</vt:lpstr>
      <vt:lpstr>PowerPoint Presentation</vt:lpstr>
      <vt:lpstr>Prinsip-prinsip yurisdiksi negara</vt:lpstr>
      <vt:lpstr>PRINSIP TERITORIAL</vt:lpstr>
      <vt:lpstr>Secara teknis yurisdiksi teritorial diperluas dengan jalan menerapkan:</vt:lpstr>
      <vt:lpstr>Pembatasan yurisdiksi teritorial</vt:lpstr>
      <vt:lpstr>PRINSIP PERSONAL</vt:lpstr>
      <vt:lpstr>PowerPoint Presentation</vt:lpstr>
      <vt:lpstr>PRINSIP PERLINDUNGAN</vt:lpstr>
      <vt:lpstr>PRINSIP UNIVERSAL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YURISDIKSI</dc:title>
  <dc:creator>1015e</dc:creator>
  <cp:lastModifiedBy>X455L</cp:lastModifiedBy>
  <cp:revision>17</cp:revision>
  <dcterms:created xsi:type="dcterms:W3CDTF">2016-05-26T16:17:16Z</dcterms:created>
  <dcterms:modified xsi:type="dcterms:W3CDTF">2017-05-04T23:06:12Z</dcterms:modified>
</cp:coreProperties>
</file>