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5" r:id="rId4"/>
    <p:sldId id="264" r:id="rId5"/>
    <p:sldId id="267" r:id="rId6"/>
    <p:sldId id="262" r:id="rId7"/>
    <p:sldId id="263" r:id="rId8"/>
    <p:sldId id="261" r:id="rId9"/>
    <p:sldId id="268" r:id="rId10"/>
    <p:sldId id="259" r:id="rId11"/>
    <p:sldId id="278" r:id="rId12"/>
    <p:sldId id="277" r:id="rId13"/>
    <p:sldId id="270" r:id="rId14"/>
    <p:sldId id="279" r:id="rId15"/>
    <p:sldId id="269" r:id="rId16"/>
    <p:sldId id="271" r:id="rId17"/>
    <p:sldId id="273" r:id="rId18"/>
    <p:sldId id="280" r:id="rId19"/>
    <p:sldId id="282" r:id="rId20"/>
    <p:sldId id="283" r:id="rId21"/>
    <p:sldId id="272" r:id="rId22"/>
    <p:sldId id="274" r:id="rId23"/>
    <p:sldId id="275" r:id="rId24"/>
    <p:sldId id="276" r:id="rId25"/>
    <p:sldId id="28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CFAF00E-4484-4BFA-893D-619C4C6D9318}" type="datetimeFigureOut">
              <a:rPr lang="en-US" smtClean="0"/>
              <a:t>5/4/2017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72B0B17C-A5F5-42C0-9188-6F433810451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FAF00E-4484-4BFA-893D-619C4C6D9318}" type="datetimeFigureOut">
              <a:rPr lang="en-US" smtClean="0"/>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0B17C-A5F5-42C0-9188-6F43381045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FAF00E-4484-4BFA-893D-619C4C6D9318}" type="datetimeFigureOut">
              <a:rPr lang="en-US" smtClean="0"/>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0B17C-A5F5-42C0-9188-6F43381045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CFAF00E-4484-4BFA-893D-619C4C6D9318}" type="datetimeFigureOut">
              <a:rPr lang="en-US" smtClean="0"/>
              <a:t>5/4/2017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72B0B17C-A5F5-42C0-9188-6F43381045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CFAF00E-4484-4BFA-893D-619C4C6D9318}" type="datetimeFigureOut">
              <a:rPr lang="en-US" smtClean="0"/>
              <a:t>5/4/2017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72B0B17C-A5F5-42C0-9188-6F4338104515}"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CFAF00E-4484-4BFA-893D-619C4C6D9318}" type="datetimeFigureOut">
              <a:rPr lang="en-US" smtClean="0"/>
              <a:t>5/4/2017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2B0B17C-A5F5-42C0-9188-6F43381045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CFAF00E-4484-4BFA-893D-619C4C6D9318}" type="datetimeFigureOut">
              <a:rPr lang="en-US" smtClean="0"/>
              <a:t>5/4/2017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72B0B17C-A5F5-42C0-9188-6F4338104515}"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CFAF00E-4484-4BFA-893D-619C4C6D9318}" type="datetimeFigureOut">
              <a:rPr lang="en-US" smtClean="0"/>
              <a:t>5/4/2017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0B17C-A5F5-42C0-9188-6F43381045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CFAF00E-4484-4BFA-893D-619C4C6D9318}" type="datetimeFigureOut">
              <a:rPr lang="en-US" smtClean="0"/>
              <a:t>5/4/2017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B0B17C-A5F5-42C0-9188-6F43381045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CFAF00E-4484-4BFA-893D-619C4C6D9318}" type="datetimeFigureOut">
              <a:rPr lang="en-US" smtClean="0"/>
              <a:t>5/4/2017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B0B17C-A5F5-42C0-9188-6F433810451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CFAF00E-4484-4BFA-893D-619C4C6D9318}" type="datetimeFigureOut">
              <a:rPr lang="en-US" smtClean="0"/>
              <a:t>5/4/2017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2B0B17C-A5F5-42C0-9188-6F4338104515}"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CFAF00E-4484-4BFA-893D-619C4C6D9318}" type="datetimeFigureOut">
              <a:rPr lang="en-US" smtClean="0"/>
              <a:t>5/4/2017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B0B17C-A5F5-42C0-9188-6F4338104515}"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48" y="1447800"/>
            <a:ext cx="9144000" cy="1981200"/>
          </a:xfrm>
        </p:spPr>
        <p:txBody>
          <a:bodyPr>
            <a:normAutofit/>
          </a:bodyPr>
          <a:lstStyle/>
          <a:p>
            <a:pPr algn="ctr"/>
            <a:r>
              <a:rPr lang="en-US" sz="4400" dirty="0" smtClean="0">
                <a:latin typeface="Algerian" pitchFamily="82" charset="0"/>
              </a:rPr>
              <a:t>SUKSESI NEGARA</a:t>
            </a:r>
            <a:br>
              <a:rPr lang="en-US" sz="4400" dirty="0" smtClean="0">
                <a:latin typeface="Algerian" pitchFamily="82" charset="0"/>
              </a:rPr>
            </a:br>
            <a:r>
              <a:rPr lang="en-US" sz="4400" dirty="0" smtClean="0">
                <a:latin typeface="Algerian" pitchFamily="82" charset="0"/>
              </a:rPr>
              <a:t>(</a:t>
            </a:r>
            <a:r>
              <a:rPr lang="id-ID" sz="4400" i="1" dirty="0" smtClean="0">
                <a:latin typeface="Algerian" pitchFamily="82" charset="0"/>
              </a:rPr>
              <a:t>State Succession</a:t>
            </a:r>
            <a:r>
              <a:rPr lang="en-US" sz="4400" i="1" dirty="0" smtClean="0">
                <a:latin typeface="Algerian" pitchFamily="82" charset="0"/>
              </a:rPr>
              <a:t>)</a:t>
            </a:r>
            <a:endParaRPr lang="en-US" sz="4400" dirty="0">
              <a:latin typeface="Algerian" pitchFamily="82" charset="0"/>
            </a:endParaRPr>
          </a:p>
        </p:txBody>
      </p:sp>
      <p:sp>
        <p:nvSpPr>
          <p:cNvPr id="3" name="Subtitle 2"/>
          <p:cNvSpPr>
            <a:spLocks noGrp="1"/>
          </p:cNvSpPr>
          <p:nvPr>
            <p:ph type="subTitle" idx="1"/>
          </p:nvPr>
        </p:nvSpPr>
        <p:spPr>
          <a:xfrm>
            <a:off x="457200" y="3962400"/>
            <a:ext cx="8001000" cy="1524000"/>
          </a:xfrm>
        </p:spPr>
        <p:txBody>
          <a:bodyPr>
            <a:normAutofit fontScale="62500" lnSpcReduction="20000"/>
          </a:bodyPr>
          <a:lstStyle/>
          <a:p>
            <a:endParaRPr lang="en-US" dirty="0" smtClean="0"/>
          </a:p>
          <a:p>
            <a:pPr algn="ctr"/>
            <a:r>
              <a:rPr lang="en-US" sz="3200" dirty="0" err="1" smtClean="0">
                <a:latin typeface="Baskerville Old Face" pitchFamily="18" charset="0"/>
              </a:rPr>
              <a:t>Devica</a:t>
            </a:r>
            <a:r>
              <a:rPr lang="en-US" sz="3200" dirty="0" smtClean="0">
                <a:latin typeface="Baskerville Old Face" pitchFamily="18" charset="0"/>
              </a:rPr>
              <a:t> </a:t>
            </a:r>
            <a:r>
              <a:rPr lang="en-US" sz="3200" dirty="0" err="1" smtClean="0">
                <a:latin typeface="Baskerville Old Face" pitchFamily="18" charset="0"/>
              </a:rPr>
              <a:t>Rully</a:t>
            </a:r>
            <a:r>
              <a:rPr lang="en-US" sz="3200" dirty="0" smtClean="0">
                <a:latin typeface="Baskerville Old Face" pitchFamily="18" charset="0"/>
              </a:rPr>
              <a:t>, SH., MH., LL.M</a:t>
            </a:r>
          </a:p>
          <a:p>
            <a:pPr algn="ctr"/>
            <a:r>
              <a:rPr lang="en-US" sz="3200" dirty="0" smtClean="0">
                <a:latin typeface="Baskerville Old Face" pitchFamily="18" charset="0"/>
              </a:rPr>
              <a:t>FAKULTAS HUKUM</a:t>
            </a:r>
          </a:p>
          <a:p>
            <a:pPr algn="ctr"/>
            <a:r>
              <a:rPr lang="en-US" sz="3200" dirty="0" smtClean="0">
                <a:latin typeface="Baskerville Old Face" pitchFamily="18" charset="0"/>
              </a:rPr>
              <a:t>UNIVERSITAS ESA UNGGUL</a:t>
            </a:r>
          </a:p>
          <a:p>
            <a:pPr algn="ctr"/>
            <a:r>
              <a:rPr lang="en-US" sz="3200" dirty="0" smtClean="0">
                <a:latin typeface="Baskerville Old Face" pitchFamily="18" charset="0"/>
              </a:rPr>
              <a:t>201</a:t>
            </a:r>
            <a:r>
              <a:rPr lang="id-ID" sz="3200" dirty="0" smtClean="0">
                <a:latin typeface="Baskerville Old Face" pitchFamily="18" charset="0"/>
              </a:rPr>
              <a:t>7</a:t>
            </a:r>
            <a:endParaRPr lang="en-US" sz="3200" dirty="0" smtClean="0">
              <a:latin typeface="Baskerville Old Face" pitchFamily="18" charset="0"/>
            </a:endParaRPr>
          </a:p>
          <a:p>
            <a:endParaRPr lang="en-US" dirty="0"/>
          </a:p>
        </p:txBody>
      </p:sp>
      <p:sp>
        <p:nvSpPr>
          <p:cNvPr id="4" name="Rounded Rectangle 3"/>
          <p:cNvSpPr/>
          <p:nvPr/>
        </p:nvSpPr>
        <p:spPr>
          <a:xfrm>
            <a:off x="6172200" y="6019800"/>
            <a:ext cx="27432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MATERI </a:t>
            </a:r>
            <a:r>
              <a:rPr lang="id-ID" dirty="0" smtClean="0"/>
              <a:t>X</a:t>
            </a:r>
            <a:endParaRPr lang="en-US" dirty="0"/>
          </a:p>
        </p:txBody>
      </p:sp>
    </p:spTree>
    <p:extLst>
      <p:ext uri="{BB962C8B-B14F-4D97-AF65-F5344CB8AC3E}">
        <p14:creationId xmlns:p14="http://schemas.microsoft.com/office/powerpoint/2010/main" val="6437703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L</a:t>
            </a:r>
            <a:r>
              <a:rPr lang="id-ID" i="1" dirty="0"/>
              <a:t>egal State </a:t>
            </a:r>
            <a:r>
              <a:rPr lang="id-ID" i="1" dirty="0" smtClean="0"/>
              <a:t>Succession</a:t>
            </a:r>
            <a:endParaRPr lang="en-US" dirty="0"/>
          </a:p>
        </p:txBody>
      </p:sp>
      <p:sp>
        <p:nvSpPr>
          <p:cNvPr id="3" name="Content Placeholder 2"/>
          <p:cNvSpPr>
            <a:spLocks noGrp="1"/>
          </p:cNvSpPr>
          <p:nvPr>
            <p:ph idx="1"/>
          </p:nvPr>
        </p:nvSpPr>
        <p:spPr/>
        <p:txBody>
          <a:bodyPr/>
          <a:lstStyle/>
          <a:p>
            <a:pPr marL="457200" indent="-457200">
              <a:buAutoNum type="arabicPeriod"/>
            </a:pPr>
            <a:r>
              <a:rPr lang="id-ID" i="1" dirty="0" smtClean="0"/>
              <a:t>Suksesi </a:t>
            </a:r>
            <a:r>
              <a:rPr lang="id-ID" i="1" dirty="0"/>
              <a:t>negara dan kekayaan </a:t>
            </a:r>
            <a:r>
              <a:rPr lang="id-ID" i="1" dirty="0" smtClean="0"/>
              <a:t>negara</a:t>
            </a:r>
            <a:endParaRPr lang="en-US" i="1" dirty="0" smtClean="0"/>
          </a:p>
          <a:p>
            <a:pPr marL="398463" indent="0">
              <a:buNone/>
            </a:pPr>
            <a:r>
              <a:rPr lang="id-ID" dirty="0"/>
              <a:t>kekayaan negara, yang meliputi gedung-gedung dan tanah-tanah milik negara, dana-dana pemerintah yang tersimpan di bank, alat-alat transportasi milik negara, pelabuhan-pelabuhan, dan sejenisnya, beralih kepada negara pengganti (</a:t>
            </a:r>
            <a:r>
              <a:rPr lang="id-ID" i="1" dirty="0"/>
              <a:t>successor state</a:t>
            </a:r>
            <a:r>
              <a:rPr lang="id-ID" dirty="0"/>
              <a:t>). </a:t>
            </a:r>
            <a:endParaRPr lang="en-US" b="1" dirty="0"/>
          </a:p>
        </p:txBody>
      </p:sp>
    </p:spTree>
    <p:extLst>
      <p:ext uri="{BB962C8B-B14F-4D97-AF65-F5344CB8AC3E}">
        <p14:creationId xmlns:p14="http://schemas.microsoft.com/office/powerpoint/2010/main" val="2845187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Property</a:t>
            </a:r>
            <a:endParaRPr lang="en-US" dirty="0"/>
          </a:p>
        </p:txBody>
      </p:sp>
      <p:cxnSp>
        <p:nvCxnSpPr>
          <p:cNvPr id="4" name="Straight Arrow Connector 3"/>
          <p:cNvCxnSpPr/>
          <p:nvPr/>
        </p:nvCxnSpPr>
        <p:spPr>
          <a:xfrm flipH="1">
            <a:off x="2013500" y="1254654"/>
            <a:ext cx="1037727" cy="6815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5777196" y="1254654"/>
            <a:ext cx="696981" cy="6815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571500" y="2160065"/>
            <a:ext cx="2492990" cy="523220"/>
          </a:xfrm>
          <a:prstGeom prst="rect">
            <a:avLst/>
          </a:prstGeom>
        </p:spPr>
        <p:txBody>
          <a:bodyPr wrap="none">
            <a:spAutoFit/>
          </a:bodyPr>
          <a:lstStyle/>
          <a:p>
            <a:r>
              <a:rPr lang="id-ID" sz="2800" dirty="0"/>
              <a:t>benda bergerak </a:t>
            </a:r>
            <a:endParaRPr lang="en-US" sz="2800" dirty="0"/>
          </a:p>
        </p:txBody>
      </p:sp>
      <p:sp>
        <p:nvSpPr>
          <p:cNvPr id="8" name="Rectangle 7"/>
          <p:cNvSpPr/>
          <p:nvPr/>
        </p:nvSpPr>
        <p:spPr>
          <a:xfrm>
            <a:off x="5777196" y="2160065"/>
            <a:ext cx="2339102" cy="523220"/>
          </a:xfrm>
          <a:prstGeom prst="rect">
            <a:avLst/>
          </a:prstGeom>
        </p:spPr>
        <p:txBody>
          <a:bodyPr wrap="none">
            <a:spAutoFit/>
          </a:bodyPr>
          <a:lstStyle/>
          <a:p>
            <a:r>
              <a:rPr lang="id-ID" sz="2800" dirty="0"/>
              <a:t>tidak bergerak</a:t>
            </a:r>
            <a:r>
              <a:rPr lang="en-US" sz="2800" dirty="0"/>
              <a:t> </a:t>
            </a:r>
          </a:p>
        </p:txBody>
      </p:sp>
      <p:sp>
        <p:nvSpPr>
          <p:cNvPr id="9" name="Rectangle 8"/>
          <p:cNvSpPr/>
          <p:nvPr/>
        </p:nvSpPr>
        <p:spPr>
          <a:xfrm>
            <a:off x="2197536" y="3110856"/>
            <a:ext cx="2013500" cy="707886"/>
          </a:xfrm>
          <a:prstGeom prst="rect">
            <a:avLst/>
          </a:prstGeom>
        </p:spPr>
        <p:txBody>
          <a:bodyPr wrap="square">
            <a:spAutoFit/>
          </a:bodyPr>
          <a:lstStyle/>
          <a:p>
            <a:pPr algn="ctr"/>
            <a:r>
              <a:rPr lang="id-ID" sz="2000" dirty="0"/>
              <a:t>ada diwilayah yang beralih</a:t>
            </a:r>
            <a:r>
              <a:rPr lang="en-US" sz="2000" dirty="0"/>
              <a:t> </a:t>
            </a:r>
          </a:p>
        </p:txBody>
      </p:sp>
      <p:sp>
        <p:nvSpPr>
          <p:cNvPr id="10" name="Rectangle 9"/>
          <p:cNvSpPr/>
          <p:nvPr/>
        </p:nvSpPr>
        <p:spPr>
          <a:xfrm>
            <a:off x="5155399" y="3144992"/>
            <a:ext cx="2003972" cy="677108"/>
          </a:xfrm>
          <a:prstGeom prst="rect">
            <a:avLst/>
          </a:prstGeom>
        </p:spPr>
        <p:txBody>
          <a:bodyPr wrap="square">
            <a:spAutoFit/>
          </a:bodyPr>
          <a:lstStyle/>
          <a:p>
            <a:r>
              <a:rPr lang="id-ID" dirty="0"/>
              <a:t>di luar </a:t>
            </a:r>
            <a:r>
              <a:rPr lang="id-ID" sz="2000" dirty="0"/>
              <a:t>wilayah</a:t>
            </a:r>
            <a:r>
              <a:rPr lang="id-ID" dirty="0"/>
              <a:t> yang beralih</a:t>
            </a:r>
            <a:r>
              <a:rPr lang="en-US" dirty="0"/>
              <a:t> </a:t>
            </a:r>
          </a:p>
        </p:txBody>
      </p:sp>
      <p:sp>
        <p:nvSpPr>
          <p:cNvPr id="11" name="Rectangle 10"/>
          <p:cNvSpPr/>
          <p:nvPr/>
        </p:nvSpPr>
        <p:spPr>
          <a:xfrm>
            <a:off x="7379509" y="3131809"/>
            <a:ext cx="1764491" cy="707886"/>
          </a:xfrm>
          <a:prstGeom prst="rect">
            <a:avLst/>
          </a:prstGeom>
        </p:spPr>
        <p:txBody>
          <a:bodyPr wrap="square">
            <a:spAutoFit/>
          </a:bodyPr>
          <a:lstStyle/>
          <a:p>
            <a:r>
              <a:rPr lang="id-ID" sz="2000" dirty="0"/>
              <a:t>predecessornya tidak</a:t>
            </a:r>
            <a:r>
              <a:rPr lang="en-US" sz="2000" dirty="0"/>
              <a:t> </a:t>
            </a:r>
            <a:r>
              <a:rPr lang="en-US" sz="2000" dirty="0" err="1" smtClean="0"/>
              <a:t>ada</a:t>
            </a:r>
            <a:endParaRPr lang="en-US" sz="2000" dirty="0"/>
          </a:p>
        </p:txBody>
      </p:sp>
      <p:sp>
        <p:nvSpPr>
          <p:cNvPr id="12" name="Rectangle 11"/>
          <p:cNvSpPr/>
          <p:nvPr/>
        </p:nvSpPr>
        <p:spPr>
          <a:xfrm>
            <a:off x="1368357" y="4298745"/>
            <a:ext cx="3115994" cy="1015663"/>
          </a:xfrm>
          <a:prstGeom prst="rect">
            <a:avLst/>
          </a:prstGeom>
        </p:spPr>
        <p:txBody>
          <a:bodyPr wrap="square">
            <a:spAutoFit/>
          </a:bodyPr>
          <a:lstStyle/>
          <a:p>
            <a:pPr algn="ctr"/>
            <a:r>
              <a:rPr lang="id-ID" sz="2000" dirty="0"/>
              <a:t>prinisp umum yang berlaku adalah property itu akan beralih pada suksesor</a:t>
            </a:r>
            <a:r>
              <a:rPr lang="en-US" sz="2000" dirty="0"/>
              <a:t> </a:t>
            </a:r>
          </a:p>
        </p:txBody>
      </p:sp>
      <p:sp>
        <p:nvSpPr>
          <p:cNvPr id="13" name="Rectangle 12"/>
          <p:cNvSpPr/>
          <p:nvPr/>
        </p:nvSpPr>
        <p:spPr>
          <a:xfrm>
            <a:off x="4813161" y="4312003"/>
            <a:ext cx="2807510" cy="707886"/>
          </a:xfrm>
          <a:prstGeom prst="rect">
            <a:avLst/>
          </a:prstGeom>
        </p:spPr>
        <p:txBody>
          <a:bodyPr wrap="square">
            <a:spAutoFit/>
          </a:bodyPr>
          <a:lstStyle/>
          <a:p>
            <a:pPr algn="ctr"/>
            <a:r>
              <a:rPr lang="id-ID" sz="2000" dirty="0"/>
              <a:t>dianggap tetap milik </a:t>
            </a:r>
            <a:r>
              <a:rPr lang="id-ID" sz="2000" dirty="0" smtClean="0"/>
              <a:t>predec</a:t>
            </a:r>
            <a:r>
              <a:rPr lang="en-US" sz="2000" dirty="0" err="1" smtClean="0"/>
              <a:t>ess</a:t>
            </a:r>
            <a:r>
              <a:rPr lang="id-ID" sz="2000" dirty="0" smtClean="0"/>
              <a:t>or </a:t>
            </a:r>
            <a:endParaRPr lang="en-US" sz="2000" dirty="0"/>
          </a:p>
        </p:txBody>
      </p:sp>
      <p:sp>
        <p:nvSpPr>
          <p:cNvPr id="14" name="Rectangle 13"/>
          <p:cNvSpPr/>
          <p:nvPr/>
        </p:nvSpPr>
        <p:spPr>
          <a:xfrm>
            <a:off x="3890722" y="5842337"/>
            <a:ext cx="5165629" cy="1015663"/>
          </a:xfrm>
          <a:prstGeom prst="rect">
            <a:avLst/>
          </a:prstGeom>
        </p:spPr>
        <p:txBody>
          <a:bodyPr wrap="square">
            <a:spAutoFit/>
          </a:bodyPr>
          <a:lstStyle/>
          <a:p>
            <a:pPr algn="just"/>
            <a:r>
              <a:rPr lang="id-ID" sz="2000" dirty="0"/>
              <a:t>praktek di negara-negara menunjukan property tersebut akan dibagi diantara suksesor yang ada</a:t>
            </a:r>
            <a:r>
              <a:rPr lang="en-US" sz="2000" dirty="0"/>
              <a:t> </a:t>
            </a:r>
          </a:p>
        </p:txBody>
      </p:sp>
      <p:cxnSp>
        <p:nvCxnSpPr>
          <p:cNvPr id="16" name="Straight Arrow Connector 15"/>
          <p:cNvCxnSpPr>
            <a:stCxn id="8" idx="1"/>
          </p:cNvCxnSpPr>
          <p:nvPr/>
        </p:nvCxnSpPr>
        <p:spPr>
          <a:xfrm flipH="1">
            <a:off x="3746025" y="2421675"/>
            <a:ext cx="2031171" cy="5682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endCxn id="11" idx="0"/>
          </p:cNvCxnSpPr>
          <p:nvPr/>
        </p:nvCxnSpPr>
        <p:spPr>
          <a:xfrm>
            <a:off x="7974372" y="2683285"/>
            <a:ext cx="287383" cy="4485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6474177" y="2683285"/>
            <a:ext cx="0" cy="46170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9" idx="2"/>
          </p:cNvCxnSpPr>
          <p:nvPr/>
        </p:nvCxnSpPr>
        <p:spPr>
          <a:xfrm>
            <a:off x="3204286" y="3818742"/>
            <a:ext cx="11187" cy="48000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5948624" y="3839695"/>
            <a:ext cx="16078" cy="47230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7974372" y="3970527"/>
            <a:ext cx="0" cy="167180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8769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blinds(horizontal)">
                                      <p:cBhvr>
                                        <p:cTn id="21" dur="500"/>
                                        <p:tgtEl>
                                          <p:spTgt spid="16"/>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linds(horizontal)">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blinds(horizontal)">
                                      <p:cBhvr>
                                        <p:cTn id="29" dur="500"/>
                                        <p:tgtEl>
                                          <p:spTgt spid="20"/>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linds(horizontal)">
                                      <p:cBhvr>
                                        <p:cTn id="37" dur="500"/>
                                        <p:tgtEl>
                                          <p:spTgt spid="18"/>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linds(horizontal)">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blinds(horizontal)">
                                      <p:cBhvr>
                                        <p:cTn id="45" dur="500"/>
                                        <p:tgtEl>
                                          <p:spTgt spid="22"/>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blinds(horizontal)">
                                      <p:cBhvr>
                                        <p:cTn id="48" dur="500"/>
                                        <p:tgtEl>
                                          <p:spTgt spid="12"/>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blinds(horizontal)">
                                      <p:cBhvr>
                                        <p:cTn id="53" dur="500"/>
                                        <p:tgtEl>
                                          <p:spTgt spid="24"/>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blinds(horizontal)">
                                      <p:cBhvr>
                                        <p:cTn id="56" dur="500"/>
                                        <p:tgtEl>
                                          <p:spTgt spid="13"/>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nodeType="click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blinds(horizontal)">
                                      <p:cBhvr>
                                        <p:cTn id="61" dur="500"/>
                                        <p:tgtEl>
                                          <p:spTgt spid="26"/>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blinds(horizontal)">
                                      <p:cBhvr>
                                        <p:cTn id="6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err="1" smtClean="0"/>
              <a:t>Akibat</a:t>
            </a:r>
            <a:r>
              <a:rPr lang="en-US" sz="3200" dirty="0" smtClean="0"/>
              <a:t> </a:t>
            </a:r>
            <a:r>
              <a:rPr lang="en-US" sz="3200" dirty="0" err="1" smtClean="0"/>
              <a:t>Hukum</a:t>
            </a:r>
            <a:r>
              <a:rPr lang="en-US" sz="3200" dirty="0" smtClean="0"/>
              <a:t> </a:t>
            </a:r>
            <a:r>
              <a:rPr lang="en-US" sz="3200" dirty="0" err="1" smtClean="0"/>
              <a:t>Suksesi</a:t>
            </a:r>
            <a:r>
              <a:rPr lang="en-US" sz="3200" dirty="0" smtClean="0"/>
              <a:t> Negara </a:t>
            </a:r>
            <a:r>
              <a:rPr lang="en-US" sz="3200" dirty="0" err="1" smtClean="0"/>
              <a:t>terhadap</a:t>
            </a:r>
            <a:r>
              <a:rPr lang="en-US" sz="3200" dirty="0" smtClean="0"/>
              <a:t> Public Property Right</a:t>
            </a:r>
            <a:endParaRPr lang="en-US" sz="3200" dirty="0"/>
          </a:p>
        </p:txBody>
      </p:sp>
      <p:cxnSp>
        <p:nvCxnSpPr>
          <p:cNvPr id="5" name="Straight Arrow Connector 4"/>
          <p:cNvCxnSpPr/>
          <p:nvPr/>
        </p:nvCxnSpPr>
        <p:spPr>
          <a:xfrm flipH="1">
            <a:off x="1827638" y="1564445"/>
            <a:ext cx="1022239" cy="8054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06076" y="2423385"/>
            <a:ext cx="3087955" cy="461665"/>
          </a:xfrm>
          <a:prstGeom prst="rect">
            <a:avLst/>
          </a:prstGeom>
        </p:spPr>
        <p:txBody>
          <a:bodyPr wrap="none">
            <a:spAutoFit/>
          </a:bodyPr>
          <a:lstStyle/>
          <a:p>
            <a:r>
              <a:rPr lang="id-ID" sz="2400" dirty="0"/>
              <a:t>Aset milik pemerintah </a:t>
            </a:r>
            <a:endParaRPr lang="en-US" sz="2400" dirty="0"/>
          </a:p>
        </p:txBody>
      </p:sp>
      <p:cxnSp>
        <p:nvCxnSpPr>
          <p:cNvPr id="9" name="Straight Arrow Connector 8"/>
          <p:cNvCxnSpPr/>
          <p:nvPr/>
        </p:nvCxnSpPr>
        <p:spPr>
          <a:xfrm>
            <a:off x="5188634" y="1564445"/>
            <a:ext cx="1239077" cy="8054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5359004" y="2391798"/>
            <a:ext cx="2458576" cy="461665"/>
          </a:xfrm>
          <a:prstGeom prst="rect">
            <a:avLst/>
          </a:prstGeom>
        </p:spPr>
        <p:txBody>
          <a:bodyPr wrap="none">
            <a:spAutoFit/>
          </a:bodyPr>
          <a:lstStyle/>
          <a:p>
            <a:r>
              <a:rPr lang="id-ID" sz="2400" dirty="0"/>
              <a:t>A</a:t>
            </a:r>
            <a:r>
              <a:rPr lang="id-ID" sz="2400" dirty="0" smtClean="0"/>
              <a:t>set </a:t>
            </a:r>
            <a:r>
              <a:rPr lang="id-ID" sz="2400" dirty="0"/>
              <a:t>milik swasta </a:t>
            </a:r>
            <a:endParaRPr lang="en-US" sz="2400" dirty="0"/>
          </a:p>
        </p:txBody>
      </p:sp>
      <p:cxnSp>
        <p:nvCxnSpPr>
          <p:cNvPr id="12" name="Straight Arrow Connector 11"/>
          <p:cNvCxnSpPr/>
          <p:nvPr/>
        </p:nvCxnSpPr>
        <p:spPr>
          <a:xfrm>
            <a:off x="6427711" y="3051442"/>
            <a:ext cx="0" cy="8054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4405007" y="4054392"/>
            <a:ext cx="4572000" cy="1569660"/>
          </a:xfrm>
          <a:prstGeom prst="rect">
            <a:avLst/>
          </a:prstGeom>
        </p:spPr>
        <p:txBody>
          <a:bodyPr>
            <a:spAutoFit/>
          </a:bodyPr>
          <a:lstStyle/>
          <a:p>
            <a:pPr lvl="0"/>
            <a:r>
              <a:rPr lang="id-ID" sz="2400" dirty="0"/>
              <a:t>aset milik WN perorangan, aset miliki perusahaan swasta dan aset milik perusahaan negara atau di Indonesia dikenal sebagai BUMN</a:t>
            </a:r>
            <a:endParaRPr lang="en-US" sz="2400" dirty="0"/>
          </a:p>
        </p:txBody>
      </p:sp>
    </p:spTree>
    <p:extLst>
      <p:ext uri="{BB962C8B-B14F-4D97-AF65-F5344CB8AC3E}">
        <p14:creationId xmlns:p14="http://schemas.microsoft.com/office/powerpoint/2010/main" val="4074513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linds(horizontal)">
                                      <p:cBhvr>
                                        <p:cTn id="21" dur="500"/>
                                        <p:tgtEl>
                                          <p:spTgt spid="12"/>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linds(horizontal)">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 </a:t>
            </a:r>
            <a:r>
              <a:rPr lang="id-ID" dirty="0"/>
              <a:t>Suksesi negara dan hak-hak </a:t>
            </a:r>
            <a:r>
              <a:rPr lang="id-ID" dirty="0" smtClean="0"/>
              <a:t>privat</a:t>
            </a:r>
            <a:r>
              <a:rPr lang="en-US" dirty="0" smtClean="0"/>
              <a:t/>
            </a:r>
            <a:br>
              <a:rPr lang="en-US" dirty="0" smtClean="0"/>
            </a:br>
            <a:endParaRPr lang="en-US" dirty="0"/>
          </a:p>
        </p:txBody>
      </p:sp>
      <p:sp>
        <p:nvSpPr>
          <p:cNvPr id="3" name="Content Placeholder 2"/>
          <p:cNvSpPr>
            <a:spLocks noGrp="1"/>
          </p:cNvSpPr>
          <p:nvPr>
            <p:ph idx="1"/>
          </p:nvPr>
        </p:nvSpPr>
        <p:spPr>
          <a:xfrm>
            <a:off x="304800" y="1554162"/>
            <a:ext cx="8686800" cy="5303838"/>
          </a:xfrm>
        </p:spPr>
        <p:txBody>
          <a:bodyPr>
            <a:normAutofit fontScale="85000" lnSpcReduction="20000"/>
          </a:bodyPr>
          <a:lstStyle/>
          <a:p>
            <a:pPr lvl="0" algn="just"/>
            <a:r>
              <a:rPr lang="id-ID" dirty="0" smtClean="0"/>
              <a:t>Pada </a:t>
            </a:r>
            <a:r>
              <a:rPr lang="id-ID" dirty="0"/>
              <a:t>prinsipnya suksessor wajib untuk menghormati privat property yang telah diperoleh di bahwa hukum predecossor</a:t>
            </a:r>
            <a:endParaRPr lang="en-US" dirty="0"/>
          </a:p>
          <a:p>
            <a:pPr lvl="0" algn="just"/>
            <a:r>
              <a:rPr lang="id-ID" dirty="0"/>
              <a:t>Kelanjutan hak-hak perseorangan tersebut berlaku selama perundang-undangan negara suksesor tidak menyatakan lain, dalam hal mengahapus atau menggantikannya</a:t>
            </a:r>
            <a:endParaRPr lang="en-US" dirty="0"/>
          </a:p>
          <a:p>
            <a:pPr lvl="0" algn="just"/>
            <a:r>
              <a:rPr lang="id-ID" dirty="0"/>
              <a:t>Pengahapusan atau perubahan tentang privat property tersebut tidak bertentangna dengan atau melanggar kewajiban hukum internasionalnya khususnya mengenai perlindungan diplomatik</a:t>
            </a:r>
            <a:endParaRPr lang="en-US" dirty="0"/>
          </a:p>
          <a:p>
            <a:pPr lvl="0" algn="just"/>
            <a:r>
              <a:rPr lang="id-ID" dirty="0"/>
              <a:t>Privat property yang bermacam-macam jenisnya memerlukan pemecahan sendiri-sendiri yang beratri perumusan sendiri untuk sejenis </a:t>
            </a:r>
            <a:r>
              <a:rPr lang="id-ID" dirty="0" smtClean="0"/>
              <a:t>property</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1252615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3. </a:t>
            </a:r>
            <a:r>
              <a:rPr lang="id-ID" dirty="0"/>
              <a:t>Suksesi negara dan kontrak-kontrak konsesional</a:t>
            </a:r>
            <a:endParaRPr lang="en-US" dirty="0"/>
          </a:p>
        </p:txBody>
      </p:sp>
      <p:sp>
        <p:nvSpPr>
          <p:cNvPr id="3" name="Content Placeholder 2"/>
          <p:cNvSpPr>
            <a:spLocks noGrp="1"/>
          </p:cNvSpPr>
          <p:nvPr>
            <p:ph idx="1"/>
          </p:nvPr>
        </p:nvSpPr>
        <p:spPr/>
        <p:txBody>
          <a:bodyPr>
            <a:normAutofit fontScale="92500" lnSpcReduction="20000"/>
          </a:bodyPr>
          <a:lstStyle/>
          <a:p>
            <a:r>
              <a:rPr lang="en-US" dirty="0"/>
              <a:t>P</a:t>
            </a:r>
            <a:r>
              <a:rPr lang="id-ID" dirty="0" smtClean="0"/>
              <a:t>ada </a:t>
            </a:r>
            <a:r>
              <a:rPr lang="id-ID" dirty="0"/>
              <a:t>dasarnya negara pengganti (</a:t>
            </a:r>
            <a:r>
              <a:rPr lang="id-ID" i="1" dirty="0"/>
              <a:t>successor state</a:t>
            </a:r>
            <a:r>
              <a:rPr lang="id-ID" dirty="0"/>
              <a:t>) dianggap berkewajiban untuk menghormati kontrak-kontrak semacam itu yang dibuat oleh negara yang digantikan (</a:t>
            </a:r>
            <a:r>
              <a:rPr lang="id-ID" i="1" dirty="0"/>
              <a:t>predecessor state</a:t>
            </a:r>
            <a:r>
              <a:rPr lang="id-ID" dirty="0"/>
              <a:t>) dengan pihak pemegang konsesi (konsesionaris). </a:t>
            </a:r>
            <a:endParaRPr lang="en-US" dirty="0" smtClean="0"/>
          </a:p>
          <a:p>
            <a:r>
              <a:rPr lang="id-ID" dirty="0"/>
              <a:t>Namun, bilamana demi kepentingan kesejahteraan negara kontrak-kontrak tersebut dipandang perlu untuk diakhiri maka pemegang konsesi harus diberikan hak untuk menuntut kompensasi atau ganti kerugian.</a:t>
            </a:r>
            <a:endParaRPr lang="en-US" dirty="0"/>
          </a:p>
        </p:txBody>
      </p:sp>
    </p:spTree>
    <p:extLst>
      <p:ext uri="{BB962C8B-B14F-4D97-AF65-F5344CB8AC3E}">
        <p14:creationId xmlns:p14="http://schemas.microsoft.com/office/powerpoint/2010/main" val="3826280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98463" indent="-398463"/>
            <a:r>
              <a:rPr lang="en-US" dirty="0" smtClean="0"/>
              <a:t>4. </a:t>
            </a:r>
            <a:r>
              <a:rPr lang="en-US" dirty="0" err="1" smtClean="0"/>
              <a:t>Akibat</a:t>
            </a:r>
            <a:r>
              <a:rPr lang="en-US" dirty="0" smtClean="0"/>
              <a:t> </a:t>
            </a:r>
            <a:r>
              <a:rPr lang="en-US" dirty="0" err="1"/>
              <a:t>Hukum</a:t>
            </a:r>
            <a:r>
              <a:rPr lang="en-US" dirty="0"/>
              <a:t> </a:t>
            </a:r>
            <a:r>
              <a:rPr lang="en-US" dirty="0" err="1"/>
              <a:t>Suksesi</a:t>
            </a:r>
            <a:r>
              <a:rPr lang="en-US" dirty="0"/>
              <a:t> Negara </a:t>
            </a:r>
            <a:r>
              <a:rPr lang="en-US" dirty="0" err="1"/>
              <a:t>Terhadap</a:t>
            </a:r>
            <a:r>
              <a:rPr lang="en-US" dirty="0"/>
              <a:t> </a:t>
            </a:r>
            <a:r>
              <a:rPr lang="en-US" dirty="0" err="1"/>
              <a:t>Perjanjian</a:t>
            </a:r>
            <a:r>
              <a:rPr lang="en-US" dirty="0"/>
              <a:t> </a:t>
            </a:r>
            <a:r>
              <a:rPr lang="en-US" dirty="0" err="1"/>
              <a:t>Internasional</a:t>
            </a:r>
            <a:endParaRPr lang="en-US" dirty="0"/>
          </a:p>
        </p:txBody>
      </p:sp>
      <p:sp>
        <p:nvSpPr>
          <p:cNvPr id="3" name="Content Placeholder 2"/>
          <p:cNvSpPr>
            <a:spLocks noGrp="1"/>
          </p:cNvSpPr>
          <p:nvPr>
            <p:ph idx="1"/>
          </p:nvPr>
        </p:nvSpPr>
        <p:spPr>
          <a:xfrm>
            <a:off x="304800" y="1554162"/>
            <a:ext cx="8686800" cy="5303838"/>
          </a:xfrm>
        </p:spPr>
        <p:txBody>
          <a:bodyPr>
            <a:normAutofit fontScale="85000" lnSpcReduction="10000"/>
          </a:bodyPr>
          <a:lstStyle/>
          <a:p>
            <a:r>
              <a:rPr lang="id-ID" dirty="0" smtClean="0"/>
              <a:t>Satu </a:t>
            </a:r>
            <a:r>
              <a:rPr lang="id-ID" dirty="0"/>
              <a:t>aspek penting dalam suksesi negara adalah pengaruh pergantian kedaulatan terhadap hak-hak dan kewajiban yang muncul dari suatu </a:t>
            </a:r>
            <a:r>
              <a:rPr lang="id-ID" dirty="0" smtClean="0"/>
              <a:t>perjanjian</a:t>
            </a:r>
            <a:r>
              <a:rPr lang="en-US" dirty="0" smtClean="0"/>
              <a:t>.</a:t>
            </a:r>
            <a:endParaRPr lang="en-US" dirty="0"/>
          </a:p>
          <a:p>
            <a:pPr lvl="0"/>
            <a:r>
              <a:rPr lang="id-ID" dirty="0"/>
              <a:t>Pasal 17 juga 24 Konvensi Wina 1978 menetapkan bahwa perjanjian tidak beralih pada suksesor kecuali ditentukan lain dalam </a:t>
            </a:r>
            <a:r>
              <a:rPr lang="id-ID" i="1" dirty="0" smtClean="0"/>
              <a:t>devolution agreement</a:t>
            </a:r>
            <a:r>
              <a:rPr lang="en-US" i="1" dirty="0" smtClean="0"/>
              <a:t>.</a:t>
            </a:r>
            <a:endParaRPr lang="en-US" i="1" dirty="0"/>
          </a:p>
          <a:p>
            <a:pPr lvl="0"/>
            <a:r>
              <a:rPr lang="id-ID" dirty="0"/>
              <a:t>Dalam hal perjanjian yang isinya semata-mata merupakan kodifikasi dari prinsip-prinsip yang sudah dikenal dalam kebiasaan internasional maka negara suksesor akan terikat pada prinsip-prinsip tersebut sebagaimana negara-negara </a:t>
            </a:r>
            <a:r>
              <a:rPr lang="id-ID" dirty="0" smtClean="0"/>
              <a:t>lain</a:t>
            </a:r>
            <a:r>
              <a:rPr lang="en-US" dirty="0" smtClean="0"/>
              <a:t>.</a:t>
            </a:r>
            <a:endParaRPr lang="en-US" dirty="0"/>
          </a:p>
          <a:p>
            <a:pPr marL="398463" indent="-398463">
              <a:buNone/>
            </a:pPr>
            <a:endParaRPr lang="en-US" dirty="0">
              <a:effectLst/>
            </a:endParaRPr>
          </a:p>
        </p:txBody>
      </p:sp>
    </p:spTree>
    <p:extLst>
      <p:ext uri="{BB962C8B-B14F-4D97-AF65-F5344CB8AC3E}">
        <p14:creationId xmlns:p14="http://schemas.microsoft.com/office/powerpoint/2010/main" val="2795965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5. </a:t>
            </a:r>
            <a:r>
              <a:rPr lang="id-ID" sz="3100" dirty="0"/>
              <a:t>Suksesi negara dan tuntutan-tuntutan terhadap perbuatan melawan hukum</a:t>
            </a:r>
            <a:r>
              <a:rPr lang="en-US" dirty="0"/>
              <a:t/>
            </a:r>
            <a:br>
              <a:rPr lang="en-US" dirty="0"/>
            </a:br>
            <a:endParaRPr lang="en-US" dirty="0"/>
          </a:p>
        </p:txBody>
      </p:sp>
      <p:sp>
        <p:nvSpPr>
          <p:cNvPr id="3" name="Content Placeholder 2"/>
          <p:cNvSpPr>
            <a:spLocks noGrp="1"/>
          </p:cNvSpPr>
          <p:nvPr>
            <p:ph idx="1"/>
          </p:nvPr>
        </p:nvSpPr>
        <p:spPr>
          <a:xfrm>
            <a:off x="304800" y="1828800"/>
            <a:ext cx="8686800" cy="4251325"/>
          </a:xfrm>
        </p:spPr>
        <p:txBody>
          <a:bodyPr/>
          <a:lstStyle/>
          <a:p>
            <a:pPr marL="0" indent="0">
              <a:buNone/>
            </a:pPr>
            <a:r>
              <a:rPr lang="id-ID" i="1" dirty="0" smtClean="0"/>
              <a:t>successor </a:t>
            </a:r>
            <a:r>
              <a:rPr lang="id-ID" i="1" dirty="0"/>
              <a:t>state</a:t>
            </a:r>
            <a:r>
              <a:rPr lang="id-ID" dirty="0"/>
              <a:t> tidak berkewajiban untuk menerima tanggung jawab yang timbul akibat perbuatan melawan hukum yang dilakukan oleh </a:t>
            </a:r>
            <a:r>
              <a:rPr lang="id-ID" i="1" dirty="0"/>
              <a:t>predecessor state</a:t>
            </a:r>
            <a:r>
              <a:rPr lang="id-ID" dirty="0"/>
              <a:t>. </a:t>
            </a:r>
            <a:endParaRPr lang="en-US" dirty="0"/>
          </a:p>
          <a:p>
            <a:pPr marL="0" indent="0">
              <a:buNone/>
            </a:pPr>
            <a:endParaRPr lang="en-US" dirty="0"/>
          </a:p>
        </p:txBody>
      </p:sp>
    </p:spTree>
    <p:extLst>
      <p:ext uri="{BB962C8B-B14F-4D97-AF65-F5344CB8AC3E}">
        <p14:creationId xmlns:p14="http://schemas.microsoft.com/office/powerpoint/2010/main" val="877951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6. </a:t>
            </a:r>
            <a:r>
              <a:rPr lang="id-ID" sz="2800" dirty="0"/>
              <a:t>Suksesi negara dan utang-utang </a:t>
            </a:r>
            <a:r>
              <a:rPr lang="id-ID" sz="2800" dirty="0" smtClean="0"/>
              <a:t>negara</a:t>
            </a:r>
            <a:endParaRPr lang="en-US" sz="2800" dirty="0"/>
          </a:p>
        </p:txBody>
      </p:sp>
      <p:sp>
        <p:nvSpPr>
          <p:cNvPr id="3" name="Content Placeholder 2"/>
          <p:cNvSpPr>
            <a:spLocks noGrp="1"/>
          </p:cNvSpPr>
          <p:nvPr>
            <p:ph idx="1"/>
          </p:nvPr>
        </p:nvSpPr>
        <p:spPr>
          <a:xfrm>
            <a:off x="304800" y="1554162"/>
            <a:ext cx="8686800" cy="5303838"/>
          </a:xfrm>
        </p:spPr>
        <p:txBody>
          <a:bodyPr>
            <a:normAutofit fontScale="77500" lnSpcReduction="20000"/>
          </a:bodyPr>
          <a:lstStyle/>
          <a:p>
            <a:pPr lvl="0"/>
            <a:r>
              <a:rPr lang="id-ID" dirty="0" smtClean="0"/>
              <a:t>Jika </a:t>
            </a:r>
            <a:r>
              <a:rPr lang="id-ID" dirty="0"/>
              <a:t>utang-utang tersebut dipergunakan untuk kepentingan atau kemanfaatan wilayah yang digantikannya, maka </a:t>
            </a:r>
            <a:r>
              <a:rPr lang="id-ID" i="1" dirty="0"/>
              <a:t>successor state </a:t>
            </a:r>
            <a:r>
              <a:rPr lang="id-ID" dirty="0"/>
              <a:t>dipandang berkewajiban untuk menerima tanggung jawab atas utang-utang tersebut.  Sebaliknya, jika manfaat utang-utang tersebut ternyata hanya dinikmati oleh golongan-golongan masyarakat tertentu yang memegang kekuasaan pada saat itu maka </a:t>
            </a:r>
            <a:r>
              <a:rPr lang="id-ID" i="1" dirty="0"/>
              <a:t>successor state </a:t>
            </a:r>
            <a:r>
              <a:rPr lang="id-ID" dirty="0"/>
              <a:t>tidak dianggap berkewajiban untuk menerima tanggung jawab atas utang-utang tersebut.  </a:t>
            </a:r>
            <a:endParaRPr lang="en-US" dirty="0"/>
          </a:p>
          <a:p>
            <a:pPr lvl="0"/>
            <a:r>
              <a:rPr lang="id-ID" i="1" dirty="0"/>
              <a:t>Successor state</a:t>
            </a:r>
            <a:r>
              <a:rPr lang="id-ID" dirty="0"/>
              <a:t> juga dipandang tidak bertanggung jawab atas utang-utang </a:t>
            </a:r>
            <a:r>
              <a:rPr lang="id-ID" i="1" dirty="0"/>
              <a:t>predecessor state</a:t>
            </a:r>
            <a:r>
              <a:rPr lang="id-ID" dirty="0"/>
              <a:t> yang digunakan untuk membiayai perang melawan </a:t>
            </a:r>
            <a:r>
              <a:rPr lang="id-ID" i="1" dirty="0"/>
              <a:t>successor state</a:t>
            </a:r>
            <a:r>
              <a:rPr lang="id-ID" dirty="0"/>
              <a:t> atau maksud-maksud yang bermusuhan dengan </a:t>
            </a:r>
            <a:r>
              <a:rPr lang="id-ID" i="1" dirty="0"/>
              <a:t>successor state</a:t>
            </a:r>
            <a:r>
              <a:rPr lang="id-ID" dirty="0"/>
              <a:t> sebelum terjadinya suksesi negara.</a:t>
            </a:r>
            <a:endParaRPr lang="en-US" dirty="0"/>
          </a:p>
          <a:p>
            <a:pPr marL="0" indent="0">
              <a:buNone/>
            </a:pPr>
            <a:endParaRPr lang="en-US" dirty="0"/>
          </a:p>
        </p:txBody>
      </p:sp>
    </p:spTree>
    <p:extLst>
      <p:ext uri="{BB962C8B-B14F-4D97-AF65-F5344CB8AC3E}">
        <p14:creationId xmlns:p14="http://schemas.microsoft.com/office/powerpoint/2010/main" val="892738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r>
              <a:rPr lang="id-ID" dirty="0"/>
              <a:t>Dalam hal suksesi negara itu berupa terpecah-pecahnya satu negara menjadi beberapa bagian yang kemudian bagian-bagian itu masing-masing menjadi negara yang berdiri sendiri, successor states dipandang berkewajiban untuk bertanggung jawab atas utang-utang itu secara proporsional menurut suatu metode distribusi yang adil.</a:t>
            </a:r>
            <a:endParaRPr lang="en-US" dirty="0"/>
          </a:p>
          <a:p>
            <a:pPr lvl="0"/>
            <a:r>
              <a:rPr lang="id-ID" dirty="0"/>
              <a:t>Dalam hal suksesi negara itu bersifat parsial, maka </a:t>
            </a:r>
            <a:r>
              <a:rPr lang="id-ID" i="1" dirty="0"/>
              <a:t>successor state</a:t>
            </a:r>
            <a:r>
              <a:rPr lang="id-ID" dirty="0"/>
              <a:t> yang menggantikan wilayah yang terlepas itu dipandang berkewajiban untuk menanggung utang-utang lokal atas wilayah yang bersangkutan.</a:t>
            </a:r>
            <a:endParaRPr lang="en-US" dirty="0"/>
          </a:p>
          <a:p>
            <a:endParaRPr lang="en-US" dirty="0"/>
          </a:p>
        </p:txBody>
      </p:sp>
    </p:spTree>
    <p:extLst>
      <p:ext uri="{BB962C8B-B14F-4D97-AF65-F5344CB8AC3E}">
        <p14:creationId xmlns:p14="http://schemas.microsoft.com/office/powerpoint/2010/main" val="3230901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800" dirty="0" smtClean="0"/>
              <a:t>7. </a:t>
            </a:r>
            <a:r>
              <a:rPr lang="en-US" sz="2800" dirty="0" err="1" smtClean="0"/>
              <a:t>Suksesi</a:t>
            </a:r>
            <a:r>
              <a:rPr lang="en-US" sz="2800" dirty="0" smtClean="0"/>
              <a:t> Negara </a:t>
            </a:r>
            <a:r>
              <a:rPr lang="en-US" sz="2800" dirty="0" err="1" smtClean="0"/>
              <a:t>dan</a:t>
            </a:r>
            <a:r>
              <a:rPr lang="en-US" sz="2800" dirty="0" smtClean="0"/>
              <a:t> </a:t>
            </a:r>
            <a:r>
              <a:rPr lang="en-US" sz="2800" dirty="0" err="1" smtClean="0"/>
              <a:t>Arsip</a:t>
            </a:r>
            <a:r>
              <a:rPr lang="en-US" sz="2800" dirty="0" smtClean="0"/>
              <a:t> Negara</a:t>
            </a:r>
            <a:endParaRPr lang="en-US" sz="2800" dirty="0"/>
          </a:p>
        </p:txBody>
      </p:sp>
      <p:sp>
        <p:nvSpPr>
          <p:cNvPr id="3" name="Content Placeholder 2"/>
          <p:cNvSpPr>
            <a:spLocks noGrp="1"/>
          </p:cNvSpPr>
          <p:nvPr>
            <p:ph idx="1"/>
          </p:nvPr>
        </p:nvSpPr>
        <p:spPr/>
        <p:txBody>
          <a:bodyPr/>
          <a:lstStyle/>
          <a:p>
            <a:r>
              <a:rPr lang="id-ID" dirty="0"/>
              <a:t>Prinsip umum yang berlaku untuk arsip yang berkaitan dengan wilayah yang akan beralih pada suksesornya.</a:t>
            </a:r>
            <a:endParaRPr lang="en-US" dirty="0"/>
          </a:p>
          <a:p>
            <a:r>
              <a:rPr lang="id-ID" dirty="0"/>
              <a:t>Pasal 21 Konvensi Wina 1984 menetapkan bahwa arsip dari negara predecessor beralih pada suksesor pada saat terjadi </a:t>
            </a:r>
            <a:r>
              <a:rPr lang="id-ID" dirty="0" smtClean="0"/>
              <a:t>suksesi</a:t>
            </a:r>
            <a:r>
              <a:rPr lang="en-US" dirty="0" smtClean="0"/>
              <a:t>. </a:t>
            </a:r>
            <a:endParaRPr lang="en-US" dirty="0"/>
          </a:p>
        </p:txBody>
      </p:sp>
    </p:spTree>
    <p:extLst>
      <p:ext uri="{BB962C8B-B14F-4D97-AF65-F5344CB8AC3E}">
        <p14:creationId xmlns:p14="http://schemas.microsoft.com/office/powerpoint/2010/main" val="1468733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PENGERTIAN SUKSESI NEGARA</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id-ID" dirty="0"/>
              <a:t>Suksesi Negara </a:t>
            </a:r>
            <a:r>
              <a:rPr lang="en-US" dirty="0" err="1" smtClean="0"/>
              <a:t>berasal</a:t>
            </a:r>
            <a:r>
              <a:rPr lang="en-US" dirty="0" smtClean="0"/>
              <a:t> </a:t>
            </a:r>
            <a:r>
              <a:rPr lang="en-US" dirty="0" err="1" smtClean="0"/>
              <a:t>dari</a:t>
            </a:r>
            <a:r>
              <a:rPr lang="en-US" dirty="0" smtClean="0"/>
              <a:t> kata </a:t>
            </a:r>
            <a:r>
              <a:rPr lang="id-ID" i="1" dirty="0" smtClean="0"/>
              <a:t>State </a:t>
            </a:r>
            <a:r>
              <a:rPr lang="id-ID" i="1" dirty="0"/>
              <a:t>Succession</a:t>
            </a:r>
            <a:r>
              <a:rPr lang="id-ID" dirty="0"/>
              <a:t> atau </a:t>
            </a:r>
            <a:r>
              <a:rPr lang="id-ID" i="1" dirty="0"/>
              <a:t>Succession of </a:t>
            </a:r>
            <a:r>
              <a:rPr lang="id-ID" i="1" dirty="0" smtClean="0"/>
              <a:t>State</a:t>
            </a:r>
            <a:r>
              <a:rPr lang="en-US" dirty="0"/>
              <a:t> </a:t>
            </a:r>
            <a:r>
              <a:rPr lang="en-US" dirty="0" smtClean="0"/>
              <a:t>yang</a:t>
            </a:r>
            <a:r>
              <a:rPr lang="id-ID" dirty="0" smtClean="0"/>
              <a:t> </a:t>
            </a:r>
            <a:r>
              <a:rPr lang="id-ID" dirty="0"/>
              <a:t>berarti “penggantian atau pergantian negara</a:t>
            </a:r>
            <a:r>
              <a:rPr lang="id-ID" dirty="0" smtClean="0"/>
              <a:t>”.</a:t>
            </a:r>
            <a:endParaRPr lang="en-US" dirty="0" smtClean="0"/>
          </a:p>
          <a:p>
            <a:pPr marL="0" indent="0">
              <a:buNone/>
            </a:pPr>
            <a:endParaRPr lang="en-US" dirty="0"/>
          </a:p>
          <a:p>
            <a:pPr marL="0" lvl="0" indent="0">
              <a:buNone/>
            </a:pPr>
            <a:r>
              <a:rPr lang="en-US" dirty="0" err="1" smtClean="0"/>
              <a:t>Artinya</a:t>
            </a:r>
            <a:r>
              <a:rPr lang="id-ID" dirty="0" smtClean="0"/>
              <a:t>:pergantian </a:t>
            </a:r>
            <a:r>
              <a:rPr lang="id-ID" dirty="0"/>
              <a:t>dari </a:t>
            </a:r>
            <a:r>
              <a:rPr lang="id-ID" i="1" dirty="0"/>
              <a:t>predecessor state </a:t>
            </a:r>
            <a:r>
              <a:rPr lang="id-ID" dirty="0"/>
              <a:t>(negara yang digantikan) kepada </a:t>
            </a:r>
            <a:r>
              <a:rPr lang="id-ID" i="1" dirty="0"/>
              <a:t>successor state </a:t>
            </a:r>
            <a:r>
              <a:rPr lang="id-ID" dirty="0"/>
              <a:t>(negara yang menggantikan) dalam hal </a:t>
            </a:r>
            <a:r>
              <a:rPr lang="id-ID" dirty="0" smtClean="0"/>
              <a:t>kedaul</a:t>
            </a:r>
            <a:r>
              <a:rPr lang="en-US" dirty="0" smtClean="0"/>
              <a:t>a</a:t>
            </a:r>
            <a:r>
              <a:rPr lang="id-ID" dirty="0" smtClean="0"/>
              <a:t>tan </a:t>
            </a:r>
            <a:r>
              <a:rPr lang="id-ID" dirty="0"/>
              <a:t>(tanggung jawab) atas suatu </a:t>
            </a:r>
            <a:r>
              <a:rPr lang="id-ID" dirty="0" smtClean="0"/>
              <a:t>wilayah </a:t>
            </a:r>
            <a:r>
              <a:rPr lang="id-ID" dirty="0"/>
              <a:t>dalam hubungan </a:t>
            </a:r>
            <a:r>
              <a:rPr lang="id-ID" dirty="0" smtClean="0"/>
              <a:t>internasional</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33353730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838200"/>
          </a:xfrm>
        </p:spPr>
        <p:txBody>
          <a:bodyPr>
            <a:normAutofit fontScale="90000"/>
          </a:bodyPr>
          <a:lstStyle/>
          <a:p>
            <a:r>
              <a:rPr lang="en-US" sz="3200" dirty="0"/>
              <a:t>8</a:t>
            </a:r>
            <a:r>
              <a:rPr lang="en-US" sz="3200" dirty="0" smtClean="0"/>
              <a:t>. </a:t>
            </a:r>
            <a:r>
              <a:rPr lang="en-US" sz="3100" dirty="0" smtClean="0"/>
              <a:t>SUKSESI NEGARA </a:t>
            </a:r>
            <a:r>
              <a:rPr lang="en-US" sz="3100" dirty="0" err="1" smtClean="0"/>
              <a:t>dan</a:t>
            </a:r>
            <a:r>
              <a:rPr lang="en-US" sz="3100" dirty="0" smtClean="0"/>
              <a:t> KEANGOTAAN PADA ORGANISASI INTERNASIONAL</a:t>
            </a:r>
            <a:endParaRPr lang="en-US" sz="3100" dirty="0"/>
          </a:p>
        </p:txBody>
      </p:sp>
      <p:sp>
        <p:nvSpPr>
          <p:cNvPr id="3" name="Content Placeholder 2"/>
          <p:cNvSpPr>
            <a:spLocks noGrp="1"/>
          </p:cNvSpPr>
          <p:nvPr>
            <p:ph idx="1"/>
          </p:nvPr>
        </p:nvSpPr>
        <p:spPr>
          <a:xfrm>
            <a:off x="289393" y="1371601"/>
            <a:ext cx="8569233" cy="5257800"/>
          </a:xfrm>
        </p:spPr>
        <p:txBody>
          <a:bodyPr>
            <a:noAutofit/>
          </a:bodyPr>
          <a:lstStyle/>
          <a:p>
            <a:pPr lvl="0"/>
            <a:r>
              <a:rPr lang="id-ID" sz="2400" dirty="0"/>
              <a:t>Masalah keanggotaan suatu negara di organisasi internasional maupun regional ditentukan oleh konstitusi masing-masing organisasi</a:t>
            </a:r>
            <a:endParaRPr lang="en-US" sz="2400" dirty="0"/>
          </a:p>
          <a:p>
            <a:pPr lvl="0"/>
            <a:r>
              <a:rPr lang="id-ID" sz="2400" dirty="0"/>
              <a:t>Piagam PBB misalnya tidak mengatur masalah pengunduran  diri</a:t>
            </a:r>
            <a:endParaRPr lang="en-US" sz="2400" dirty="0"/>
          </a:p>
          <a:p>
            <a:pPr lvl="0"/>
            <a:r>
              <a:rPr lang="id-ID" sz="2400" dirty="0"/>
              <a:t>PBB juga menetapkan bahwa keanggotaan suatu negara di PBB tidak akan terhenti hanya karena terjadinya perubahaan atau pergantian konstitusi atau perbatasan</a:t>
            </a:r>
            <a:endParaRPr lang="en-US" sz="2400" dirty="0"/>
          </a:p>
          <a:p>
            <a:pPr lvl="0"/>
            <a:r>
              <a:rPr lang="id-ID" sz="2400" dirty="0"/>
              <a:t>Adapun negara baru maka negara ini harus mengikuti aturan yang berlaku untuk negara baru yaitu mendaftarkan diri sebagai anggota baru kecuali telah ada izin sesuai ketentuan yang terdapat pada </a:t>
            </a:r>
            <a:r>
              <a:rPr lang="id-ID" sz="2400" dirty="0" smtClean="0"/>
              <a:t>piagam</a:t>
            </a:r>
            <a:r>
              <a:rPr lang="en-US" sz="2400" dirty="0" smtClean="0"/>
              <a:t>.</a:t>
            </a:r>
            <a:endParaRPr lang="en-US" sz="2400" dirty="0"/>
          </a:p>
          <a:p>
            <a:pPr marL="0" indent="0">
              <a:buNone/>
            </a:pPr>
            <a:endParaRPr lang="en-US" sz="2400" dirty="0"/>
          </a:p>
        </p:txBody>
      </p:sp>
    </p:spTree>
    <p:extLst>
      <p:ext uri="{BB962C8B-B14F-4D97-AF65-F5344CB8AC3E}">
        <p14:creationId xmlns:p14="http://schemas.microsoft.com/office/powerpoint/2010/main" val="4138924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9. </a:t>
            </a:r>
            <a:r>
              <a:rPr lang="id-ID" dirty="0" smtClean="0"/>
              <a:t>Suksesi </a:t>
            </a:r>
            <a:r>
              <a:rPr lang="id-ID" dirty="0"/>
              <a:t>negara dan pengakuan</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id-ID" dirty="0" smtClean="0"/>
              <a:t>Bilamana </a:t>
            </a:r>
            <a:r>
              <a:rPr lang="id-ID" dirty="0"/>
              <a:t>suksesi negara itu bersifat universal, yang berarti hilangnya identitas internasional dari negara yang bersangkutan, maka pengakuan itu otomatis gugur. Sedangkan bila suksesi itu bersifat parsial, yang berarti negara yang lama (</a:t>
            </a:r>
            <a:r>
              <a:rPr lang="id-ID" i="1" dirty="0"/>
              <a:t>predecessor state</a:t>
            </a:r>
            <a:r>
              <a:rPr lang="id-ID" dirty="0"/>
              <a:t>) tidak kehilangan identitas internasionalnya, maka dalam hal ini berlaku “asas kontinyuitas negara” (</a:t>
            </a:r>
            <a:r>
              <a:rPr lang="id-ID" i="1" dirty="0"/>
              <a:t>continuity of state principle</a:t>
            </a:r>
            <a:r>
              <a:rPr lang="id-ID" dirty="0"/>
              <a:t>). </a:t>
            </a:r>
            <a:endParaRPr lang="en-US" dirty="0"/>
          </a:p>
        </p:txBody>
      </p:sp>
    </p:spTree>
    <p:extLst>
      <p:ext uri="{BB962C8B-B14F-4D97-AF65-F5344CB8AC3E}">
        <p14:creationId xmlns:p14="http://schemas.microsoft.com/office/powerpoint/2010/main" val="1165491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Jenis</a:t>
            </a:r>
            <a:r>
              <a:rPr lang="en-US" dirty="0" smtClean="0"/>
              <a:t> </a:t>
            </a:r>
            <a:r>
              <a:rPr lang="en-US" dirty="0" err="1" smtClean="0"/>
              <a:t>suksesi</a:t>
            </a:r>
            <a:r>
              <a:rPr lang="en-US" dirty="0" smtClean="0"/>
              <a:t> </a:t>
            </a:r>
            <a:r>
              <a:rPr lang="en-US" dirty="0" err="1" smtClean="0"/>
              <a:t>negara</a:t>
            </a:r>
            <a:endParaRPr lang="en-US" dirty="0"/>
          </a:p>
        </p:txBody>
      </p:sp>
      <p:sp>
        <p:nvSpPr>
          <p:cNvPr id="3" name="Content Placeholder 2"/>
          <p:cNvSpPr>
            <a:spLocks noGrp="1"/>
          </p:cNvSpPr>
          <p:nvPr>
            <p:ph idx="1"/>
          </p:nvPr>
        </p:nvSpPr>
        <p:spPr/>
        <p:txBody>
          <a:bodyPr/>
          <a:lstStyle/>
          <a:p>
            <a:pPr lvl="0"/>
            <a:r>
              <a:rPr lang="id-ID" dirty="0"/>
              <a:t>Suksesi </a:t>
            </a:r>
            <a:r>
              <a:rPr lang="id-ID" dirty="0" smtClean="0"/>
              <a:t>universal</a:t>
            </a:r>
            <a:r>
              <a:rPr lang="en-US" dirty="0" smtClean="0"/>
              <a:t>: </a:t>
            </a:r>
            <a:r>
              <a:rPr lang="id-ID" dirty="0" smtClean="0"/>
              <a:t>Bilamana </a:t>
            </a:r>
            <a:r>
              <a:rPr lang="id-ID" dirty="0"/>
              <a:t>suksesi itu terjadi terhadap seluruh wilayah suatu </a:t>
            </a:r>
            <a:r>
              <a:rPr lang="id-ID" dirty="0" smtClean="0"/>
              <a:t>negara</a:t>
            </a:r>
            <a:r>
              <a:rPr lang="en-US" dirty="0" smtClean="0"/>
              <a:t>.</a:t>
            </a:r>
          </a:p>
          <a:p>
            <a:pPr marL="0" lvl="0" indent="0">
              <a:buNone/>
            </a:pPr>
            <a:endParaRPr lang="en-US" dirty="0"/>
          </a:p>
          <a:p>
            <a:r>
              <a:rPr lang="id-ID" dirty="0"/>
              <a:t>Suksesi </a:t>
            </a:r>
            <a:r>
              <a:rPr lang="id-ID" dirty="0" smtClean="0"/>
              <a:t>parsial</a:t>
            </a:r>
            <a:r>
              <a:rPr lang="en-US" dirty="0" smtClean="0"/>
              <a:t>: </a:t>
            </a:r>
            <a:r>
              <a:rPr lang="id-ID" dirty="0"/>
              <a:t>bilamana suksesi negara itu hanya meliputi bagian tertentu saja dari wilayah suatu negara </a:t>
            </a:r>
            <a:endParaRPr lang="en-US" dirty="0"/>
          </a:p>
        </p:txBody>
      </p:sp>
    </p:spTree>
    <p:extLst>
      <p:ext uri="{BB962C8B-B14F-4D97-AF65-F5344CB8AC3E}">
        <p14:creationId xmlns:p14="http://schemas.microsoft.com/office/powerpoint/2010/main" val="268026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854678"/>
            <a:ext cx="2106431" cy="1077218"/>
          </a:xfrm>
          <a:prstGeom prst="rect">
            <a:avLst/>
          </a:prstGeom>
        </p:spPr>
        <p:txBody>
          <a:bodyPr wrap="square">
            <a:spAutoFit/>
          </a:bodyPr>
          <a:lstStyle/>
          <a:p>
            <a:pPr algn="ctr"/>
            <a:r>
              <a:rPr lang="id-ID" sz="3200" dirty="0"/>
              <a:t>Suksesi Negara </a:t>
            </a:r>
            <a:endParaRPr lang="en-US" sz="3200" dirty="0"/>
          </a:p>
        </p:txBody>
      </p:sp>
      <p:cxnSp>
        <p:nvCxnSpPr>
          <p:cNvPr id="8" name="Straight Arrow Connector 7"/>
          <p:cNvCxnSpPr/>
          <p:nvPr/>
        </p:nvCxnSpPr>
        <p:spPr>
          <a:xfrm flipV="1">
            <a:off x="1967035" y="1672872"/>
            <a:ext cx="696980" cy="10223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1967035" y="3931896"/>
            <a:ext cx="696980" cy="7149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2842695" y="1442039"/>
            <a:ext cx="2469847" cy="461665"/>
          </a:xfrm>
          <a:prstGeom prst="rect">
            <a:avLst/>
          </a:prstGeom>
        </p:spPr>
        <p:txBody>
          <a:bodyPr wrap="none">
            <a:spAutoFit/>
          </a:bodyPr>
          <a:lstStyle/>
          <a:p>
            <a:r>
              <a:rPr lang="id-ID" sz="2400" dirty="0"/>
              <a:t>Suksesi Universal </a:t>
            </a:r>
            <a:endParaRPr lang="en-US" sz="2400" dirty="0"/>
          </a:p>
        </p:txBody>
      </p:sp>
      <p:sp>
        <p:nvSpPr>
          <p:cNvPr id="13" name="Rectangle 12"/>
          <p:cNvSpPr/>
          <p:nvPr/>
        </p:nvSpPr>
        <p:spPr>
          <a:xfrm>
            <a:off x="2825589" y="4646866"/>
            <a:ext cx="2105715" cy="461665"/>
          </a:xfrm>
          <a:prstGeom prst="rect">
            <a:avLst/>
          </a:prstGeom>
        </p:spPr>
        <p:txBody>
          <a:bodyPr wrap="none">
            <a:spAutoFit/>
          </a:bodyPr>
          <a:lstStyle/>
          <a:p>
            <a:r>
              <a:rPr lang="id-ID" sz="2400" dirty="0"/>
              <a:t>S</a:t>
            </a:r>
            <a:r>
              <a:rPr lang="id-ID" sz="2400" dirty="0" smtClean="0"/>
              <a:t>uksesi </a:t>
            </a:r>
            <a:r>
              <a:rPr lang="id-ID" sz="2400" dirty="0"/>
              <a:t>P</a:t>
            </a:r>
            <a:r>
              <a:rPr lang="id-ID" sz="2400" dirty="0" smtClean="0"/>
              <a:t>arsial </a:t>
            </a:r>
            <a:endParaRPr lang="en-US" sz="2400" dirty="0"/>
          </a:p>
        </p:txBody>
      </p:sp>
      <p:sp>
        <p:nvSpPr>
          <p:cNvPr id="14" name="Rectangle 13"/>
          <p:cNvSpPr/>
          <p:nvPr/>
        </p:nvSpPr>
        <p:spPr>
          <a:xfrm>
            <a:off x="5808173" y="147331"/>
            <a:ext cx="3239488" cy="1015663"/>
          </a:xfrm>
          <a:prstGeom prst="rect">
            <a:avLst/>
          </a:prstGeom>
        </p:spPr>
        <p:txBody>
          <a:bodyPr wrap="square">
            <a:spAutoFit/>
          </a:bodyPr>
          <a:lstStyle/>
          <a:p>
            <a:r>
              <a:rPr lang="id-ID" sz="2000" dirty="0"/>
              <a:t>international identity dari suatu negara hilang karena seluruh wilayahnya hilang </a:t>
            </a:r>
            <a:endParaRPr lang="en-US" sz="2000" dirty="0"/>
          </a:p>
        </p:txBody>
      </p:sp>
      <p:sp>
        <p:nvSpPr>
          <p:cNvPr id="15" name="Rectangle 14"/>
          <p:cNvSpPr/>
          <p:nvPr/>
        </p:nvSpPr>
        <p:spPr>
          <a:xfrm>
            <a:off x="7744" y="-35289"/>
            <a:ext cx="5312542" cy="1477328"/>
          </a:xfrm>
          <a:prstGeom prst="rect">
            <a:avLst/>
          </a:prstGeom>
        </p:spPr>
        <p:txBody>
          <a:bodyPr wrap="square">
            <a:spAutoFit/>
          </a:bodyPr>
          <a:lstStyle/>
          <a:p>
            <a:pPr algn="just"/>
            <a:r>
              <a:rPr lang="id-ID" dirty="0"/>
              <a:t>hilangnya Korea pada 1910 karena dikuasi Jepang tahun 1910, Kongo dikuasi Belgia, Colombia terpecah menjadi tiga negara merdeka yaitu Venezuela, Equador serta New Cranada pada tahun 1832.</a:t>
            </a:r>
            <a:r>
              <a:rPr lang="en-US" dirty="0"/>
              <a:t> </a:t>
            </a:r>
          </a:p>
        </p:txBody>
      </p:sp>
      <p:cxnSp>
        <p:nvCxnSpPr>
          <p:cNvPr id="17" name="Straight Arrow Connector 16"/>
          <p:cNvCxnSpPr/>
          <p:nvPr/>
        </p:nvCxnSpPr>
        <p:spPr>
          <a:xfrm flipV="1">
            <a:off x="5312542" y="1162994"/>
            <a:ext cx="604050" cy="2790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14" idx="1"/>
          </p:cNvCxnSpPr>
          <p:nvPr/>
        </p:nvCxnSpPr>
        <p:spPr>
          <a:xfrm flipH="1" flipV="1">
            <a:off x="5320286" y="588603"/>
            <a:ext cx="487887" cy="6656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5916592" y="1481849"/>
            <a:ext cx="3092348" cy="1200329"/>
          </a:xfrm>
          <a:prstGeom prst="rect">
            <a:avLst/>
          </a:prstGeom>
        </p:spPr>
        <p:txBody>
          <a:bodyPr wrap="square">
            <a:spAutoFit/>
          </a:bodyPr>
          <a:lstStyle/>
          <a:p>
            <a:r>
              <a:rPr lang="id-ID" dirty="0"/>
              <a:t>wilayah suatu negara habis terbagi-bagi yang masing-masing bagian dicaplok oleh negara-negara lain </a:t>
            </a:r>
            <a:endParaRPr lang="en-US" dirty="0"/>
          </a:p>
        </p:txBody>
      </p:sp>
      <p:cxnSp>
        <p:nvCxnSpPr>
          <p:cNvPr id="23" name="Straight Arrow Connector 22"/>
          <p:cNvCxnSpPr/>
          <p:nvPr/>
        </p:nvCxnSpPr>
        <p:spPr>
          <a:xfrm>
            <a:off x="5356523" y="1749072"/>
            <a:ext cx="451650" cy="3092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2440885" y="2177569"/>
            <a:ext cx="3026542" cy="1754327"/>
          </a:xfrm>
          <a:prstGeom prst="rect">
            <a:avLst/>
          </a:prstGeom>
        </p:spPr>
        <p:txBody>
          <a:bodyPr wrap="square">
            <a:spAutoFit/>
          </a:bodyPr>
          <a:lstStyle/>
          <a:p>
            <a:r>
              <a:rPr lang="id-ID" dirty="0"/>
              <a:t>wilayah polandia yang dicaplok oleh Rusia, Austria dan Prusia pada tahun 1975. Negara kecil yang kemudian meleburkan diri menjadi satu negara besar</a:t>
            </a:r>
            <a:r>
              <a:rPr lang="en-US" dirty="0"/>
              <a:t> </a:t>
            </a:r>
          </a:p>
        </p:txBody>
      </p:sp>
      <p:cxnSp>
        <p:nvCxnSpPr>
          <p:cNvPr id="26" name="Straight Arrow Connector 25"/>
          <p:cNvCxnSpPr/>
          <p:nvPr/>
        </p:nvCxnSpPr>
        <p:spPr>
          <a:xfrm flipH="1">
            <a:off x="5513891" y="2746242"/>
            <a:ext cx="449166" cy="29300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8" name="Rectangle 27"/>
          <p:cNvSpPr/>
          <p:nvPr/>
        </p:nvSpPr>
        <p:spPr>
          <a:xfrm>
            <a:off x="5356522" y="3603314"/>
            <a:ext cx="3675649" cy="1477328"/>
          </a:xfrm>
          <a:prstGeom prst="rect">
            <a:avLst/>
          </a:prstGeom>
        </p:spPr>
        <p:txBody>
          <a:bodyPr wrap="square">
            <a:spAutoFit/>
          </a:bodyPr>
          <a:lstStyle/>
          <a:p>
            <a:r>
              <a:rPr lang="id-ID" dirty="0"/>
              <a:t>negara </a:t>
            </a:r>
            <a:r>
              <a:rPr lang="id-ID" dirty="0" smtClean="0"/>
              <a:t>pr</a:t>
            </a:r>
            <a:r>
              <a:rPr lang="en-US" dirty="0" smtClean="0"/>
              <a:t>e</a:t>
            </a:r>
            <a:r>
              <a:rPr lang="id-ID" dirty="0" smtClean="0"/>
              <a:t>decossornya </a:t>
            </a:r>
            <a:r>
              <a:rPr lang="id-ID" dirty="0"/>
              <a:t>masih eksis, tetapi sebagian wilayahnya memisahkan diri menjadi negara merdeka ataupun bergabung dengan negara lain </a:t>
            </a:r>
            <a:endParaRPr lang="en-US" dirty="0"/>
          </a:p>
        </p:txBody>
      </p:sp>
      <p:cxnSp>
        <p:nvCxnSpPr>
          <p:cNvPr id="29" name="Straight Arrow Connector 28"/>
          <p:cNvCxnSpPr>
            <a:stCxn id="13" idx="3"/>
          </p:cNvCxnSpPr>
          <p:nvPr/>
        </p:nvCxnSpPr>
        <p:spPr>
          <a:xfrm flipV="1">
            <a:off x="4931304" y="4362672"/>
            <a:ext cx="481913" cy="51502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Rectangle 30"/>
          <p:cNvSpPr/>
          <p:nvPr/>
        </p:nvSpPr>
        <p:spPr>
          <a:xfrm>
            <a:off x="1486387" y="5539823"/>
            <a:ext cx="7569017" cy="923330"/>
          </a:xfrm>
          <a:prstGeom prst="rect">
            <a:avLst/>
          </a:prstGeom>
        </p:spPr>
        <p:txBody>
          <a:bodyPr wrap="square">
            <a:spAutoFit/>
          </a:bodyPr>
          <a:lstStyle/>
          <a:p>
            <a:pPr lvl="0"/>
            <a:r>
              <a:rPr lang="id-ID" dirty="0"/>
              <a:t>contohnya hilangnya Timor-Timor dari NKRI membentuk Timor Leste pada tahun 1999. Negara Indonesia menjadi predecessor state masih ada, yang terjadi adalah bahwa </a:t>
            </a:r>
            <a:r>
              <a:rPr lang="id-ID" dirty="0" smtClean="0"/>
              <a:t>Indonesia </a:t>
            </a:r>
            <a:r>
              <a:rPr lang="id-ID" dirty="0"/>
              <a:t>kehilangan sebagian </a:t>
            </a:r>
            <a:r>
              <a:rPr lang="id-ID" dirty="0" smtClean="0"/>
              <a:t>wilayahnya</a:t>
            </a:r>
            <a:endParaRPr lang="en-US" dirty="0"/>
          </a:p>
        </p:txBody>
      </p:sp>
      <p:cxnSp>
        <p:nvCxnSpPr>
          <p:cNvPr id="33" name="Straight Arrow Connector 32"/>
          <p:cNvCxnSpPr/>
          <p:nvPr/>
        </p:nvCxnSpPr>
        <p:spPr>
          <a:xfrm>
            <a:off x="6288315" y="5108531"/>
            <a:ext cx="0" cy="4312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63959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blinds(horizontal)">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blinds(horizontal)">
                                      <p:cBhvr>
                                        <p:cTn id="21" dur="500"/>
                                        <p:tgtEl>
                                          <p:spTgt spid="17"/>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linds(horizontal)">
                                      <p:cBhvr>
                                        <p:cTn id="24" dur="500"/>
                                        <p:tgtEl>
                                          <p:spTgt spid="14"/>
                                        </p:tgtEl>
                                      </p:cBhvr>
                                    </p:animEffect>
                                  </p:childTnLst>
                                </p:cTn>
                              </p:par>
                              <p:par>
                                <p:cTn id="25" presetID="3" presetClass="entr" presetSubtype="1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blinds(horizontal)">
                                      <p:cBhvr>
                                        <p:cTn id="27" dur="500"/>
                                        <p:tgtEl>
                                          <p:spTgt spid="23"/>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blinds(horizontal)">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blinds(horizontal)">
                                      <p:cBhvr>
                                        <p:cTn id="35" dur="500"/>
                                        <p:tgtEl>
                                          <p:spTgt spid="21"/>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blinds(horizontal)">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blinds(horizontal)">
                                      <p:cBhvr>
                                        <p:cTn id="43" dur="500"/>
                                        <p:tgtEl>
                                          <p:spTgt spid="26"/>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blinds(horizontal)">
                                      <p:cBhvr>
                                        <p:cTn id="46" dur="500"/>
                                        <p:tgtEl>
                                          <p:spTgt spid="25"/>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blinds(horizontal)">
                                      <p:cBhvr>
                                        <p:cTn id="51" dur="500"/>
                                        <p:tgtEl>
                                          <p:spTgt spid="29"/>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blinds(horizontal)">
                                      <p:cBhvr>
                                        <p:cTn id="54" dur="500"/>
                                        <p:tgtEl>
                                          <p:spTgt spid="28"/>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blinds(horizontal)">
                                      <p:cBhvr>
                                        <p:cTn id="59" dur="500"/>
                                        <p:tgtEl>
                                          <p:spTgt spid="33"/>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blinds(horizontal)">
                                      <p:cBhvr>
                                        <p:cTn id="6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22" grpId="0"/>
      <p:bldP spid="25" grpId="0"/>
      <p:bldP spid="28" grpId="0"/>
      <p:bldP spid="3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just"/>
            <a:r>
              <a:rPr lang="en-US" sz="4800" dirty="0" smtClean="0"/>
              <a:t>SUKSESI NEGARA DI INDONESIA</a:t>
            </a:r>
            <a:endParaRPr lang="en-US" sz="4800" dirty="0"/>
          </a:p>
        </p:txBody>
      </p:sp>
      <p:cxnSp>
        <p:nvCxnSpPr>
          <p:cNvPr id="6" name="Straight Arrow Connector 5"/>
          <p:cNvCxnSpPr/>
          <p:nvPr/>
        </p:nvCxnSpPr>
        <p:spPr>
          <a:xfrm flipH="1">
            <a:off x="1302266" y="1736101"/>
            <a:ext cx="1205803" cy="7394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0" y="2623585"/>
            <a:ext cx="3829426" cy="707886"/>
          </a:xfrm>
          <a:prstGeom prst="rect">
            <a:avLst/>
          </a:prstGeom>
        </p:spPr>
        <p:txBody>
          <a:bodyPr wrap="square">
            <a:spAutoFit/>
          </a:bodyPr>
          <a:lstStyle/>
          <a:p>
            <a:r>
              <a:rPr lang="id-ID" sz="2000" dirty="0"/>
              <a:t>Kemerdekaan Indonesia dari Kolonial Belanda </a:t>
            </a:r>
            <a:endParaRPr lang="en-US" sz="2000" dirty="0"/>
          </a:p>
        </p:txBody>
      </p:sp>
      <p:cxnSp>
        <p:nvCxnSpPr>
          <p:cNvPr id="9" name="Straight Arrow Connector 8"/>
          <p:cNvCxnSpPr/>
          <p:nvPr/>
        </p:nvCxnSpPr>
        <p:spPr>
          <a:xfrm>
            <a:off x="4646358" y="1350301"/>
            <a:ext cx="16077" cy="10643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3024048" y="2462835"/>
            <a:ext cx="3501851" cy="1015663"/>
          </a:xfrm>
          <a:prstGeom prst="rect">
            <a:avLst/>
          </a:prstGeom>
        </p:spPr>
        <p:txBody>
          <a:bodyPr wrap="square">
            <a:spAutoFit/>
          </a:bodyPr>
          <a:lstStyle/>
          <a:p>
            <a:pPr algn="ctr"/>
            <a:r>
              <a:rPr lang="id-ID" sz="2000" dirty="0"/>
              <a:t>Diserahkannya Irian Barat oleh Belanda kepada Indonesia </a:t>
            </a:r>
            <a:endParaRPr lang="en-US" sz="2000" dirty="0"/>
          </a:p>
        </p:txBody>
      </p:sp>
      <p:cxnSp>
        <p:nvCxnSpPr>
          <p:cNvPr id="12" name="Straight Arrow Connector 11"/>
          <p:cNvCxnSpPr/>
          <p:nvPr/>
        </p:nvCxnSpPr>
        <p:spPr>
          <a:xfrm>
            <a:off x="6525899" y="1350301"/>
            <a:ext cx="1014384" cy="10643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6525899" y="2498344"/>
            <a:ext cx="2295044" cy="707886"/>
          </a:xfrm>
          <a:prstGeom prst="rect">
            <a:avLst/>
          </a:prstGeom>
        </p:spPr>
        <p:txBody>
          <a:bodyPr wrap="square">
            <a:spAutoFit/>
          </a:bodyPr>
          <a:lstStyle/>
          <a:p>
            <a:pPr algn="ctr"/>
            <a:r>
              <a:rPr lang="id-ID" sz="2000" dirty="0"/>
              <a:t>Lepasnya Timor-Timor </a:t>
            </a:r>
            <a:endParaRPr lang="en-US" sz="2000" dirty="0"/>
          </a:p>
        </p:txBody>
      </p:sp>
      <p:sp>
        <p:nvSpPr>
          <p:cNvPr id="14" name="Rectangle 13"/>
          <p:cNvSpPr/>
          <p:nvPr/>
        </p:nvSpPr>
        <p:spPr>
          <a:xfrm>
            <a:off x="1" y="4061149"/>
            <a:ext cx="2765306" cy="1938992"/>
          </a:xfrm>
          <a:prstGeom prst="rect">
            <a:avLst/>
          </a:prstGeom>
        </p:spPr>
        <p:txBody>
          <a:bodyPr wrap="square">
            <a:spAutoFit/>
          </a:bodyPr>
          <a:lstStyle/>
          <a:p>
            <a:pPr lvl="0"/>
            <a:r>
              <a:rPr lang="id-ID" sz="2000" dirty="0"/>
              <a:t>Indonesia dapat bergabung dalam kelompok </a:t>
            </a:r>
            <a:r>
              <a:rPr lang="id-ID" sz="2000" i="1" dirty="0"/>
              <a:t>newly independent state</a:t>
            </a:r>
            <a:r>
              <a:rPr lang="id-ID" sz="2000" dirty="0"/>
              <a:t> menurut Konvensi Wina 1978 dan 1983</a:t>
            </a:r>
            <a:endParaRPr lang="en-US" sz="2000" dirty="0"/>
          </a:p>
        </p:txBody>
      </p:sp>
      <p:cxnSp>
        <p:nvCxnSpPr>
          <p:cNvPr id="16" name="Straight Arrow Connector 15"/>
          <p:cNvCxnSpPr/>
          <p:nvPr/>
        </p:nvCxnSpPr>
        <p:spPr>
          <a:xfrm>
            <a:off x="1302266" y="3331471"/>
            <a:ext cx="0" cy="6551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4686216" y="3483871"/>
            <a:ext cx="0" cy="6551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3601329" y="4061149"/>
            <a:ext cx="3086853" cy="707886"/>
          </a:xfrm>
          <a:prstGeom prst="rect">
            <a:avLst/>
          </a:prstGeom>
        </p:spPr>
        <p:txBody>
          <a:bodyPr wrap="square">
            <a:spAutoFit/>
          </a:bodyPr>
          <a:lstStyle/>
          <a:p>
            <a:pPr algn="just"/>
            <a:r>
              <a:rPr lang="id-ID" sz="2000" dirty="0"/>
              <a:t>proses referendum di bawah pengawasan PBB </a:t>
            </a:r>
            <a:endParaRPr lang="en-US" sz="2000" dirty="0"/>
          </a:p>
        </p:txBody>
      </p:sp>
      <p:cxnSp>
        <p:nvCxnSpPr>
          <p:cNvPr id="20" name="Straight Arrow Connector 19"/>
          <p:cNvCxnSpPr/>
          <p:nvPr/>
        </p:nvCxnSpPr>
        <p:spPr>
          <a:xfrm>
            <a:off x="4685546" y="4806473"/>
            <a:ext cx="0" cy="6551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2360358" y="5513188"/>
            <a:ext cx="4572000" cy="830997"/>
          </a:xfrm>
          <a:prstGeom prst="rect">
            <a:avLst/>
          </a:prstGeom>
        </p:spPr>
        <p:txBody>
          <a:bodyPr>
            <a:spAutoFit/>
          </a:bodyPr>
          <a:lstStyle/>
          <a:p>
            <a:pPr lvl="0" algn="ctr"/>
            <a:r>
              <a:rPr lang="id-ID" sz="2400" dirty="0"/>
              <a:t>wilayah itu menjadi provinsi ke-26 pada tahun 1963</a:t>
            </a:r>
            <a:endParaRPr lang="en-US" sz="2400" dirty="0"/>
          </a:p>
        </p:txBody>
      </p:sp>
      <p:cxnSp>
        <p:nvCxnSpPr>
          <p:cNvPr id="22" name="Straight Arrow Connector 21"/>
          <p:cNvCxnSpPr/>
          <p:nvPr/>
        </p:nvCxnSpPr>
        <p:spPr>
          <a:xfrm>
            <a:off x="7732541" y="3331471"/>
            <a:ext cx="0" cy="6551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6932358" y="3975083"/>
            <a:ext cx="2211642" cy="2800766"/>
          </a:xfrm>
          <a:prstGeom prst="rect">
            <a:avLst/>
          </a:prstGeom>
        </p:spPr>
        <p:txBody>
          <a:bodyPr wrap="square">
            <a:spAutoFit/>
          </a:bodyPr>
          <a:lstStyle/>
          <a:p>
            <a:pPr lvl="0"/>
            <a:r>
              <a:rPr lang="id-ID" sz="2200" dirty="0"/>
              <a:t>sebagai provinsi ke-27 membentuk negara baru yang merdeka yaitu Timor Leste pada tahun 1999</a:t>
            </a:r>
            <a:endParaRPr lang="en-US" sz="2200" dirty="0"/>
          </a:p>
        </p:txBody>
      </p:sp>
    </p:spTree>
    <p:extLst>
      <p:ext uri="{BB962C8B-B14F-4D97-AF65-F5344CB8AC3E}">
        <p14:creationId xmlns:p14="http://schemas.microsoft.com/office/powerpoint/2010/main" val="844565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par>
                                <p:cTn id="11" presetID="3"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linds(horizontal)">
                                      <p:cBhvr>
                                        <p:cTn id="13" dur="500"/>
                                        <p:tgtEl>
                                          <p:spTgt spid="9"/>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par>
                                <p:cTn id="17" presetID="3" presetClass="entr" presetSubtype="1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linds(horizontal)">
                                      <p:cBhvr>
                                        <p:cTn id="19" dur="500"/>
                                        <p:tgtEl>
                                          <p:spTgt spid="12"/>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linds(horizontal)">
                                      <p:cBhvr>
                                        <p:cTn id="27" dur="500"/>
                                        <p:tgtEl>
                                          <p:spTgt spid="16"/>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blinds(horizontal)">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blinds(horizontal)">
                                      <p:cBhvr>
                                        <p:cTn id="35" dur="500"/>
                                        <p:tgtEl>
                                          <p:spTgt spid="17"/>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blinds(horizontal)">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blinds(horizontal)">
                                      <p:cBhvr>
                                        <p:cTn id="43" dur="500"/>
                                        <p:tgtEl>
                                          <p:spTgt spid="20"/>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blinds(horizontal)">
                                      <p:cBhvr>
                                        <p:cTn id="46" dur="500"/>
                                        <p:tgtEl>
                                          <p:spTgt spid="21"/>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blinds(horizontal)">
                                      <p:cBhvr>
                                        <p:cTn id="51" dur="500"/>
                                        <p:tgtEl>
                                          <p:spTgt spid="22"/>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blinds(horizontal)">
                                      <p:cBhvr>
                                        <p:cTn id="5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3" grpId="0"/>
      <p:bldP spid="14" grpId="0"/>
      <p:bldP spid="18" grpId="0"/>
      <p:bldP spid="21" grpId="0"/>
      <p:bldP spid="2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contoh</a:t>
            </a:r>
            <a:endParaRPr lang="en-US" dirty="0"/>
          </a:p>
        </p:txBody>
      </p:sp>
      <p:sp>
        <p:nvSpPr>
          <p:cNvPr id="3" name="Content Placeholder 2"/>
          <p:cNvSpPr>
            <a:spLocks noGrp="1"/>
          </p:cNvSpPr>
          <p:nvPr>
            <p:ph idx="1"/>
          </p:nvPr>
        </p:nvSpPr>
        <p:spPr>
          <a:xfrm>
            <a:off x="304800" y="1219200"/>
            <a:ext cx="8686800" cy="5638800"/>
          </a:xfrm>
        </p:spPr>
        <p:txBody>
          <a:bodyPr>
            <a:normAutofit fontScale="77500" lnSpcReduction="20000"/>
          </a:bodyPr>
          <a:lstStyle/>
          <a:p>
            <a:pPr lvl="1">
              <a:buFont typeface="Arial" pitchFamily="34" charset="0"/>
              <a:buChar char="–"/>
              <a:defRPr/>
            </a:pPr>
            <a:r>
              <a:rPr lang="en-US" dirty="0" err="1"/>
              <a:t>Pembagian</a:t>
            </a:r>
            <a:r>
              <a:rPr lang="en-US" dirty="0"/>
              <a:t> </a:t>
            </a:r>
            <a:r>
              <a:rPr lang="en-US" dirty="0" err="1"/>
              <a:t>dari</a:t>
            </a:r>
            <a:r>
              <a:rPr lang="en-US" dirty="0"/>
              <a:t> </a:t>
            </a:r>
            <a:r>
              <a:rPr lang="en-US" dirty="0" err="1"/>
              <a:t>sebuah</a:t>
            </a:r>
            <a:r>
              <a:rPr lang="en-US" dirty="0"/>
              <a:t> </a:t>
            </a:r>
            <a:r>
              <a:rPr lang="en-US" dirty="0" err="1"/>
              <a:t>negara</a:t>
            </a:r>
            <a:r>
              <a:rPr lang="en-US" dirty="0"/>
              <a:t> yang </a:t>
            </a:r>
            <a:r>
              <a:rPr lang="en-US" dirty="0" err="1"/>
              <a:t>sudah</a:t>
            </a:r>
            <a:r>
              <a:rPr lang="en-US" dirty="0"/>
              <a:t> </a:t>
            </a:r>
            <a:r>
              <a:rPr lang="en-US" dirty="0" err="1"/>
              <a:t>ada</a:t>
            </a:r>
            <a:endParaRPr lang="en-US" dirty="0"/>
          </a:p>
          <a:p>
            <a:pPr lvl="2">
              <a:buFont typeface="Arial" pitchFamily="34" charset="0"/>
              <a:buChar char="•"/>
              <a:defRPr/>
            </a:pPr>
            <a:r>
              <a:rPr lang="en-US" dirty="0" err="1"/>
              <a:t>Uni</a:t>
            </a:r>
            <a:r>
              <a:rPr lang="en-US" dirty="0"/>
              <a:t> Soviet </a:t>
            </a:r>
            <a:r>
              <a:rPr lang="en-US" dirty="0" err="1"/>
              <a:t>menjadi</a:t>
            </a:r>
            <a:r>
              <a:rPr lang="en-US" dirty="0"/>
              <a:t> </a:t>
            </a:r>
            <a:r>
              <a:rPr lang="en-US" dirty="0" err="1"/>
              <a:t>Federasi</a:t>
            </a:r>
            <a:r>
              <a:rPr lang="en-US" dirty="0"/>
              <a:t> </a:t>
            </a:r>
            <a:r>
              <a:rPr lang="en-US" dirty="0" err="1"/>
              <a:t>Rusia</a:t>
            </a:r>
            <a:r>
              <a:rPr lang="en-US" dirty="0"/>
              <a:t> (</a:t>
            </a:r>
            <a:r>
              <a:rPr lang="en-US" dirty="0" err="1"/>
              <a:t>berkelanjutan</a:t>
            </a:r>
            <a:r>
              <a:rPr lang="en-US" dirty="0"/>
              <a:t>)</a:t>
            </a:r>
          </a:p>
          <a:p>
            <a:pPr lvl="2">
              <a:buFont typeface="Arial" pitchFamily="34" charset="0"/>
              <a:buChar char="•"/>
              <a:defRPr/>
            </a:pPr>
            <a:r>
              <a:rPr lang="en-US" dirty="0"/>
              <a:t>Yugoslavia </a:t>
            </a:r>
            <a:r>
              <a:rPr lang="en-US" dirty="0" err="1"/>
              <a:t>menjadi</a:t>
            </a:r>
            <a:r>
              <a:rPr lang="en-US" dirty="0"/>
              <a:t> Croatia, Slovenia, Bosnia-Herzegovina, Montenegro, Serbia, Kosovo, Macedonia = Negara </a:t>
            </a:r>
            <a:r>
              <a:rPr lang="en-US" dirty="0" err="1"/>
              <a:t>baru</a:t>
            </a:r>
            <a:r>
              <a:rPr lang="en-US" dirty="0"/>
              <a:t> </a:t>
            </a:r>
            <a:r>
              <a:rPr lang="en-US" dirty="0" err="1"/>
              <a:t>merdeka</a:t>
            </a:r>
            <a:r>
              <a:rPr lang="en-US" dirty="0"/>
              <a:t> (clean-slate)</a:t>
            </a:r>
          </a:p>
          <a:p>
            <a:pPr lvl="1">
              <a:buFont typeface="Arial" pitchFamily="34" charset="0"/>
              <a:buChar char="–"/>
              <a:defRPr/>
            </a:pPr>
            <a:r>
              <a:rPr lang="en-US" dirty="0" err="1"/>
              <a:t>Pemisahan</a:t>
            </a:r>
            <a:r>
              <a:rPr lang="en-US" dirty="0"/>
              <a:t> </a:t>
            </a:r>
            <a:r>
              <a:rPr lang="en-US" dirty="0" err="1"/>
              <a:t>diri</a:t>
            </a:r>
            <a:r>
              <a:rPr lang="en-US" dirty="0"/>
              <a:t> – </a:t>
            </a:r>
            <a:r>
              <a:rPr lang="en-US" dirty="0" err="1"/>
              <a:t>Memisahkan</a:t>
            </a:r>
            <a:r>
              <a:rPr lang="en-US" dirty="0"/>
              <a:t> </a:t>
            </a:r>
            <a:r>
              <a:rPr lang="en-US" dirty="0" err="1"/>
              <a:t>diri</a:t>
            </a:r>
            <a:r>
              <a:rPr lang="en-US" dirty="0"/>
              <a:t> </a:t>
            </a:r>
            <a:r>
              <a:rPr lang="en-US" dirty="0" err="1"/>
              <a:t>dari</a:t>
            </a:r>
            <a:r>
              <a:rPr lang="en-US" dirty="0"/>
              <a:t> </a:t>
            </a:r>
            <a:r>
              <a:rPr lang="en-US" dirty="0" err="1"/>
              <a:t>sebuah</a:t>
            </a:r>
            <a:r>
              <a:rPr lang="en-US" dirty="0"/>
              <a:t> </a:t>
            </a:r>
            <a:r>
              <a:rPr lang="en-US" dirty="0" err="1"/>
              <a:t>wilayah</a:t>
            </a:r>
            <a:endParaRPr lang="en-US" dirty="0"/>
          </a:p>
          <a:p>
            <a:pPr lvl="2">
              <a:buFont typeface="Arial" pitchFamily="34" charset="0"/>
              <a:buChar char="•"/>
              <a:defRPr/>
            </a:pPr>
            <a:r>
              <a:rPr lang="en-US" dirty="0" err="1"/>
              <a:t>Belgia</a:t>
            </a:r>
            <a:r>
              <a:rPr lang="en-US" dirty="0"/>
              <a:t> (1830) </a:t>
            </a:r>
            <a:r>
              <a:rPr lang="en-US" dirty="0" err="1"/>
              <a:t>dari</a:t>
            </a:r>
            <a:r>
              <a:rPr lang="en-US" dirty="0"/>
              <a:t> </a:t>
            </a:r>
            <a:r>
              <a:rPr lang="en-US" dirty="0" err="1"/>
              <a:t>Belanda</a:t>
            </a:r>
            <a:endParaRPr lang="en-US" dirty="0"/>
          </a:p>
          <a:p>
            <a:pPr lvl="2">
              <a:buFont typeface="Arial" pitchFamily="34" charset="0"/>
              <a:buChar char="•"/>
              <a:defRPr/>
            </a:pPr>
            <a:r>
              <a:rPr lang="en-US" dirty="0"/>
              <a:t>Bangladesh </a:t>
            </a:r>
            <a:r>
              <a:rPr lang="en-US" dirty="0" err="1"/>
              <a:t>dari</a:t>
            </a:r>
            <a:r>
              <a:rPr lang="en-US" dirty="0"/>
              <a:t> Pakistan</a:t>
            </a:r>
          </a:p>
          <a:p>
            <a:pPr lvl="1">
              <a:buFont typeface="Arial" pitchFamily="34" charset="0"/>
              <a:buChar char="–"/>
              <a:defRPr/>
            </a:pPr>
            <a:r>
              <a:rPr lang="en-US" dirty="0" err="1"/>
              <a:t>Dekolonisasi</a:t>
            </a:r>
            <a:endParaRPr lang="en-US" dirty="0"/>
          </a:p>
          <a:p>
            <a:pPr lvl="2">
              <a:buFont typeface="Arial" pitchFamily="34" charset="0"/>
              <a:buChar char="•"/>
              <a:defRPr/>
            </a:pPr>
            <a:r>
              <a:rPr lang="en-US" dirty="0"/>
              <a:t>India – </a:t>
            </a:r>
            <a:r>
              <a:rPr lang="en-US" dirty="0" err="1"/>
              <a:t>Tetap</a:t>
            </a:r>
            <a:r>
              <a:rPr lang="en-US" dirty="0"/>
              <a:t> </a:t>
            </a:r>
            <a:r>
              <a:rPr lang="en-US" dirty="0" err="1"/>
              <a:t>diakui</a:t>
            </a:r>
            <a:r>
              <a:rPr lang="en-US" dirty="0"/>
              <a:t> </a:t>
            </a:r>
            <a:r>
              <a:rPr lang="en-US" dirty="0" err="1"/>
              <a:t>sebagai</a:t>
            </a:r>
            <a:r>
              <a:rPr lang="en-US" dirty="0"/>
              <a:t> </a:t>
            </a:r>
            <a:r>
              <a:rPr lang="en-US" dirty="0" err="1"/>
              <a:t>wujud</a:t>
            </a:r>
            <a:r>
              <a:rPr lang="en-US" dirty="0"/>
              <a:t> </a:t>
            </a:r>
            <a:r>
              <a:rPr lang="en-US" dirty="0" err="1"/>
              <a:t>dari</a:t>
            </a:r>
            <a:r>
              <a:rPr lang="en-US" dirty="0"/>
              <a:t> </a:t>
            </a:r>
            <a:r>
              <a:rPr lang="en-US" dirty="0" err="1"/>
              <a:t>Inggris-india</a:t>
            </a:r>
            <a:r>
              <a:rPr lang="en-US" dirty="0"/>
              <a:t> (</a:t>
            </a:r>
            <a:r>
              <a:rPr lang="en-US" dirty="0" err="1"/>
              <a:t>Berkelanjutan</a:t>
            </a:r>
            <a:r>
              <a:rPr lang="en-US" dirty="0"/>
              <a:t>)</a:t>
            </a:r>
          </a:p>
          <a:p>
            <a:pPr lvl="2">
              <a:buFont typeface="Arial" pitchFamily="34" charset="0"/>
              <a:buChar char="•"/>
              <a:defRPr/>
            </a:pPr>
            <a:r>
              <a:rPr lang="en-US" dirty="0"/>
              <a:t>Pakistan –  </a:t>
            </a:r>
            <a:r>
              <a:rPr lang="en-US" dirty="0" err="1"/>
              <a:t>menjadi</a:t>
            </a:r>
            <a:r>
              <a:rPr lang="en-US" dirty="0"/>
              <a:t> </a:t>
            </a:r>
            <a:r>
              <a:rPr lang="en-US" dirty="0" err="1"/>
              <a:t>sebuah</a:t>
            </a:r>
            <a:r>
              <a:rPr lang="en-US" dirty="0"/>
              <a:t> </a:t>
            </a:r>
            <a:r>
              <a:rPr lang="en-US" dirty="0" err="1"/>
              <a:t>negara</a:t>
            </a:r>
            <a:r>
              <a:rPr lang="en-US" dirty="0"/>
              <a:t> </a:t>
            </a:r>
            <a:r>
              <a:rPr lang="en-US" dirty="0" err="1"/>
              <a:t>baru</a:t>
            </a:r>
            <a:r>
              <a:rPr lang="en-US" dirty="0"/>
              <a:t> (‘clean slate’)</a:t>
            </a:r>
          </a:p>
          <a:p>
            <a:pPr lvl="1">
              <a:buFont typeface="Arial" pitchFamily="34" charset="0"/>
              <a:buChar char="–"/>
              <a:defRPr/>
            </a:pPr>
            <a:r>
              <a:rPr lang="en-US" dirty="0" err="1"/>
              <a:t>Gabungan</a:t>
            </a:r>
            <a:r>
              <a:rPr lang="en-US" dirty="0"/>
              <a:t> </a:t>
            </a:r>
            <a:r>
              <a:rPr lang="en-US" dirty="0" err="1"/>
              <a:t>dari</a:t>
            </a:r>
            <a:r>
              <a:rPr lang="en-US" dirty="0"/>
              <a:t> </a:t>
            </a:r>
            <a:r>
              <a:rPr lang="en-US" dirty="0" err="1"/>
              <a:t>negara-negara</a:t>
            </a:r>
            <a:r>
              <a:rPr lang="en-US" dirty="0"/>
              <a:t>  yang </a:t>
            </a:r>
            <a:r>
              <a:rPr lang="en-US" dirty="0" err="1"/>
              <a:t>sudah</a:t>
            </a:r>
            <a:r>
              <a:rPr lang="en-US" dirty="0"/>
              <a:t> </a:t>
            </a:r>
            <a:r>
              <a:rPr lang="en-US" dirty="0" err="1"/>
              <a:t>ada</a:t>
            </a:r>
            <a:endParaRPr lang="en-US" dirty="0"/>
          </a:p>
          <a:p>
            <a:pPr lvl="2">
              <a:buFont typeface="Arial" pitchFamily="34" charset="0"/>
              <a:buChar char="•"/>
              <a:defRPr/>
            </a:pPr>
            <a:r>
              <a:rPr lang="en-US" dirty="0" err="1"/>
              <a:t>Republik</a:t>
            </a:r>
            <a:r>
              <a:rPr lang="en-US" dirty="0"/>
              <a:t> Arab </a:t>
            </a:r>
            <a:r>
              <a:rPr lang="en-US" dirty="0" err="1"/>
              <a:t>Yaman</a:t>
            </a:r>
            <a:r>
              <a:rPr lang="en-US" dirty="0"/>
              <a:t> </a:t>
            </a:r>
            <a:r>
              <a:rPr lang="en-US" dirty="0" err="1"/>
              <a:t>dan</a:t>
            </a:r>
            <a:r>
              <a:rPr lang="en-US" dirty="0"/>
              <a:t> </a:t>
            </a:r>
            <a:r>
              <a:rPr lang="en-US" dirty="0" err="1"/>
              <a:t>Republik</a:t>
            </a:r>
            <a:r>
              <a:rPr lang="en-US" dirty="0"/>
              <a:t> </a:t>
            </a:r>
            <a:r>
              <a:rPr lang="en-US" dirty="0" err="1"/>
              <a:t>Demokrasi</a:t>
            </a:r>
            <a:r>
              <a:rPr lang="en-US" dirty="0"/>
              <a:t> Rakyat </a:t>
            </a:r>
            <a:r>
              <a:rPr lang="en-US" dirty="0" err="1"/>
              <a:t>Yaman</a:t>
            </a:r>
            <a:r>
              <a:rPr lang="en-US" dirty="0"/>
              <a:t> </a:t>
            </a:r>
            <a:r>
              <a:rPr lang="en-US" dirty="0" err="1"/>
              <a:t>bergabung</a:t>
            </a:r>
            <a:r>
              <a:rPr lang="en-US" dirty="0"/>
              <a:t> </a:t>
            </a:r>
            <a:r>
              <a:rPr lang="en-US" dirty="0" err="1"/>
              <a:t>dan</a:t>
            </a:r>
            <a:r>
              <a:rPr lang="en-US" dirty="0"/>
              <a:t> </a:t>
            </a:r>
            <a:r>
              <a:rPr lang="en-US" dirty="0" err="1"/>
              <a:t>menjadi</a:t>
            </a:r>
            <a:r>
              <a:rPr lang="en-US" dirty="0"/>
              <a:t> </a:t>
            </a:r>
            <a:r>
              <a:rPr lang="en-US" dirty="0" err="1"/>
              <a:t>republik</a:t>
            </a:r>
            <a:r>
              <a:rPr lang="en-US" dirty="0"/>
              <a:t> </a:t>
            </a:r>
            <a:r>
              <a:rPr lang="en-US" dirty="0" err="1"/>
              <a:t>Yaman</a:t>
            </a:r>
            <a:r>
              <a:rPr lang="en-US" dirty="0"/>
              <a:t> (</a:t>
            </a:r>
            <a:r>
              <a:rPr lang="en-US" dirty="0" err="1"/>
              <a:t>sebuah</a:t>
            </a:r>
            <a:r>
              <a:rPr lang="en-US" dirty="0"/>
              <a:t> </a:t>
            </a:r>
            <a:r>
              <a:rPr lang="en-US" dirty="0" err="1"/>
              <a:t>negara</a:t>
            </a:r>
            <a:r>
              <a:rPr lang="en-US" dirty="0"/>
              <a:t> </a:t>
            </a:r>
            <a:r>
              <a:rPr lang="en-US" dirty="0" err="1"/>
              <a:t>baru</a:t>
            </a:r>
            <a:r>
              <a:rPr lang="en-US" dirty="0"/>
              <a:t>)</a:t>
            </a:r>
          </a:p>
          <a:p>
            <a:pPr lvl="2">
              <a:buFont typeface="Arial" pitchFamily="34" charset="0"/>
              <a:buChar char="•"/>
              <a:defRPr/>
            </a:pPr>
            <a:r>
              <a:rPr lang="en-US" dirty="0" err="1"/>
              <a:t>Republik</a:t>
            </a:r>
            <a:r>
              <a:rPr lang="en-US" dirty="0"/>
              <a:t> </a:t>
            </a:r>
            <a:r>
              <a:rPr lang="en-US" dirty="0" err="1"/>
              <a:t>Demokrasi</a:t>
            </a:r>
            <a:r>
              <a:rPr lang="en-US" dirty="0"/>
              <a:t> </a:t>
            </a:r>
            <a:r>
              <a:rPr lang="en-US" dirty="0" err="1"/>
              <a:t>Jerman</a:t>
            </a:r>
            <a:r>
              <a:rPr lang="en-US" dirty="0"/>
              <a:t> (GDR) </a:t>
            </a:r>
            <a:r>
              <a:rPr lang="en-US" dirty="0" err="1"/>
              <a:t>dan</a:t>
            </a:r>
            <a:r>
              <a:rPr lang="en-US" dirty="0"/>
              <a:t> </a:t>
            </a:r>
            <a:r>
              <a:rPr lang="en-US" dirty="0" err="1"/>
              <a:t>Repulik</a:t>
            </a:r>
            <a:r>
              <a:rPr lang="en-US" dirty="0"/>
              <a:t> Federal </a:t>
            </a:r>
            <a:r>
              <a:rPr lang="en-US" dirty="0" err="1"/>
              <a:t>Jerman</a:t>
            </a:r>
            <a:r>
              <a:rPr lang="en-US" dirty="0"/>
              <a:t> (FRG) </a:t>
            </a:r>
            <a:r>
              <a:rPr lang="en-US" dirty="0" err="1"/>
              <a:t>bergabung</a:t>
            </a:r>
            <a:r>
              <a:rPr lang="en-US" dirty="0"/>
              <a:t> </a:t>
            </a:r>
            <a:r>
              <a:rPr lang="en-US" dirty="0" err="1"/>
              <a:t>dan</a:t>
            </a:r>
            <a:r>
              <a:rPr lang="en-US" dirty="0"/>
              <a:t> </a:t>
            </a:r>
            <a:r>
              <a:rPr lang="en-US" dirty="0" err="1"/>
              <a:t>diakui</a:t>
            </a:r>
            <a:r>
              <a:rPr lang="en-US" dirty="0"/>
              <a:t> </a:t>
            </a:r>
            <a:r>
              <a:rPr lang="en-US" dirty="0" err="1"/>
              <a:t>sebagai</a:t>
            </a:r>
            <a:r>
              <a:rPr lang="en-US" dirty="0"/>
              <a:t> </a:t>
            </a:r>
            <a:r>
              <a:rPr lang="en-US" dirty="0" err="1"/>
              <a:t>Republik</a:t>
            </a:r>
            <a:r>
              <a:rPr lang="en-US" dirty="0"/>
              <a:t> Federal </a:t>
            </a:r>
            <a:r>
              <a:rPr lang="en-US" dirty="0" err="1"/>
              <a:t>Jerman</a:t>
            </a:r>
            <a:r>
              <a:rPr lang="en-US" dirty="0"/>
              <a:t> (FRG)</a:t>
            </a:r>
          </a:p>
          <a:p>
            <a:pPr lvl="1">
              <a:buFont typeface="Arial" pitchFamily="34" charset="0"/>
              <a:buChar char="–"/>
              <a:defRPr/>
            </a:pPr>
            <a:r>
              <a:rPr lang="en-US" dirty="0" err="1"/>
              <a:t>Penyerahan</a:t>
            </a:r>
            <a:r>
              <a:rPr lang="en-US" dirty="0"/>
              <a:t> </a:t>
            </a:r>
            <a:r>
              <a:rPr lang="en-US" dirty="0" err="1"/>
              <a:t>sebagian</a:t>
            </a:r>
            <a:r>
              <a:rPr lang="en-US" dirty="0"/>
              <a:t> </a:t>
            </a:r>
            <a:r>
              <a:rPr lang="en-US" dirty="0" err="1"/>
              <a:t>wilayah</a:t>
            </a:r>
            <a:endParaRPr lang="en-US" dirty="0"/>
          </a:p>
          <a:p>
            <a:pPr lvl="2">
              <a:buFont typeface="Arial" pitchFamily="34" charset="0"/>
              <a:buChar char="•"/>
              <a:defRPr/>
            </a:pPr>
            <a:r>
              <a:rPr lang="en-US" dirty="0"/>
              <a:t>Hawaii</a:t>
            </a:r>
          </a:p>
          <a:p>
            <a:endParaRPr lang="en-US" dirty="0"/>
          </a:p>
        </p:txBody>
      </p:sp>
    </p:spTree>
    <p:extLst>
      <p:ext uri="{BB962C8B-B14F-4D97-AF65-F5344CB8AC3E}">
        <p14:creationId xmlns:p14="http://schemas.microsoft.com/office/powerpoint/2010/main" val="1803255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Dasar</a:t>
            </a:r>
            <a:r>
              <a:rPr lang="en-US" dirty="0" smtClean="0"/>
              <a:t> </a:t>
            </a:r>
            <a:r>
              <a:rPr lang="en-US" dirty="0" err="1" smtClean="0"/>
              <a:t>hukum</a:t>
            </a:r>
            <a:endParaRPr lang="en-US" dirty="0"/>
          </a:p>
        </p:txBody>
      </p:sp>
      <p:sp>
        <p:nvSpPr>
          <p:cNvPr id="3" name="Content Placeholder 2"/>
          <p:cNvSpPr>
            <a:spLocks noGrp="1"/>
          </p:cNvSpPr>
          <p:nvPr>
            <p:ph idx="1"/>
          </p:nvPr>
        </p:nvSpPr>
        <p:spPr/>
        <p:txBody>
          <a:bodyPr/>
          <a:lstStyle/>
          <a:p>
            <a:r>
              <a:rPr lang="id-ID" dirty="0"/>
              <a:t>Konvensi Wina 1978, yaitu Konvensi Wina mengenai Suksesi Negara dalam Hubungan dengan Perjanjian Internasional (</a:t>
            </a:r>
            <a:r>
              <a:rPr lang="id-ID" i="1" dirty="0"/>
              <a:t>Vienna Convention on Succession of State in respect of Treaties</a:t>
            </a:r>
            <a:r>
              <a:rPr lang="id-ID" dirty="0"/>
              <a:t>).</a:t>
            </a:r>
            <a:endParaRPr lang="en-US" dirty="0"/>
          </a:p>
          <a:p>
            <a:r>
              <a:rPr lang="en-US" i="1" dirty="0" smtClean="0"/>
              <a:t>Customary International Law</a:t>
            </a:r>
            <a:endParaRPr lang="en-US" i="1" dirty="0"/>
          </a:p>
        </p:txBody>
      </p:sp>
    </p:spTree>
    <p:extLst>
      <p:ext uri="{BB962C8B-B14F-4D97-AF65-F5344CB8AC3E}">
        <p14:creationId xmlns:p14="http://schemas.microsoft.com/office/powerpoint/2010/main" val="3678399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perMasalahan</a:t>
            </a:r>
            <a:r>
              <a:rPr lang="en-US" dirty="0" smtClean="0"/>
              <a:t> </a:t>
            </a:r>
            <a:r>
              <a:rPr lang="en-US" dirty="0" err="1" smtClean="0"/>
              <a:t>suksesi</a:t>
            </a:r>
            <a:r>
              <a:rPr lang="en-US" dirty="0" smtClean="0"/>
              <a:t> </a:t>
            </a:r>
            <a:r>
              <a:rPr lang="en-US" dirty="0" err="1" smtClean="0"/>
              <a:t>negara</a:t>
            </a:r>
            <a:endParaRPr lang="en-US" dirty="0"/>
          </a:p>
        </p:txBody>
      </p:sp>
      <p:sp>
        <p:nvSpPr>
          <p:cNvPr id="3" name="Content Placeholder 2"/>
          <p:cNvSpPr>
            <a:spLocks noGrp="1"/>
          </p:cNvSpPr>
          <p:nvPr>
            <p:ph idx="1"/>
          </p:nvPr>
        </p:nvSpPr>
        <p:spPr/>
        <p:txBody>
          <a:bodyPr>
            <a:normAutofit/>
          </a:bodyPr>
          <a:lstStyle/>
          <a:p>
            <a:pPr marL="0" indent="0">
              <a:buNone/>
            </a:pPr>
            <a:r>
              <a:rPr lang="id-ID" sz="2400" i="1" dirty="0"/>
              <a:t>“... dalam masalah suksesi negara, yang dimasalahkan terutama adalah mengenai pemindahan hak-hak dan kewajiban-kewajiban dari negara yang telah berubah atau kehilangan identitasnya kepada negara atau satuan lainnya yang menggantikannya.  Perubahan atau hilangnya identitas itu disebabkan oleh perubahan seluruh atau sebagian dari kedaulatan negara itu</a:t>
            </a:r>
            <a:r>
              <a:rPr lang="id-ID" sz="2400" i="1" dirty="0" smtClean="0"/>
              <a:t>”.</a:t>
            </a:r>
            <a:r>
              <a:rPr lang="en-US" sz="2400" i="1" dirty="0" smtClean="0"/>
              <a:t> </a:t>
            </a:r>
            <a:r>
              <a:rPr lang="en-US" sz="2400" dirty="0" smtClean="0"/>
              <a:t>(J.G. Starke)</a:t>
            </a:r>
          </a:p>
          <a:p>
            <a:pPr marL="0" indent="0">
              <a:buNone/>
            </a:pPr>
            <a:r>
              <a:rPr lang="en-US" sz="2400" dirty="0" smtClean="0"/>
              <a:t>2 </a:t>
            </a:r>
            <a:r>
              <a:rPr lang="en-US" sz="2400" dirty="0" err="1" smtClean="0"/>
              <a:t>Permasalahan</a:t>
            </a:r>
            <a:r>
              <a:rPr lang="en-US" sz="2400" dirty="0" smtClean="0"/>
              <a:t>:</a:t>
            </a:r>
            <a:endParaRPr lang="en-US" sz="2400" dirty="0"/>
          </a:p>
          <a:p>
            <a:pPr lvl="0"/>
            <a:r>
              <a:rPr lang="id-ID" sz="2400" i="1" dirty="0"/>
              <a:t>Factual State Succession</a:t>
            </a:r>
            <a:endParaRPr lang="en-US" sz="2400" i="1" dirty="0"/>
          </a:p>
          <a:p>
            <a:pPr lvl="0"/>
            <a:r>
              <a:rPr lang="id-ID" sz="2400" i="1" dirty="0"/>
              <a:t>Legal State Succession</a:t>
            </a:r>
            <a:endParaRPr lang="en-US" sz="2400" dirty="0"/>
          </a:p>
          <a:p>
            <a:endParaRPr lang="en-US" sz="2400" dirty="0"/>
          </a:p>
        </p:txBody>
      </p:sp>
    </p:spTree>
    <p:extLst>
      <p:ext uri="{BB962C8B-B14F-4D97-AF65-F5344CB8AC3E}">
        <p14:creationId xmlns:p14="http://schemas.microsoft.com/office/powerpoint/2010/main" val="4234775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id-ID" i="1" dirty="0"/>
              <a:t>Factual State </a:t>
            </a:r>
            <a:r>
              <a:rPr lang="id-ID" i="1" dirty="0" smtClean="0"/>
              <a:t>Succession</a:t>
            </a:r>
            <a:endParaRPr lang="en-US" i="1" dirty="0" smtClean="0"/>
          </a:p>
          <a:p>
            <a:pPr marL="0" indent="0" algn="ctr">
              <a:buNone/>
            </a:pPr>
            <a:endParaRPr lang="en-US" i="1" dirty="0"/>
          </a:p>
          <a:p>
            <a:pPr marL="0" indent="0" algn="ctr">
              <a:buNone/>
            </a:pPr>
            <a:endParaRPr lang="en-US" i="1" dirty="0" smtClean="0"/>
          </a:p>
          <a:p>
            <a:pPr marL="0" indent="0" algn="ctr">
              <a:buNone/>
            </a:pPr>
            <a:endParaRPr lang="en-US" i="1" dirty="0"/>
          </a:p>
          <a:p>
            <a:pPr marL="0" indent="0" algn="ctr">
              <a:buNone/>
            </a:pPr>
            <a:endParaRPr lang="en-US" dirty="0" smtClean="0"/>
          </a:p>
          <a:p>
            <a:pPr marL="0" indent="0" algn="ctr">
              <a:buNone/>
            </a:pPr>
            <a:r>
              <a:rPr lang="en-US" dirty="0"/>
              <a:t>P</a:t>
            </a:r>
            <a:r>
              <a:rPr lang="id-ID" dirty="0" smtClean="0"/>
              <a:t>eristiwa-peristiwa </a:t>
            </a:r>
            <a:r>
              <a:rPr lang="id-ID" dirty="0"/>
              <a:t>yang dipandang sebagai suksesi </a:t>
            </a:r>
            <a:r>
              <a:rPr lang="id-ID" dirty="0" smtClean="0"/>
              <a:t>negara</a:t>
            </a:r>
            <a:r>
              <a:rPr lang="en-US" dirty="0" smtClean="0"/>
              <a:t> (</a:t>
            </a:r>
            <a:r>
              <a:rPr lang="en-US" dirty="0" err="1" smtClean="0"/>
              <a:t>bentuk-bentuk</a:t>
            </a:r>
            <a:r>
              <a:rPr lang="en-US" dirty="0" smtClean="0"/>
              <a:t> </a:t>
            </a:r>
            <a:r>
              <a:rPr lang="en-US" dirty="0" err="1" smtClean="0"/>
              <a:t>suksesi</a:t>
            </a:r>
            <a:r>
              <a:rPr lang="en-US" dirty="0" smtClean="0"/>
              <a:t> </a:t>
            </a:r>
            <a:r>
              <a:rPr lang="en-US" dirty="0" err="1" smtClean="0"/>
              <a:t>negara</a:t>
            </a:r>
            <a:r>
              <a:rPr lang="en-US" dirty="0" smtClean="0"/>
              <a:t>)</a:t>
            </a:r>
            <a:endParaRPr lang="en-US" dirty="0"/>
          </a:p>
        </p:txBody>
      </p:sp>
      <p:sp>
        <p:nvSpPr>
          <p:cNvPr id="4" name="Down Arrow 3"/>
          <p:cNvSpPr/>
          <p:nvPr/>
        </p:nvSpPr>
        <p:spPr>
          <a:xfrm>
            <a:off x="3733800" y="2667000"/>
            <a:ext cx="1295400" cy="1447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4134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BENTUK-BENTUK SUKSESI NEGARA</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id-ID" dirty="0"/>
              <a:t>Penyerapan (</a:t>
            </a:r>
            <a:r>
              <a:rPr lang="id-ID" i="1" dirty="0" smtClean="0"/>
              <a:t>absorption</a:t>
            </a:r>
            <a:r>
              <a:rPr lang="id-ID" dirty="0" smtClean="0"/>
              <a:t>)</a:t>
            </a:r>
            <a:endParaRPr lang="en-US" dirty="0" smtClean="0"/>
          </a:p>
          <a:p>
            <a:pPr marL="514350" indent="-514350">
              <a:buFont typeface="+mj-lt"/>
              <a:buAutoNum type="arabicPeriod"/>
            </a:pPr>
            <a:r>
              <a:rPr lang="id-ID" dirty="0" smtClean="0"/>
              <a:t>Pemecahan </a:t>
            </a:r>
            <a:r>
              <a:rPr lang="id-ID" dirty="0"/>
              <a:t>(</a:t>
            </a:r>
            <a:r>
              <a:rPr lang="id-ID" i="1" dirty="0" smtClean="0"/>
              <a:t>dismemberment</a:t>
            </a:r>
            <a:r>
              <a:rPr lang="en-US" i="1" dirty="0" smtClean="0"/>
              <a:t>)</a:t>
            </a:r>
          </a:p>
          <a:p>
            <a:pPr marL="514350" indent="-514350">
              <a:buFont typeface="+mj-lt"/>
              <a:buAutoNum type="arabicPeriod"/>
            </a:pPr>
            <a:r>
              <a:rPr lang="id-ID" dirty="0" smtClean="0"/>
              <a:t>Kombinasi </a:t>
            </a:r>
            <a:r>
              <a:rPr lang="id-ID" dirty="0"/>
              <a:t>dari pemecahan dan </a:t>
            </a:r>
            <a:r>
              <a:rPr lang="id-ID" dirty="0" smtClean="0"/>
              <a:t>penyerapan</a:t>
            </a:r>
            <a:endParaRPr lang="en-US" dirty="0" smtClean="0"/>
          </a:p>
          <a:p>
            <a:pPr marL="514350" indent="-514350">
              <a:buFont typeface="+mj-lt"/>
              <a:buAutoNum type="arabicPeriod"/>
            </a:pPr>
            <a:r>
              <a:rPr lang="id-ID" dirty="0" smtClean="0"/>
              <a:t>Negara </a:t>
            </a:r>
            <a:r>
              <a:rPr lang="id-ID" dirty="0"/>
              <a:t>merdeka baru (</a:t>
            </a:r>
            <a:r>
              <a:rPr lang="id-ID" i="1" dirty="0"/>
              <a:t>newly independent states</a:t>
            </a:r>
            <a:r>
              <a:rPr lang="id-ID" dirty="0" smtClean="0"/>
              <a:t>).</a:t>
            </a:r>
            <a:endParaRPr lang="en-US" dirty="0" smtClean="0"/>
          </a:p>
          <a:p>
            <a:pPr marL="514350" indent="-514350">
              <a:buFont typeface="+mj-lt"/>
              <a:buAutoNum type="arabicPeriod"/>
            </a:pPr>
            <a:r>
              <a:rPr lang="id-ID" dirty="0"/>
              <a:t>Bentuk-bentuk lainnya </a:t>
            </a:r>
            <a:endParaRPr lang="en-US" dirty="0"/>
          </a:p>
        </p:txBody>
      </p:sp>
    </p:spTree>
    <p:extLst>
      <p:ext uri="{BB962C8B-B14F-4D97-AF65-F5344CB8AC3E}">
        <p14:creationId xmlns:p14="http://schemas.microsoft.com/office/powerpoint/2010/main" val="1767432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effectLst/>
              </a:rPr>
              <a:t>Bentuk</a:t>
            </a:r>
            <a:r>
              <a:rPr lang="en-US" sz="2800" dirty="0" smtClean="0">
                <a:effectLst/>
              </a:rPr>
              <a:t> </a:t>
            </a:r>
            <a:r>
              <a:rPr lang="en-US" sz="2800" dirty="0" err="1" smtClean="0">
                <a:effectLst/>
              </a:rPr>
              <a:t>suksesi</a:t>
            </a:r>
            <a:r>
              <a:rPr lang="en-US" sz="2800" dirty="0" smtClean="0">
                <a:effectLst/>
              </a:rPr>
              <a:t> </a:t>
            </a:r>
            <a:r>
              <a:rPr lang="en-US" sz="2800" dirty="0" err="1" smtClean="0">
                <a:effectLst/>
              </a:rPr>
              <a:t>menurut</a:t>
            </a:r>
            <a:r>
              <a:rPr lang="en-US" sz="2800" dirty="0" smtClean="0">
                <a:effectLst/>
              </a:rPr>
              <a:t> </a:t>
            </a:r>
            <a:r>
              <a:rPr lang="id-ID" sz="2800" dirty="0" smtClean="0">
                <a:effectLst/>
              </a:rPr>
              <a:t>Konvensi </a:t>
            </a:r>
            <a:r>
              <a:rPr lang="id-ID" sz="2800" dirty="0">
                <a:effectLst/>
              </a:rPr>
              <a:t>Wina 1978</a:t>
            </a:r>
            <a:endParaRPr lang="en-US" sz="2800" dirty="0"/>
          </a:p>
        </p:txBody>
      </p:sp>
      <p:sp>
        <p:nvSpPr>
          <p:cNvPr id="3" name="Content Placeholder 2"/>
          <p:cNvSpPr>
            <a:spLocks noGrp="1"/>
          </p:cNvSpPr>
          <p:nvPr>
            <p:ph idx="1"/>
          </p:nvPr>
        </p:nvSpPr>
        <p:spPr>
          <a:xfrm>
            <a:off x="304800" y="1295400"/>
            <a:ext cx="8686800" cy="5562600"/>
          </a:xfrm>
        </p:spPr>
        <p:txBody>
          <a:bodyPr>
            <a:noAutofit/>
          </a:bodyPr>
          <a:lstStyle/>
          <a:p>
            <a:pPr marL="339725" lvl="0" indent="-339725">
              <a:buFont typeface="+mj-lt"/>
              <a:buAutoNum type="arabicPeriod"/>
            </a:pPr>
            <a:r>
              <a:rPr lang="id-ID" sz="2400" dirty="0">
                <a:latin typeface="Aparajita" pitchFamily="34" charset="0"/>
                <a:cs typeface="Aparajita" pitchFamily="34" charset="0"/>
              </a:rPr>
              <a:t>Suatu wilayah negara atau suatu wilayah yang dalam hubungan internasional menjadi tanggung jawab negara itu kemudian berubah menjadi bagian dari wilayah negara itu (Pasal 15).</a:t>
            </a:r>
            <a:endParaRPr lang="en-US" sz="2400" dirty="0">
              <a:latin typeface="Aparajita" pitchFamily="34" charset="0"/>
              <a:cs typeface="Aparajita" pitchFamily="34" charset="0"/>
            </a:endParaRPr>
          </a:p>
          <a:p>
            <a:pPr marL="339725" lvl="0" indent="-339725">
              <a:buFont typeface="+mj-lt"/>
              <a:buAutoNum type="arabicPeriod"/>
            </a:pPr>
            <a:r>
              <a:rPr lang="id-ID" sz="2400" dirty="0">
                <a:latin typeface="Aparajita" pitchFamily="34" charset="0"/>
                <a:cs typeface="Aparajita" pitchFamily="34" charset="0"/>
              </a:rPr>
              <a:t>Negara merdeka baru (</a:t>
            </a:r>
            <a:r>
              <a:rPr lang="id-ID" sz="2400" i="1" dirty="0">
                <a:latin typeface="Aparajita" pitchFamily="34" charset="0"/>
                <a:cs typeface="Aparajita" pitchFamily="34" charset="0"/>
              </a:rPr>
              <a:t>newly independent state</a:t>
            </a:r>
            <a:r>
              <a:rPr lang="id-ID" sz="2400" dirty="0">
                <a:latin typeface="Aparajita" pitchFamily="34" charset="0"/>
                <a:cs typeface="Aparajita" pitchFamily="34" charset="0"/>
              </a:rPr>
              <a:t>), yaitu bila negara pengganti yang beberapa waktu sebelum terjadinya suksesi negara merupakan wilayah yang tidak bebas yang dalam hubungan internasional berada di bawah tanggung jawab negara negara yang digantikan (Pasal 2 Ayat 1f).   </a:t>
            </a:r>
            <a:endParaRPr lang="en-US" sz="2400" dirty="0">
              <a:latin typeface="Aparajita" pitchFamily="34" charset="0"/>
              <a:cs typeface="Aparajita" pitchFamily="34" charset="0"/>
            </a:endParaRPr>
          </a:p>
          <a:p>
            <a:pPr marL="339725" lvl="0" indent="-339725">
              <a:buFont typeface="+mj-lt"/>
              <a:buAutoNum type="arabicPeriod"/>
            </a:pPr>
            <a:r>
              <a:rPr lang="id-ID" sz="2400" dirty="0">
                <a:latin typeface="Aparajita" pitchFamily="34" charset="0"/>
                <a:cs typeface="Aparajita" pitchFamily="34" charset="0"/>
              </a:rPr>
              <a:t>Suksesi negara yang terjadi sebagai akibat dari bergabungnya dua wilayah atau lebih menjadi satu negara merdeka.</a:t>
            </a:r>
            <a:endParaRPr lang="en-US" sz="2400" dirty="0">
              <a:latin typeface="Aparajita" pitchFamily="34" charset="0"/>
              <a:cs typeface="Aparajita" pitchFamily="34" charset="0"/>
            </a:endParaRPr>
          </a:p>
          <a:p>
            <a:pPr marL="339725" lvl="0" indent="-339725">
              <a:buFont typeface="+mj-lt"/>
              <a:buAutoNum type="arabicPeriod"/>
            </a:pPr>
            <a:r>
              <a:rPr lang="id-ID" sz="2400" dirty="0">
                <a:latin typeface="Aparajita" pitchFamily="34" charset="0"/>
                <a:cs typeface="Aparajita" pitchFamily="34" charset="0"/>
              </a:rPr>
              <a:t>Suksesi negara yang terjadi sebagai akibat dari bergabungnya dua wilayah atau lebih menjadi menjadi suatu negara serikat (Pasal 30 Ayat 1).</a:t>
            </a:r>
            <a:endParaRPr lang="en-US" sz="2400" dirty="0">
              <a:latin typeface="Aparajita" pitchFamily="34" charset="0"/>
              <a:cs typeface="Aparajita" pitchFamily="34" charset="0"/>
            </a:endParaRPr>
          </a:p>
          <a:p>
            <a:pPr marL="339725" lvl="0" indent="-339725">
              <a:buFont typeface="+mj-lt"/>
              <a:buAutoNum type="arabicPeriod"/>
            </a:pPr>
            <a:r>
              <a:rPr lang="id-ID" sz="2400" dirty="0">
                <a:latin typeface="Aparajita" pitchFamily="34" charset="0"/>
                <a:cs typeface="Aparajita" pitchFamily="34" charset="0"/>
              </a:rPr>
              <a:t>Suksesi negara yang terjadi sebagai akibat terpecah-pecahnya suatu negara negara menjadi beberapa negara baru (Pasal 34 ayat 1</a:t>
            </a:r>
            <a:r>
              <a:rPr lang="id-ID" sz="2400" dirty="0" smtClean="0">
                <a:latin typeface="Aparajita" pitchFamily="34" charset="0"/>
                <a:cs typeface="Aparajita" pitchFamily="34" charset="0"/>
              </a:rPr>
              <a:t>).</a:t>
            </a:r>
            <a:endParaRPr lang="en-US" sz="2400" dirty="0">
              <a:latin typeface="Aparajita" pitchFamily="34" charset="0"/>
              <a:cs typeface="Aparajita" pitchFamily="34" charset="0"/>
            </a:endParaRPr>
          </a:p>
        </p:txBody>
      </p:sp>
    </p:spTree>
    <p:extLst>
      <p:ext uri="{BB962C8B-B14F-4D97-AF65-F5344CB8AC3E}">
        <p14:creationId xmlns:p14="http://schemas.microsoft.com/office/powerpoint/2010/main" val="2807371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r>
              <a:rPr lang="en-US" i="1" dirty="0" smtClean="0"/>
              <a:t>L</a:t>
            </a:r>
            <a:r>
              <a:rPr lang="id-ID" i="1" dirty="0" smtClean="0"/>
              <a:t>egal State Succession</a:t>
            </a:r>
            <a:endParaRPr lang="en-US" i="1" dirty="0" smtClean="0"/>
          </a:p>
          <a:p>
            <a:pPr marL="0" indent="0" algn="ctr">
              <a:buNone/>
            </a:pPr>
            <a:endParaRPr lang="en-US" i="1" dirty="0"/>
          </a:p>
          <a:p>
            <a:pPr marL="0" indent="0" algn="ctr">
              <a:buNone/>
            </a:pPr>
            <a:endParaRPr lang="en-US" i="1" dirty="0" smtClean="0"/>
          </a:p>
          <a:p>
            <a:pPr marL="0" indent="0" algn="ctr">
              <a:buNone/>
            </a:pPr>
            <a:endParaRPr lang="en-US" i="1" dirty="0"/>
          </a:p>
          <a:p>
            <a:pPr marL="0" indent="0" algn="ctr">
              <a:buNone/>
            </a:pPr>
            <a:r>
              <a:rPr lang="en-US" dirty="0"/>
              <a:t>A</a:t>
            </a:r>
            <a:r>
              <a:rPr lang="id-ID" dirty="0" smtClean="0"/>
              <a:t>kibat </a:t>
            </a:r>
            <a:r>
              <a:rPr lang="id-ID" dirty="0"/>
              <a:t>hukum yang ditimbulkan oleh terjadinya suksesi negara</a:t>
            </a:r>
            <a:endParaRPr lang="en-US" dirty="0"/>
          </a:p>
        </p:txBody>
      </p:sp>
      <p:sp>
        <p:nvSpPr>
          <p:cNvPr id="4" name="Down Arrow 3"/>
          <p:cNvSpPr/>
          <p:nvPr/>
        </p:nvSpPr>
        <p:spPr>
          <a:xfrm>
            <a:off x="3733800" y="2362200"/>
            <a:ext cx="1219200" cy="1295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0618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AKIBAT SUKSESI NEGARA</a:t>
            </a:r>
          </a:p>
        </p:txBody>
      </p:sp>
      <p:sp>
        <p:nvSpPr>
          <p:cNvPr id="3" name="Content Placeholder 2"/>
          <p:cNvSpPr>
            <a:spLocks noGrp="1"/>
          </p:cNvSpPr>
          <p:nvPr>
            <p:ph idx="1"/>
          </p:nvPr>
        </p:nvSpPr>
        <p:spPr>
          <a:xfrm>
            <a:off x="304800" y="1981200"/>
            <a:ext cx="8686800" cy="4098925"/>
          </a:xfrm>
        </p:spPr>
        <p:txBody>
          <a:bodyPr>
            <a:normAutofit fontScale="92500" lnSpcReduction="10000"/>
          </a:bodyPr>
          <a:lstStyle/>
          <a:p>
            <a:pPr marL="0" indent="0">
              <a:buNone/>
            </a:pPr>
            <a:r>
              <a:rPr lang="en-US" dirty="0" err="1" smtClean="0"/>
              <a:t>Terdapat</a:t>
            </a:r>
            <a:r>
              <a:rPr lang="en-US" dirty="0" smtClean="0"/>
              <a:t> 2 </a:t>
            </a:r>
            <a:r>
              <a:rPr lang="en-US" dirty="0" err="1" smtClean="0"/>
              <a:t>Teori</a:t>
            </a:r>
            <a:r>
              <a:rPr lang="en-US" dirty="0" smtClean="0"/>
              <a:t>:</a:t>
            </a:r>
          </a:p>
          <a:p>
            <a:pPr marL="514350" indent="-514350">
              <a:buFont typeface="+mj-lt"/>
              <a:buAutoNum type="arabicPeriod"/>
            </a:pPr>
            <a:r>
              <a:rPr lang="en-US" i="1" dirty="0"/>
              <a:t>acquired rights </a:t>
            </a:r>
            <a:r>
              <a:rPr lang="en-US" i="1" dirty="0" smtClean="0"/>
              <a:t>doctrine : </a:t>
            </a:r>
            <a:r>
              <a:rPr lang="en-US" dirty="0" err="1" smtClean="0"/>
              <a:t>segala</a:t>
            </a:r>
            <a:r>
              <a:rPr lang="en-US" dirty="0" smtClean="0"/>
              <a:t> </a:t>
            </a:r>
            <a:r>
              <a:rPr lang="en-US" dirty="0" err="1" smtClean="0"/>
              <a:t>hak</a:t>
            </a:r>
            <a:r>
              <a:rPr lang="en-US" dirty="0" smtClean="0"/>
              <a:t> </a:t>
            </a:r>
            <a:r>
              <a:rPr lang="en-US" dirty="0" err="1" smtClean="0"/>
              <a:t>dan</a:t>
            </a:r>
            <a:r>
              <a:rPr lang="en-US" dirty="0" smtClean="0"/>
              <a:t> </a:t>
            </a:r>
            <a:r>
              <a:rPr lang="en-US" dirty="0" err="1" smtClean="0"/>
              <a:t>kewajiban</a:t>
            </a:r>
            <a:r>
              <a:rPr lang="en-US" dirty="0" smtClean="0"/>
              <a:t> </a:t>
            </a:r>
            <a:r>
              <a:rPr lang="id-ID" i="1" dirty="0"/>
              <a:t>predecessor </a:t>
            </a:r>
            <a:r>
              <a:rPr lang="id-ID" i="1" dirty="0" smtClean="0"/>
              <a:t>state</a:t>
            </a:r>
            <a:r>
              <a:rPr lang="en-US" i="1" dirty="0" smtClean="0"/>
              <a:t> </a:t>
            </a:r>
            <a:r>
              <a:rPr lang="en-US" dirty="0" err="1" smtClean="0"/>
              <a:t>lenyap</a:t>
            </a:r>
            <a:r>
              <a:rPr lang="en-US" dirty="0" smtClean="0"/>
              <a:t> </a:t>
            </a:r>
            <a:r>
              <a:rPr lang="en-US" dirty="0" err="1" smtClean="0"/>
              <a:t>dan</a:t>
            </a:r>
            <a:r>
              <a:rPr lang="en-US" dirty="0" smtClean="0"/>
              <a:t> </a:t>
            </a:r>
            <a:r>
              <a:rPr lang="en-US" dirty="0" err="1" smtClean="0"/>
              <a:t>digantikan</a:t>
            </a:r>
            <a:r>
              <a:rPr lang="en-US" dirty="0" smtClean="0"/>
              <a:t> </a:t>
            </a:r>
            <a:r>
              <a:rPr lang="en-US" dirty="0" err="1" smtClean="0"/>
              <a:t>oleh</a:t>
            </a:r>
            <a:r>
              <a:rPr lang="en-US" dirty="0" smtClean="0"/>
              <a:t> </a:t>
            </a:r>
            <a:r>
              <a:rPr lang="id-ID" i="1" dirty="0"/>
              <a:t>successor </a:t>
            </a:r>
            <a:r>
              <a:rPr lang="id-ID" i="1" dirty="0" smtClean="0"/>
              <a:t>state</a:t>
            </a:r>
            <a:r>
              <a:rPr lang="en-US" dirty="0" smtClean="0"/>
              <a:t>. </a:t>
            </a:r>
            <a:r>
              <a:rPr lang="en-US" dirty="0" err="1" smtClean="0"/>
              <a:t>Disebut</a:t>
            </a:r>
            <a:r>
              <a:rPr lang="en-US" dirty="0" smtClean="0"/>
              <a:t> </a:t>
            </a:r>
            <a:r>
              <a:rPr lang="en-US" dirty="0" err="1" smtClean="0"/>
              <a:t>juga</a:t>
            </a:r>
            <a:r>
              <a:rPr lang="en-US" dirty="0" smtClean="0"/>
              <a:t> </a:t>
            </a:r>
            <a:r>
              <a:rPr lang="id-ID" i="1" dirty="0"/>
              <a:t>Common </a:t>
            </a:r>
            <a:r>
              <a:rPr lang="id-ID" i="1" dirty="0" smtClean="0"/>
              <a:t>Doctrine</a:t>
            </a:r>
            <a:r>
              <a:rPr lang="en-US" i="1" dirty="0" smtClean="0"/>
              <a:t>.</a:t>
            </a:r>
            <a:endParaRPr lang="en-US" dirty="0"/>
          </a:p>
          <a:p>
            <a:pPr marL="514350" indent="-514350">
              <a:buFont typeface="+mj-lt"/>
              <a:buAutoNum type="arabicPeriod"/>
            </a:pPr>
            <a:r>
              <a:rPr lang="en-US" i="1" dirty="0"/>
              <a:t>clean state </a:t>
            </a:r>
            <a:r>
              <a:rPr lang="en-US" i="1" dirty="0" smtClean="0"/>
              <a:t>doctrine</a:t>
            </a:r>
            <a:r>
              <a:rPr lang="en-US" dirty="0" smtClean="0"/>
              <a:t>: </a:t>
            </a:r>
            <a:r>
              <a:rPr lang="id-ID" i="1" dirty="0"/>
              <a:t>successor </a:t>
            </a:r>
            <a:r>
              <a:rPr lang="id-ID" i="1" dirty="0" smtClean="0"/>
              <a:t>state</a:t>
            </a:r>
            <a:r>
              <a:rPr lang="id-ID" dirty="0" smtClean="0"/>
              <a:t> </a:t>
            </a:r>
            <a:r>
              <a:rPr lang="id-ID" dirty="0"/>
              <a:t>akan memulai hidupnya dengan hak-hak dan kewajiban yang sama sekali </a:t>
            </a:r>
            <a:r>
              <a:rPr lang="id-ID" dirty="0" smtClean="0"/>
              <a:t>baru</a:t>
            </a:r>
            <a:r>
              <a:rPr lang="en-US" dirty="0" smtClean="0"/>
              <a:t>. </a:t>
            </a:r>
            <a:r>
              <a:rPr lang="en-US" dirty="0" err="1" smtClean="0"/>
              <a:t>Disebut</a:t>
            </a:r>
            <a:r>
              <a:rPr lang="en-US" dirty="0" smtClean="0"/>
              <a:t> </a:t>
            </a:r>
            <a:r>
              <a:rPr lang="en-US" dirty="0" err="1" smtClean="0"/>
              <a:t>juga</a:t>
            </a:r>
            <a:r>
              <a:rPr lang="en-US" dirty="0" smtClean="0"/>
              <a:t> </a:t>
            </a:r>
            <a:r>
              <a:rPr lang="en-US" i="1" dirty="0" smtClean="0"/>
              <a:t>free </a:t>
            </a:r>
            <a:r>
              <a:rPr lang="en-US" i="1" dirty="0"/>
              <a:t>choice </a:t>
            </a:r>
            <a:r>
              <a:rPr lang="en-US" i="1" dirty="0" err="1"/>
              <a:t>doktrine</a:t>
            </a:r>
            <a:r>
              <a:rPr lang="en-US" dirty="0"/>
              <a:t>.</a:t>
            </a:r>
          </a:p>
        </p:txBody>
      </p:sp>
    </p:spTree>
    <p:extLst>
      <p:ext uri="{BB962C8B-B14F-4D97-AF65-F5344CB8AC3E}">
        <p14:creationId xmlns:p14="http://schemas.microsoft.com/office/powerpoint/2010/main" val="228408256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206</TotalTime>
  <Words>1497</Words>
  <Application>Microsoft Office PowerPoint</Application>
  <PresentationFormat>On-screen Show (4:3)</PresentationFormat>
  <Paragraphs>127</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Algerian</vt:lpstr>
      <vt:lpstr>Aparajita</vt:lpstr>
      <vt:lpstr>Arial</vt:lpstr>
      <vt:lpstr>Baskerville Old Face</vt:lpstr>
      <vt:lpstr>Franklin Gothic Book</vt:lpstr>
      <vt:lpstr>Franklin Gothic Medium</vt:lpstr>
      <vt:lpstr>Wingdings 2</vt:lpstr>
      <vt:lpstr>Trek</vt:lpstr>
      <vt:lpstr>SUKSESI NEGARA (State Succession)</vt:lpstr>
      <vt:lpstr>PENGERTIAN SUKSESI NEGARA</vt:lpstr>
      <vt:lpstr>Dasar hukum</vt:lpstr>
      <vt:lpstr>perMasalahan suksesi negara</vt:lpstr>
      <vt:lpstr>PowerPoint Presentation</vt:lpstr>
      <vt:lpstr>BENTUK-BENTUK SUKSESI NEGARA</vt:lpstr>
      <vt:lpstr>Bentuk suksesi menurut Konvensi Wina 1978</vt:lpstr>
      <vt:lpstr>PowerPoint Presentation</vt:lpstr>
      <vt:lpstr>AKIBAT SUKSESI NEGARA</vt:lpstr>
      <vt:lpstr>Legal State Succession</vt:lpstr>
      <vt:lpstr>State Property</vt:lpstr>
      <vt:lpstr>Akibat Hukum Suksesi Negara terhadap Public Property Right</vt:lpstr>
      <vt:lpstr>2. Suksesi negara dan hak-hak privat </vt:lpstr>
      <vt:lpstr>3. Suksesi negara dan kontrak-kontrak konsesional</vt:lpstr>
      <vt:lpstr>4. Akibat Hukum Suksesi Negara Terhadap Perjanjian Internasional</vt:lpstr>
      <vt:lpstr>5. Suksesi negara dan tuntutan-tuntutan terhadap perbuatan melawan hukum </vt:lpstr>
      <vt:lpstr>6. Suksesi negara dan utang-utang negara</vt:lpstr>
      <vt:lpstr>PowerPoint Presentation</vt:lpstr>
      <vt:lpstr>7. Suksesi Negara dan Arsip Negara</vt:lpstr>
      <vt:lpstr>8. SUKSESI NEGARA dan KEANGOTAAN PADA ORGANISASI INTERNASIONAL</vt:lpstr>
      <vt:lpstr>9. Suksesi negara dan pengakuan </vt:lpstr>
      <vt:lpstr>Jenis suksesi negara</vt:lpstr>
      <vt:lpstr>PowerPoint Presentation</vt:lpstr>
      <vt:lpstr>SUKSESI NEGARA DI INDONESIA</vt:lpstr>
      <vt:lpstr>contoh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1015e</dc:creator>
  <cp:lastModifiedBy>X455L</cp:lastModifiedBy>
  <cp:revision>17</cp:revision>
  <dcterms:created xsi:type="dcterms:W3CDTF">2016-06-09T13:49:45Z</dcterms:created>
  <dcterms:modified xsi:type="dcterms:W3CDTF">2017-05-04T23:07:44Z</dcterms:modified>
</cp:coreProperties>
</file>