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64" r:id="rId5"/>
    <p:sldId id="265" r:id="rId6"/>
    <p:sldId id="258" r:id="rId7"/>
    <p:sldId id="259" r:id="rId8"/>
    <p:sldId id="260" r:id="rId9"/>
    <p:sldId id="267" r:id="rId10"/>
    <p:sldId id="268" r:id="rId11"/>
    <p:sldId id="269" r:id="rId12"/>
    <p:sldId id="270" r:id="rId13"/>
    <p:sldId id="271" r:id="rId14"/>
    <p:sldId id="266" r:id="rId15"/>
    <p:sldId id="272" r:id="rId16"/>
    <p:sldId id="276" r:id="rId17"/>
    <p:sldId id="277" r:id="rId18"/>
    <p:sldId id="273" r:id="rId19"/>
    <p:sldId id="274" r:id="rId20"/>
    <p:sldId id="275" r:id="rId21"/>
    <p:sldId id="26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5/4/2017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id-ID" dirty="0" smtClean="0"/>
              <a:t>HUKUM </a:t>
            </a:r>
            <a:br>
              <a:rPr lang="id-ID" dirty="0" smtClean="0"/>
            </a:br>
            <a:r>
              <a:rPr lang="id-ID" dirty="0" smtClean="0"/>
              <a:t>DIPLOMATIK DAN KONSULER</a:t>
            </a:r>
            <a:endParaRPr lang="en-US" dirty="0"/>
          </a:p>
        </p:txBody>
      </p:sp>
      <p:sp>
        <p:nvSpPr>
          <p:cNvPr id="3" name="Subtitle 2"/>
          <p:cNvSpPr>
            <a:spLocks noGrp="1"/>
          </p:cNvSpPr>
          <p:nvPr>
            <p:ph type="subTitle" idx="1"/>
          </p:nvPr>
        </p:nvSpPr>
        <p:spPr/>
        <p:txBody>
          <a:bodyPr>
            <a:normAutofit fontScale="85000" lnSpcReduction="20000"/>
          </a:bodyPr>
          <a:lstStyle/>
          <a:p>
            <a:endParaRPr lang="en-US" dirty="0"/>
          </a:p>
          <a:p>
            <a:pPr algn="ctr"/>
            <a:r>
              <a:rPr lang="en-US" sz="2400" dirty="0" err="1">
                <a:latin typeface="Baskerville Old Face" pitchFamily="18" charset="0"/>
              </a:rPr>
              <a:t>Devica</a:t>
            </a:r>
            <a:r>
              <a:rPr lang="en-US" sz="2400" dirty="0">
                <a:latin typeface="Baskerville Old Face" pitchFamily="18" charset="0"/>
              </a:rPr>
              <a:t> </a:t>
            </a:r>
            <a:r>
              <a:rPr lang="en-US" sz="2400" dirty="0" err="1">
                <a:latin typeface="Baskerville Old Face" pitchFamily="18" charset="0"/>
              </a:rPr>
              <a:t>Rully</a:t>
            </a:r>
            <a:r>
              <a:rPr lang="en-US" sz="2400" dirty="0">
                <a:latin typeface="Baskerville Old Face" pitchFamily="18" charset="0"/>
              </a:rPr>
              <a:t>, SH., MH., LL.M</a:t>
            </a:r>
          </a:p>
          <a:p>
            <a:pPr algn="ctr"/>
            <a:r>
              <a:rPr lang="en-US" sz="2400" dirty="0">
                <a:latin typeface="Baskerville Old Face" pitchFamily="18" charset="0"/>
              </a:rPr>
              <a:t>FAKULTAS HUKUM</a:t>
            </a:r>
          </a:p>
          <a:p>
            <a:pPr algn="ctr"/>
            <a:r>
              <a:rPr lang="en-US" sz="2400" dirty="0">
                <a:latin typeface="Baskerville Old Face" pitchFamily="18" charset="0"/>
              </a:rPr>
              <a:t>UNIVERSITAS ESA UNGGUL</a:t>
            </a:r>
          </a:p>
          <a:p>
            <a:pPr algn="ctr"/>
            <a:r>
              <a:rPr lang="en-US" sz="2400" dirty="0">
                <a:latin typeface="Baskerville Old Face" pitchFamily="18" charset="0"/>
              </a:rPr>
              <a:t>201</a:t>
            </a:r>
            <a:r>
              <a:rPr lang="id-ID" sz="2400" dirty="0">
                <a:latin typeface="Baskerville Old Face" pitchFamily="18" charset="0"/>
              </a:rPr>
              <a:t>7</a:t>
            </a:r>
            <a:endParaRPr lang="en-US" sz="2400" dirty="0">
              <a:latin typeface="Baskerville Old Face" pitchFamily="18" charset="0"/>
            </a:endParaRPr>
          </a:p>
          <a:p>
            <a:endParaRPr lang="en-US" dirty="0"/>
          </a:p>
          <a:p>
            <a:endParaRPr lang="en-US" dirty="0"/>
          </a:p>
        </p:txBody>
      </p:sp>
      <p:sp>
        <p:nvSpPr>
          <p:cNvPr id="4" name="Rounded Rectangle 3"/>
          <p:cNvSpPr/>
          <p:nvPr/>
        </p:nvSpPr>
        <p:spPr>
          <a:xfrm>
            <a:off x="9238129" y="5620871"/>
            <a:ext cx="2662518" cy="6992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MATERI </a:t>
            </a:r>
            <a:r>
              <a:rPr lang="id-ID" dirty="0" smtClean="0"/>
              <a:t>XII</a:t>
            </a:r>
            <a:endParaRPr lang="en-US" dirty="0"/>
          </a:p>
        </p:txBody>
      </p:sp>
    </p:spTree>
    <p:extLst>
      <p:ext uri="{BB962C8B-B14F-4D97-AF65-F5344CB8AC3E}">
        <p14:creationId xmlns:p14="http://schemas.microsoft.com/office/powerpoint/2010/main" val="4054655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PESONA NON GRATA</a:t>
            </a:r>
            <a:endParaRPr lang="en-US" dirty="0"/>
          </a:p>
        </p:txBody>
      </p:sp>
      <p:sp>
        <p:nvSpPr>
          <p:cNvPr id="3" name="Content Placeholder 2"/>
          <p:cNvSpPr>
            <a:spLocks noGrp="1"/>
          </p:cNvSpPr>
          <p:nvPr>
            <p:ph idx="1"/>
          </p:nvPr>
        </p:nvSpPr>
        <p:spPr/>
        <p:txBody>
          <a:bodyPr/>
          <a:lstStyle/>
          <a:p>
            <a:pPr marL="0" indent="0">
              <a:buNone/>
            </a:pPr>
            <a:r>
              <a:rPr lang="en-US" dirty="0" err="1"/>
              <a:t>Menurut</a:t>
            </a:r>
            <a:r>
              <a:rPr lang="en-US" dirty="0"/>
              <a:t> </a:t>
            </a:r>
            <a:r>
              <a:rPr lang="en-US" dirty="0" err="1"/>
              <a:t>Pasal</a:t>
            </a:r>
            <a:r>
              <a:rPr lang="en-US" dirty="0"/>
              <a:t> 9 </a:t>
            </a:r>
            <a:r>
              <a:rPr lang="en-US" dirty="0" err="1"/>
              <a:t>Konvensi</a:t>
            </a:r>
            <a:r>
              <a:rPr lang="en-US" dirty="0"/>
              <a:t> </a:t>
            </a:r>
            <a:r>
              <a:rPr lang="en-US" dirty="0" err="1"/>
              <a:t>Wina</a:t>
            </a:r>
            <a:r>
              <a:rPr lang="en-US" dirty="0"/>
              <a:t> </a:t>
            </a:r>
            <a:r>
              <a:rPr lang="en-US" dirty="0" err="1"/>
              <a:t>yaitu</a:t>
            </a:r>
            <a:r>
              <a:rPr lang="en-US" dirty="0"/>
              <a:t>:</a:t>
            </a:r>
          </a:p>
          <a:p>
            <a:pPr marL="0" indent="0">
              <a:buNone/>
            </a:pPr>
            <a:r>
              <a:rPr lang="en-US" dirty="0"/>
              <a:t> </a:t>
            </a:r>
          </a:p>
          <a:p>
            <a:pPr marL="0" indent="0">
              <a:buNone/>
            </a:pPr>
            <a:r>
              <a:rPr lang="en-US" dirty="0" smtClean="0"/>
              <a:t>“ </a:t>
            </a:r>
            <a:r>
              <a:rPr lang="en-US" dirty="0"/>
              <a:t>Negara </a:t>
            </a:r>
            <a:r>
              <a:rPr lang="en-US" dirty="0" err="1"/>
              <a:t>penerima</a:t>
            </a:r>
            <a:r>
              <a:rPr lang="en-US" dirty="0"/>
              <a:t> </a:t>
            </a:r>
            <a:r>
              <a:rPr lang="en-US" dirty="0" err="1"/>
              <a:t>setiap</a:t>
            </a:r>
            <a:r>
              <a:rPr lang="en-US" dirty="0"/>
              <a:t> </a:t>
            </a:r>
            <a:r>
              <a:rPr lang="en-US" dirty="0" err="1"/>
              <a:t>waktu</a:t>
            </a:r>
            <a:r>
              <a:rPr lang="en-US" dirty="0"/>
              <a:t> </a:t>
            </a:r>
            <a:r>
              <a:rPr lang="en-US" dirty="0" err="1"/>
              <a:t>dan</a:t>
            </a:r>
            <a:r>
              <a:rPr lang="en-US" dirty="0"/>
              <a:t> </a:t>
            </a:r>
            <a:r>
              <a:rPr lang="en-US" dirty="0" err="1"/>
              <a:t>tanpa</a:t>
            </a:r>
            <a:r>
              <a:rPr lang="en-US" dirty="0"/>
              <a:t> </a:t>
            </a:r>
            <a:r>
              <a:rPr lang="en-US" dirty="0" err="1"/>
              <a:t>penjelasan</a:t>
            </a:r>
            <a:r>
              <a:rPr lang="en-US" dirty="0"/>
              <a:t> </a:t>
            </a:r>
            <a:r>
              <a:rPr lang="en-US" dirty="0" err="1"/>
              <a:t>dapat</a:t>
            </a:r>
            <a:r>
              <a:rPr lang="en-US" dirty="0"/>
              <a:t> </a:t>
            </a:r>
            <a:r>
              <a:rPr lang="en-US" dirty="0" err="1"/>
              <a:t>membantu</a:t>
            </a:r>
            <a:r>
              <a:rPr lang="en-US" dirty="0"/>
              <a:t> </a:t>
            </a:r>
            <a:r>
              <a:rPr lang="en-US" dirty="0" err="1"/>
              <a:t>negara</a:t>
            </a:r>
            <a:r>
              <a:rPr lang="en-US" dirty="0"/>
              <a:t> </a:t>
            </a:r>
            <a:r>
              <a:rPr lang="en-US" dirty="0" err="1"/>
              <a:t>pengirim</a:t>
            </a:r>
            <a:r>
              <a:rPr lang="en-US" dirty="0"/>
              <a:t> </a:t>
            </a:r>
            <a:r>
              <a:rPr lang="en-US" dirty="0" err="1"/>
              <a:t>bahwa</a:t>
            </a:r>
            <a:r>
              <a:rPr lang="en-US" dirty="0"/>
              <a:t> </a:t>
            </a:r>
            <a:r>
              <a:rPr lang="en-US" dirty="0" err="1"/>
              <a:t>kepala</a:t>
            </a:r>
            <a:r>
              <a:rPr lang="en-US" dirty="0"/>
              <a:t> </a:t>
            </a:r>
            <a:r>
              <a:rPr lang="en-US" dirty="0" err="1"/>
              <a:t>perwakilan</a:t>
            </a:r>
            <a:r>
              <a:rPr lang="en-US" dirty="0"/>
              <a:t> </a:t>
            </a:r>
            <a:r>
              <a:rPr lang="en-US" dirty="0" err="1"/>
              <a:t>atau</a:t>
            </a:r>
            <a:r>
              <a:rPr lang="en-US" dirty="0"/>
              <a:t> </a:t>
            </a:r>
            <a:r>
              <a:rPr lang="en-US" dirty="0" err="1"/>
              <a:t>salah</a:t>
            </a:r>
            <a:r>
              <a:rPr lang="en-US" dirty="0"/>
              <a:t> </a:t>
            </a:r>
            <a:r>
              <a:rPr lang="en-US" dirty="0" err="1"/>
              <a:t>satu</a:t>
            </a:r>
            <a:r>
              <a:rPr lang="en-US" dirty="0"/>
              <a:t> </a:t>
            </a:r>
            <a:r>
              <a:rPr lang="en-US" dirty="0" err="1"/>
              <a:t>anggota</a:t>
            </a:r>
            <a:r>
              <a:rPr lang="en-US" dirty="0"/>
              <a:t> </a:t>
            </a:r>
            <a:r>
              <a:rPr lang="en-US" dirty="0" err="1"/>
              <a:t>staf</a:t>
            </a:r>
            <a:r>
              <a:rPr lang="en-US" dirty="0"/>
              <a:t> </a:t>
            </a:r>
            <a:r>
              <a:rPr lang="en-US" dirty="0" err="1"/>
              <a:t>diplomatiknya</a:t>
            </a:r>
            <a:r>
              <a:rPr lang="en-US" dirty="0"/>
              <a:t> </a:t>
            </a:r>
            <a:r>
              <a:rPr lang="en-US" dirty="0" err="1"/>
              <a:t>adalah</a:t>
            </a:r>
            <a:r>
              <a:rPr lang="en-US" dirty="0"/>
              <a:t> persona non-grata dank arena </a:t>
            </a:r>
            <a:r>
              <a:rPr lang="en-US" dirty="0" err="1"/>
              <a:t>itu</a:t>
            </a:r>
            <a:r>
              <a:rPr lang="en-US" dirty="0"/>
              <a:t> </a:t>
            </a:r>
            <a:r>
              <a:rPr lang="en-US" dirty="0" err="1"/>
              <a:t>harus</a:t>
            </a:r>
            <a:r>
              <a:rPr lang="en-US" dirty="0"/>
              <a:t> </a:t>
            </a:r>
            <a:r>
              <a:rPr lang="en-US" dirty="0" err="1"/>
              <a:t>dipanggil</a:t>
            </a:r>
            <a:r>
              <a:rPr lang="en-US" dirty="0"/>
              <a:t> </a:t>
            </a:r>
            <a:r>
              <a:rPr lang="en-US" dirty="0" err="1"/>
              <a:t>kembali</a:t>
            </a:r>
            <a:r>
              <a:rPr lang="en-US" dirty="0"/>
              <a:t> </a:t>
            </a:r>
            <a:r>
              <a:rPr lang="en-US" dirty="0" err="1"/>
              <a:t>atau</a:t>
            </a:r>
            <a:r>
              <a:rPr lang="en-US" dirty="0"/>
              <a:t> </a:t>
            </a:r>
            <a:r>
              <a:rPr lang="en-US" dirty="0" err="1"/>
              <a:t>mengakhiri</a:t>
            </a:r>
            <a:r>
              <a:rPr lang="en-US" dirty="0"/>
              <a:t> </a:t>
            </a:r>
            <a:r>
              <a:rPr lang="en-US" dirty="0" err="1"/>
              <a:t>tugasnya</a:t>
            </a:r>
            <a:r>
              <a:rPr lang="en-US" dirty="0"/>
              <a:t> di </a:t>
            </a:r>
            <a:r>
              <a:rPr lang="en-US" dirty="0" err="1"/>
              <a:t>negara</a:t>
            </a:r>
            <a:r>
              <a:rPr lang="en-US" dirty="0"/>
              <a:t> </a:t>
            </a:r>
            <a:r>
              <a:rPr lang="en-US" dirty="0" err="1"/>
              <a:t>penerima</a:t>
            </a:r>
            <a:r>
              <a:rPr lang="en-US" dirty="0"/>
              <a:t>”</a:t>
            </a:r>
          </a:p>
          <a:p>
            <a:endParaRPr lang="en-US" dirty="0"/>
          </a:p>
        </p:txBody>
      </p:sp>
    </p:spTree>
    <p:extLst>
      <p:ext uri="{BB962C8B-B14F-4D97-AF65-F5344CB8AC3E}">
        <p14:creationId xmlns:p14="http://schemas.microsoft.com/office/powerpoint/2010/main" val="570401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Berakhirnya Misi Diplomatik</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nl-NL" dirty="0" smtClean="0"/>
              <a:t>Menurut </a:t>
            </a:r>
            <a:r>
              <a:rPr lang="nl-NL" dirty="0"/>
              <a:t>pasal 43 Konvensi Wina yaitu berakhirnya misi diplomatik seorang staf perwakilan adalah karena:</a:t>
            </a:r>
            <a:endParaRPr lang="en-US" dirty="0"/>
          </a:p>
          <a:p>
            <a:pPr lvl="0"/>
            <a:r>
              <a:rPr lang="nl-NL" dirty="0"/>
              <a:t>Adanya pemberitahuan dari negara pengirim kepada negara penerima bahwa tugas dari pejabat diplomatik itu telah berakhir</a:t>
            </a:r>
            <a:endParaRPr lang="en-US" dirty="0"/>
          </a:p>
          <a:p>
            <a:pPr lvl="0"/>
            <a:r>
              <a:rPr lang="nl-NL" dirty="0"/>
              <a:t>Adanya pemberitahuan dari negara penerima kepada negara pengirim bahwa negara tersebut menolak untuk mengakui seorang pejabat diplomatik sebagai anggota perwakilan.</a:t>
            </a:r>
            <a:endParaRPr lang="en-US" dirty="0"/>
          </a:p>
          <a:p>
            <a:endParaRPr lang="en-US" dirty="0"/>
          </a:p>
        </p:txBody>
      </p:sp>
    </p:spTree>
    <p:extLst>
      <p:ext uri="{BB962C8B-B14F-4D97-AF65-F5344CB8AC3E}">
        <p14:creationId xmlns:p14="http://schemas.microsoft.com/office/powerpoint/2010/main" val="2276804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PENYERAHAN SURAT KEPERCAYAAN</a:t>
            </a:r>
            <a:endParaRPr lang="en-US" dirty="0"/>
          </a:p>
        </p:txBody>
      </p:sp>
      <p:sp>
        <p:nvSpPr>
          <p:cNvPr id="3" name="Content Placeholder 2"/>
          <p:cNvSpPr>
            <a:spLocks noGrp="1"/>
          </p:cNvSpPr>
          <p:nvPr>
            <p:ph idx="1"/>
          </p:nvPr>
        </p:nvSpPr>
        <p:spPr/>
        <p:txBody>
          <a:bodyPr/>
          <a:lstStyle/>
          <a:p>
            <a:pPr marL="0" indent="0">
              <a:buNone/>
            </a:pPr>
            <a:r>
              <a:rPr lang="en-US" dirty="0" err="1"/>
              <a:t>Menurut</a:t>
            </a:r>
            <a:r>
              <a:rPr lang="en-US" dirty="0"/>
              <a:t> </a:t>
            </a:r>
            <a:r>
              <a:rPr lang="en-US" dirty="0" err="1"/>
              <a:t>pasal</a:t>
            </a:r>
            <a:r>
              <a:rPr lang="en-US" dirty="0"/>
              <a:t> 13 </a:t>
            </a:r>
            <a:r>
              <a:rPr lang="en-US" dirty="0" err="1"/>
              <a:t>Konvensi</a:t>
            </a:r>
            <a:r>
              <a:rPr lang="en-US" dirty="0"/>
              <a:t> </a:t>
            </a:r>
            <a:r>
              <a:rPr lang="en-US" dirty="0" err="1"/>
              <a:t>Wina</a:t>
            </a:r>
            <a:r>
              <a:rPr lang="en-US" dirty="0"/>
              <a:t> </a:t>
            </a:r>
            <a:r>
              <a:rPr lang="en-US" dirty="0" err="1"/>
              <a:t>yaitu</a:t>
            </a:r>
            <a:r>
              <a:rPr lang="en-US" dirty="0"/>
              <a:t>:</a:t>
            </a:r>
          </a:p>
          <a:p>
            <a:pPr marL="0" indent="0">
              <a:buNone/>
            </a:pPr>
            <a:r>
              <a:rPr lang="en-US" dirty="0" smtClean="0"/>
              <a:t>“</a:t>
            </a:r>
            <a:r>
              <a:rPr lang="en-US" dirty="0" err="1"/>
              <a:t>seorang</a:t>
            </a:r>
            <a:r>
              <a:rPr lang="en-US" dirty="0"/>
              <a:t> </a:t>
            </a:r>
            <a:r>
              <a:rPr lang="en-US" dirty="0" err="1"/>
              <a:t>kepala</a:t>
            </a:r>
            <a:r>
              <a:rPr lang="en-US" dirty="0"/>
              <a:t> </a:t>
            </a:r>
            <a:r>
              <a:rPr lang="en-US" dirty="0" err="1"/>
              <a:t>perwakilan</a:t>
            </a:r>
            <a:r>
              <a:rPr lang="en-US" dirty="0"/>
              <a:t> </a:t>
            </a:r>
            <a:r>
              <a:rPr lang="en-US" dirty="0" err="1"/>
              <a:t>dianggap</a:t>
            </a:r>
            <a:r>
              <a:rPr lang="en-US" dirty="0"/>
              <a:t> </a:t>
            </a:r>
            <a:r>
              <a:rPr lang="en-US" dirty="0" err="1"/>
              <a:t>telah</a:t>
            </a:r>
            <a:r>
              <a:rPr lang="en-US" dirty="0"/>
              <a:t> </a:t>
            </a:r>
            <a:r>
              <a:rPr lang="en-US" dirty="0" err="1"/>
              <a:t>memulai</a:t>
            </a:r>
            <a:r>
              <a:rPr lang="en-US" dirty="0"/>
              <a:t> </a:t>
            </a:r>
            <a:r>
              <a:rPr lang="en-US" dirty="0" err="1"/>
              <a:t>tugasnya</a:t>
            </a:r>
            <a:r>
              <a:rPr lang="en-US" dirty="0"/>
              <a:t> di </a:t>
            </a:r>
            <a:r>
              <a:rPr lang="en-US" dirty="0" err="1"/>
              <a:t>negara</a:t>
            </a:r>
            <a:r>
              <a:rPr lang="en-US" dirty="0"/>
              <a:t> </a:t>
            </a:r>
            <a:r>
              <a:rPr lang="en-US" dirty="0" err="1"/>
              <a:t>akreditasi</a:t>
            </a:r>
            <a:r>
              <a:rPr lang="en-US" dirty="0"/>
              <a:t> </a:t>
            </a:r>
            <a:r>
              <a:rPr lang="en-US" dirty="0" err="1"/>
              <a:t>setelah</a:t>
            </a:r>
            <a:r>
              <a:rPr lang="en-US" dirty="0"/>
              <a:t> </a:t>
            </a:r>
            <a:r>
              <a:rPr lang="en-US" dirty="0" err="1"/>
              <a:t>menyerahkan</a:t>
            </a:r>
            <a:r>
              <a:rPr lang="en-US" dirty="0"/>
              <a:t> </a:t>
            </a:r>
            <a:r>
              <a:rPr lang="en-US" dirty="0" err="1"/>
              <a:t>surat-surat</a:t>
            </a:r>
            <a:r>
              <a:rPr lang="en-US" dirty="0"/>
              <a:t> </a:t>
            </a:r>
            <a:r>
              <a:rPr lang="en-US" dirty="0" err="1"/>
              <a:t>kepercayaan</a:t>
            </a:r>
            <a:r>
              <a:rPr lang="en-US" dirty="0"/>
              <a:t> </a:t>
            </a:r>
            <a:r>
              <a:rPr lang="en-US" dirty="0" err="1"/>
              <a:t>atau</a:t>
            </a:r>
            <a:r>
              <a:rPr lang="en-US" dirty="0"/>
              <a:t> </a:t>
            </a:r>
            <a:r>
              <a:rPr lang="en-US" dirty="0" err="1"/>
              <a:t>setelah</a:t>
            </a:r>
            <a:r>
              <a:rPr lang="en-US" dirty="0"/>
              <a:t> </a:t>
            </a:r>
            <a:r>
              <a:rPr lang="en-US" dirty="0" err="1"/>
              <a:t>memberitahukan</a:t>
            </a:r>
            <a:r>
              <a:rPr lang="en-US" dirty="0"/>
              <a:t> </a:t>
            </a:r>
            <a:r>
              <a:rPr lang="en-US" dirty="0" err="1"/>
              <a:t>kedatangannya</a:t>
            </a:r>
            <a:r>
              <a:rPr lang="en-US" dirty="0"/>
              <a:t> </a:t>
            </a:r>
            <a:r>
              <a:rPr lang="en-US" dirty="0" err="1"/>
              <a:t>dan</a:t>
            </a:r>
            <a:r>
              <a:rPr lang="en-US" dirty="0"/>
              <a:t> </a:t>
            </a:r>
            <a:r>
              <a:rPr lang="en-US" dirty="0" err="1"/>
              <a:t>menyerahkan</a:t>
            </a:r>
            <a:r>
              <a:rPr lang="en-US" dirty="0"/>
              <a:t> copy </a:t>
            </a:r>
            <a:r>
              <a:rPr lang="en-US" dirty="0" err="1"/>
              <a:t>surat-surat</a:t>
            </a:r>
            <a:r>
              <a:rPr lang="en-US" dirty="0"/>
              <a:t> </a:t>
            </a:r>
            <a:r>
              <a:rPr lang="en-US" dirty="0" err="1"/>
              <a:t>kepercayaannya</a:t>
            </a:r>
            <a:r>
              <a:rPr lang="en-US" dirty="0"/>
              <a:t> </a:t>
            </a:r>
            <a:r>
              <a:rPr lang="en-US" dirty="0" err="1"/>
              <a:t>kepada</a:t>
            </a:r>
            <a:r>
              <a:rPr lang="en-US" dirty="0"/>
              <a:t> </a:t>
            </a:r>
            <a:r>
              <a:rPr lang="en-US" dirty="0" err="1"/>
              <a:t>kementrian</a:t>
            </a:r>
            <a:r>
              <a:rPr lang="en-US" dirty="0"/>
              <a:t> </a:t>
            </a:r>
            <a:r>
              <a:rPr lang="en-US" dirty="0" err="1"/>
              <a:t>luar</a:t>
            </a:r>
            <a:r>
              <a:rPr lang="en-US" dirty="0"/>
              <a:t> </a:t>
            </a:r>
            <a:r>
              <a:rPr lang="en-US" dirty="0" err="1"/>
              <a:t>negeri</a:t>
            </a:r>
            <a:r>
              <a:rPr lang="en-US" dirty="0"/>
              <a:t> </a:t>
            </a:r>
            <a:r>
              <a:rPr lang="en-US" dirty="0" err="1"/>
              <a:t>negara</a:t>
            </a:r>
            <a:r>
              <a:rPr lang="en-US" dirty="0"/>
              <a:t> </a:t>
            </a:r>
            <a:r>
              <a:rPr lang="en-US" dirty="0" err="1"/>
              <a:t>penerima</a:t>
            </a:r>
            <a:r>
              <a:rPr lang="en-US" dirty="0"/>
              <a:t>”</a:t>
            </a:r>
          </a:p>
          <a:p>
            <a:pPr marL="0" indent="0">
              <a:buNone/>
            </a:pPr>
            <a:endParaRPr lang="en-US" dirty="0"/>
          </a:p>
        </p:txBody>
      </p:sp>
    </p:spTree>
    <p:extLst>
      <p:ext uri="{BB962C8B-B14F-4D97-AF65-F5344CB8AC3E}">
        <p14:creationId xmlns:p14="http://schemas.microsoft.com/office/powerpoint/2010/main" val="1284166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827494"/>
            <a:ext cx="8534400" cy="1166905"/>
          </a:xfrm>
        </p:spPr>
        <p:txBody>
          <a:bodyPr>
            <a:normAutofit fontScale="90000"/>
          </a:bodyPr>
          <a:lstStyle/>
          <a:p>
            <a:r>
              <a:rPr lang="en-US" dirty="0" err="1"/>
              <a:t>tugas-tugas</a:t>
            </a:r>
            <a:r>
              <a:rPr lang="en-US" dirty="0"/>
              <a:t> </a:t>
            </a:r>
            <a:r>
              <a:rPr lang="en-US" dirty="0" err="1"/>
              <a:t>perwakilan</a:t>
            </a:r>
            <a:r>
              <a:rPr lang="en-US" dirty="0"/>
              <a:t> </a:t>
            </a:r>
            <a:r>
              <a:rPr lang="en-US" dirty="0" err="1"/>
              <a:t>Diplomatik</a:t>
            </a:r>
            <a:endParaRPr lang="en-US" dirty="0"/>
          </a:p>
        </p:txBody>
      </p:sp>
      <p:sp>
        <p:nvSpPr>
          <p:cNvPr id="3" name="Content Placeholder 2"/>
          <p:cNvSpPr>
            <a:spLocks noGrp="1"/>
          </p:cNvSpPr>
          <p:nvPr>
            <p:ph idx="1"/>
          </p:nvPr>
        </p:nvSpPr>
        <p:spPr>
          <a:xfrm>
            <a:off x="684211" y="295835"/>
            <a:ext cx="10342377" cy="4531659"/>
          </a:xfrm>
        </p:spPr>
        <p:txBody>
          <a:bodyPr>
            <a:normAutofit/>
          </a:bodyPr>
          <a:lstStyle/>
          <a:p>
            <a:pPr marL="0" indent="0">
              <a:buNone/>
            </a:pPr>
            <a:r>
              <a:rPr lang="en-US" dirty="0" err="1"/>
              <a:t>Menurut</a:t>
            </a:r>
            <a:r>
              <a:rPr lang="en-US" dirty="0"/>
              <a:t> </a:t>
            </a:r>
            <a:r>
              <a:rPr lang="en-US" dirty="0" err="1"/>
              <a:t>pasal</a:t>
            </a:r>
            <a:r>
              <a:rPr lang="en-US" dirty="0"/>
              <a:t> 3 </a:t>
            </a:r>
            <a:r>
              <a:rPr lang="en-US" dirty="0" err="1"/>
              <a:t>Konvensi</a:t>
            </a:r>
            <a:r>
              <a:rPr lang="en-US" dirty="0"/>
              <a:t> </a:t>
            </a:r>
            <a:r>
              <a:rPr lang="en-US" dirty="0" err="1"/>
              <a:t>Wina</a:t>
            </a:r>
            <a:r>
              <a:rPr lang="en-US" dirty="0"/>
              <a:t>, </a:t>
            </a:r>
            <a:r>
              <a:rPr lang="en-US" dirty="0" err="1"/>
              <a:t>tugas-tugas</a:t>
            </a:r>
            <a:r>
              <a:rPr lang="en-US" dirty="0"/>
              <a:t> </a:t>
            </a:r>
            <a:r>
              <a:rPr lang="en-US" dirty="0" err="1"/>
              <a:t>perwakilan</a:t>
            </a:r>
            <a:r>
              <a:rPr lang="en-US" dirty="0"/>
              <a:t> </a:t>
            </a:r>
            <a:r>
              <a:rPr lang="en-US" dirty="0" err="1"/>
              <a:t>Diplomatik</a:t>
            </a:r>
            <a:r>
              <a:rPr lang="en-US" dirty="0"/>
              <a:t> </a:t>
            </a:r>
            <a:r>
              <a:rPr lang="en-US" dirty="0" err="1"/>
              <a:t>yaitu</a:t>
            </a:r>
            <a:r>
              <a:rPr lang="en-US" dirty="0"/>
              <a:t>:</a:t>
            </a:r>
          </a:p>
          <a:p>
            <a:pPr marL="457200" indent="-457200">
              <a:buAutoNum type="alphaLcPeriod"/>
            </a:pPr>
            <a:r>
              <a:rPr lang="en-US" dirty="0" err="1" smtClean="0"/>
              <a:t>Mewakili</a:t>
            </a:r>
            <a:r>
              <a:rPr lang="en-US" dirty="0" smtClean="0"/>
              <a:t> </a:t>
            </a:r>
            <a:r>
              <a:rPr lang="en-US" dirty="0" err="1"/>
              <a:t>negara</a:t>
            </a:r>
            <a:r>
              <a:rPr lang="en-US" dirty="0"/>
              <a:t> </a:t>
            </a:r>
            <a:r>
              <a:rPr lang="en-US" dirty="0" err="1"/>
              <a:t>pengirim</a:t>
            </a:r>
            <a:r>
              <a:rPr lang="en-US" dirty="0"/>
              <a:t> di </a:t>
            </a:r>
            <a:r>
              <a:rPr lang="en-US" dirty="0" err="1"/>
              <a:t>negara</a:t>
            </a:r>
            <a:r>
              <a:rPr lang="en-US" dirty="0"/>
              <a:t> </a:t>
            </a:r>
            <a:r>
              <a:rPr lang="en-US" dirty="0" err="1" smtClean="0"/>
              <a:t>penerima</a:t>
            </a:r>
            <a:endParaRPr lang="id-ID" dirty="0" smtClean="0"/>
          </a:p>
          <a:p>
            <a:pPr marL="457200" indent="-457200">
              <a:buAutoNum type="alphaLcPeriod"/>
            </a:pPr>
            <a:r>
              <a:rPr lang="en-US" dirty="0" err="1" smtClean="0"/>
              <a:t>Melindungi</a:t>
            </a:r>
            <a:r>
              <a:rPr lang="en-US" dirty="0" smtClean="0"/>
              <a:t> </a:t>
            </a:r>
            <a:r>
              <a:rPr lang="en-US" dirty="0" err="1"/>
              <a:t>kepentingan</a:t>
            </a:r>
            <a:r>
              <a:rPr lang="en-US" dirty="0"/>
              <a:t> </a:t>
            </a:r>
            <a:r>
              <a:rPr lang="en-US" dirty="0" err="1"/>
              <a:t>negara</a:t>
            </a:r>
            <a:r>
              <a:rPr lang="en-US" dirty="0"/>
              <a:t> </a:t>
            </a:r>
            <a:r>
              <a:rPr lang="en-US" dirty="0" err="1"/>
              <a:t>pengirim</a:t>
            </a:r>
            <a:r>
              <a:rPr lang="en-US" dirty="0"/>
              <a:t> </a:t>
            </a:r>
            <a:r>
              <a:rPr lang="en-US" dirty="0" err="1"/>
              <a:t>dan</a:t>
            </a:r>
            <a:r>
              <a:rPr lang="en-US" dirty="0"/>
              <a:t> </a:t>
            </a:r>
            <a:r>
              <a:rPr lang="en-US" dirty="0" err="1"/>
              <a:t>kepentingan</a:t>
            </a:r>
            <a:r>
              <a:rPr lang="en-US" dirty="0"/>
              <a:t> </a:t>
            </a:r>
            <a:r>
              <a:rPr lang="en-US" dirty="0" err="1"/>
              <a:t>warga</a:t>
            </a:r>
            <a:r>
              <a:rPr lang="en-US" dirty="0"/>
              <a:t> </a:t>
            </a:r>
            <a:r>
              <a:rPr lang="en-US" dirty="0" err="1"/>
              <a:t>negaranya</a:t>
            </a:r>
            <a:r>
              <a:rPr lang="en-US" dirty="0"/>
              <a:t> di </a:t>
            </a:r>
            <a:r>
              <a:rPr lang="en-US" dirty="0" err="1"/>
              <a:t>negara</a:t>
            </a:r>
            <a:r>
              <a:rPr lang="en-US" dirty="0"/>
              <a:t> </a:t>
            </a:r>
            <a:r>
              <a:rPr lang="en-US" dirty="0" err="1"/>
              <a:t>penerima</a:t>
            </a:r>
            <a:r>
              <a:rPr lang="en-US" dirty="0"/>
              <a:t> </a:t>
            </a:r>
            <a:r>
              <a:rPr lang="en-US" dirty="0" err="1"/>
              <a:t>dalam</a:t>
            </a:r>
            <a:r>
              <a:rPr lang="en-US" dirty="0"/>
              <a:t> </a:t>
            </a:r>
            <a:r>
              <a:rPr lang="en-US" dirty="0" err="1"/>
              <a:t>batas-batas</a:t>
            </a:r>
            <a:r>
              <a:rPr lang="en-US" dirty="0"/>
              <a:t> yang </a:t>
            </a:r>
            <a:r>
              <a:rPr lang="en-US" dirty="0" err="1"/>
              <a:t>diperbolehkan</a:t>
            </a:r>
            <a:r>
              <a:rPr lang="en-US" dirty="0"/>
              <a:t> </a:t>
            </a:r>
            <a:r>
              <a:rPr lang="en-US" dirty="0" err="1"/>
              <a:t>hukum</a:t>
            </a:r>
            <a:r>
              <a:rPr lang="en-US" dirty="0"/>
              <a:t> </a:t>
            </a:r>
            <a:r>
              <a:rPr lang="en-US" dirty="0" err="1" smtClean="0"/>
              <a:t>internasional</a:t>
            </a:r>
            <a:endParaRPr lang="id-ID" dirty="0" smtClean="0"/>
          </a:p>
          <a:p>
            <a:pPr marL="457200" indent="-457200">
              <a:buAutoNum type="alphaLcPeriod"/>
            </a:pPr>
            <a:r>
              <a:rPr lang="en-US" dirty="0" err="1" smtClean="0"/>
              <a:t>Melakukan</a:t>
            </a:r>
            <a:r>
              <a:rPr lang="en-US" dirty="0" smtClean="0"/>
              <a:t> </a:t>
            </a:r>
            <a:r>
              <a:rPr lang="en-US" dirty="0" err="1"/>
              <a:t>perundingan</a:t>
            </a:r>
            <a:r>
              <a:rPr lang="en-US" dirty="0"/>
              <a:t> </a:t>
            </a:r>
            <a:r>
              <a:rPr lang="en-US" dirty="0" err="1"/>
              <a:t>dengan</a:t>
            </a:r>
            <a:r>
              <a:rPr lang="en-US" dirty="0"/>
              <a:t> </a:t>
            </a:r>
            <a:r>
              <a:rPr lang="en-US" dirty="0" err="1"/>
              <a:t>pemerintah</a:t>
            </a:r>
            <a:r>
              <a:rPr lang="en-US" dirty="0"/>
              <a:t> </a:t>
            </a:r>
            <a:r>
              <a:rPr lang="en-US" dirty="0" err="1"/>
              <a:t>negara</a:t>
            </a:r>
            <a:r>
              <a:rPr lang="en-US" dirty="0"/>
              <a:t> </a:t>
            </a:r>
            <a:r>
              <a:rPr lang="en-US" dirty="0" err="1" smtClean="0"/>
              <a:t>penerima</a:t>
            </a:r>
            <a:endParaRPr lang="id-ID" dirty="0"/>
          </a:p>
          <a:p>
            <a:pPr marL="457200" indent="-457200">
              <a:buAutoNum type="alphaLcPeriod"/>
            </a:pPr>
            <a:r>
              <a:rPr lang="en-US" dirty="0" err="1" smtClean="0"/>
              <a:t>Memperoleh</a:t>
            </a:r>
            <a:r>
              <a:rPr lang="en-US" dirty="0" smtClean="0"/>
              <a:t> </a:t>
            </a:r>
            <a:r>
              <a:rPr lang="en-US" dirty="0" err="1"/>
              <a:t>kepastian</a:t>
            </a:r>
            <a:r>
              <a:rPr lang="en-US" dirty="0"/>
              <a:t> </a:t>
            </a:r>
            <a:r>
              <a:rPr lang="en-US" dirty="0" err="1"/>
              <a:t>dengan</a:t>
            </a:r>
            <a:r>
              <a:rPr lang="en-US" dirty="0"/>
              <a:t> </a:t>
            </a:r>
            <a:r>
              <a:rPr lang="en-US" dirty="0" err="1"/>
              <a:t>semua</a:t>
            </a:r>
            <a:r>
              <a:rPr lang="en-US" dirty="0"/>
              <a:t> </a:t>
            </a:r>
            <a:r>
              <a:rPr lang="en-US" dirty="0" err="1"/>
              <a:t>cara</a:t>
            </a:r>
            <a:r>
              <a:rPr lang="en-US" dirty="0"/>
              <a:t> yang </a:t>
            </a:r>
            <a:r>
              <a:rPr lang="en-US" dirty="0" err="1"/>
              <a:t>sah</a:t>
            </a:r>
            <a:r>
              <a:rPr lang="en-US" dirty="0"/>
              <a:t> </a:t>
            </a:r>
            <a:r>
              <a:rPr lang="en-US" dirty="0" err="1"/>
              <a:t>tentang</a:t>
            </a:r>
            <a:r>
              <a:rPr lang="en-US" dirty="0"/>
              <a:t> </a:t>
            </a:r>
            <a:r>
              <a:rPr lang="en-US" dirty="0" err="1"/>
              <a:t>keadaan</a:t>
            </a:r>
            <a:r>
              <a:rPr lang="en-US" dirty="0"/>
              <a:t> </a:t>
            </a:r>
            <a:r>
              <a:rPr lang="en-US" dirty="0" err="1"/>
              <a:t>dan</a:t>
            </a:r>
            <a:r>
              <a:rPr lang="en-US" dirty="0"/>
              <a:t> </a:t>
            </a:r>
            <a:r>
              <a:rPr lang="en-US" dirty="0" err="1"/>
              <a:t>perkembangan</a:t>
            </a:r>
            <a:r>
              <a:rPr lang="en-US" dirty="0"/>
              <a:t> </a:t>
            </a:r>
            <a:r>
              <a:rPr lang="en-US" dirty="0" err="1"/>
              <a:t>negara</a:t>
            </a:r>
            <a:r>
              <a:rPr lang="en-US" dirty="0"/>
              <a:t> </a:t>
            </a:r>
            <a:r>
              <a:rPr lang="en-US" dirty="0" err="1"/>
              <a:t>penerima</a:t>
            </a:r>
            <a:r>
              <a:rPr lang="en-US" dirty="0"/>
              <a:t> </a:t>
            </a:r>
            <a:r>
              <a:rPr lang="en-US" dirty="0" err="1"/>
              <a:t>dan</a:t>
            </a:r>
            <a:r>
              <a:rPr lang="en-US" dirty="0"/>
              <a:t> </a:t>
            </a:r>
            <a:r>
              <a:rPr lang="en-US" dirty="0" err="1"/>
              <a:t>melaporkannya</a:t>
            </a:r>
            <a:r>
              <a:rPr lang="en-US" dirty="0"/>
              <a:t> </a:t>
            </a:r>
            <a:r>
              <a:rPr lang="en-US" dirty="0" err="1"/>
              <a:t>kepada</a:t>
            </a:r>
            <a:r>
              <a:rPr lang="en-US" dirty="0"/>
              <a:t> </a:t>
            </a:r>
            <a:r>
              <a:rPr lang="en-US" dirty="0" err="1"/>
              <a:t>pemerintah</a:t>
            </a:r>
            <a:r>
              <a:rPr lang="en-US" dirty="0"/>
              <a:t> </a:t>
            </a:r>
            <a:r>
              <a:rPr lang="en-US" dirty="0" err="1"/>
              <a:t>negara</a:t>
            </a:r>
            <a:r>
              <a:rPr lang="en-US" dirty="0"/>
              <a:t> </a:t>
            </a:r>
            <a:r>
              <a:rPr lang="en-US" dirty="0" err="1" smtClean="0"/>
              <a:t>pengirim</a:t>
            </a:r>
            <a:endParaRPr lang="id-ID" dirty="0"/>
          </a:p>
          <a:p>
            <a:pPr marL="457200" indent="-457200">
              <a:buAutoNum type="alphaLcPeriod"/>
            </a:pPr>
            <a:r>
              <a:rPr lang="nl-NL" dirty="0" smtClean="0"/>
              <a:t>Meningkatkan </a:t>
            </a:r>
            <a:r>
              <a:rPr lang="nl-NL" dirty="0"/>
              <a:t>hubungan persahabatan antara pengirim dan negara penerima serta mengembangkan hubungan ekonomi, kebudayaan dan ilmu </a:t>
            </a:r>
            <a:r>
              <a:rPr lang="nl-NL" dirty="0" smtClean="0"/>
              <a:t>pengetahuan</a:t>
            </a:r>
            <a:r>
              <a:rPr lang="id-ID" dirty="0" smtClean="0"/>
              <a:t>.</a:t>
            </a:r>
            <a:endParaRPr lang="en-US" dirty="0"/>
          </a:p>
        </p:txBody>
      </p:sp>
    </p:spTree>
    <p:extLst>
      <p:ext uri="{BB962C8B-B14F-4D97-AF65-F5344CB8AC3E}">
        <p14:creationId xmlns:p14="http://schemas.microsoft.com/office/powerpoint/2010/main" val="3883042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id-ID" sz="4000"/>
              <a:t>Hak-hak istimewa dan kekebalan diplomatik</a:t>
            </a:r>
          </a:p>
        </p:txBody>
      </p:sp>
      <p:sp>
        <p:nvSpPr>
          <p:cNvPr id="9219" name="Rectangle 3"/>
          <p:cNvSpPr>
            <a:spLocks noGrp="1" noChangeArrowheads="1"/>
          </p:cNvSpPr>
          <p:nvPr>
            <p:ph type="body" idx="1"/>
          </p:nvPr>
        </p:nvSpPr>
        <p:spPr>
          <a:xfrm>
            <a:off x="684211" y="685800"/>
            <a:ext cx="9791047" cy="3939988"/>
          </a:xfrm>
        </p:spPr>
        <p:txBody>
          <a:bodyPr>
            <a:noAutofit/>
          </a:bodyPr>
          <a:lstStyle/>
          <a:p>
            <a:pPr eaLnBrk="1" hangingPunct="1">
              <a:lnSpc>
                <a:spcPct val="90000"/>
              </a:lnSpc>
              <a:buFontTx/>
              <a:buNone/>
            </a:pPr>
            <a:r>
              <a:rPr lang="id-ID" dirty="0">
                <a:latin typeface="Aparajita" panose="020B0604020202020204" pitchFamily="34" charset="0"/>
                <a:cs typeface="Aparajita" panose="020B0604020202020204" pitchFamily="34" charset="0"/>
              </a:rPr>
              <a:t>    Pasal 20-38 Konvensi Wina mengenai Hubungan diplomatik, diantaranya :</a:t>
            </a:r>
          </a:p>
          <a:p>
            <a:pPr marL="342900" indent="-342900" eaLnBrk="1" hangingPunct="1">
              <a:lnSpc>
                <a:spcPct val="90000"/>
              </a:lnSpc>
              <a:buFontTx/>
              <a:buAutoNum type="arabicPeriod"/>
            </a:pPr>
            <a:r>
              <a:rPr lang="id-ID" dirty="0" smtClean="0">
                <a:latin typeface="Aparajita" panose="020B0604020202020204" pitchFamily="34" charset="0"/>
                <a:cs typeface="Aparajita" panose="020B0604020202020204" pitchFamily="34" charset="0"/>
              </a:rPr>
              <a:t>Kekebalan </a:t>
            </a:r>
            <a:r>
              <a:rPr lang="id-ID" dirty="0">
                <a:latin typeface="Aparajita" panose="020B0604020202020204" pitchFamily="34" charset="0"/>
                <a:cs typeface="Aparajita" panose="020B0604020202020204" pitchFamily="34" charset="0"/>
              </a:rPr>
              <a:t>pribadi, berdasarkan Pasal 29 Konvensi Wina : ‘Pejabat diplomatik tidak boleh diganggu, tidak boleh ditangkap dan ditahan. Mereka harus diperlakukan dengan penuh hormat dan negara penerima harus mengambil langkah-langkah yang layak untuk mencegah serangan atas diri, kebebasan dan martabatnya </a:t>
            </a:r>
            <a:r>
              <a:rPr lang="id-ID" dirty="0" smtClean="0">
                <a:latin typeface="Aparajita" panose="020B0604020202020204" pitchFamily="34" charset="0"/>
                <a:cs typeface="Aparajita" panose="020B0604020202020204" pitchFamily="34" charset="0"/>
              </a:rPr>
              <a:t>”</a:t>
            </a:r>
          </a:p>
          <a:p>
            <a:pPr marL="342900" indent="-342900" eaLnBrk="1" hangingPunct="1">
              <a:lnSpc>
                <a:spcPct val="90000"/>
              </a:lnSpc>
              <a:buFontTx/>
              <a:buAutoNum type="arabicPeriod"/>
            </a:pPr>
            <a:r>
              <a:rPr lang="id-ID" dirty="0" smtClean="0">
                <a:latin typeface="Aparajita" panose="020B0604020202020204" pitchFamily="34" charset="0"/>
                <a:cs typeface="Aparajita" panose="020B0604020202020204" pitchFamily="34" charset="0"/>
              </a:rPr>
              <a:t>Kebebasan </a:t>
            </a:r>
            <a:r>
              <a:rPr lang="id-ID" dirty="0">
                <a:latin typeface="Aparajita" panose="020B0604020202020204" pitchFamily="34" charset="0"/>
                <a:cs typeface="Aparajita" panose="020B0604020202020204" pitchFamily="34" charset="0"/>
              </a:rPr>
              <a:t>bergerak dan </a:t>
            </a:r>
            <a:r>
              <a:rPr lang="id-ID" dirty="0" smtClean="0">
                <a:latin typeface="Aparajita" panose="020B0604020202020204" pitchFamily="34" charset="0"/>
                <a:cs typeface="Aparajita" panose="020B0604020202020204" pitchFamily="34" charset="0"/>
              </a:rPr>
              <a:t>berpergian</a:t>
            </a:r>
          </a:p>
          <a:p>
            <a:pPr marL="342900" indent="-342900" eaLnBrk="1" hangingPunct="1">
              <a:lnSpc>
                <a:spcPct val="90000"/>
              </a:lnSpc>
              <a:buFontTx/>
              <a:buAutoNum type="arabicPeriod"/>
            </a:pPr>
            <a:r>
              <a:rPr lang="id-ID" dirty="0" smtClean="0">
                <a:latin typeface="Aparajita" panose="020B0604020202020204" pitchFamily="34" charset="0"/>
                <a:cs typeface="Aparajita" panose="020B0604020202020204" pitchFamily="34" charset="0"/>
              </a:rPr>
              <a:t>Mengijinkan </a:t>
            </a:r>
            <a:r>
              <a:rPr lang="id-ID" dirty="0">
                <a:latin typeface="Aparajita" panose="020B0604020202020204" pitchFamily="34" charset="0"/>
                <a:cs typeface="Aparajita" panose="020B0604020202020204" pitchFamily="34" charset="0"/>
              </a:rPr>
              <a:t>dan Melindungi komunikasi yang </a:t>
            </a:r>
            <a:r>
              <a:rPr lang="id-ID" dirty="0" smtClean="0">
                <a:latin typeface="Aparajita" panose="020B0604020202020204" pitchFamily="34" charset="0"/>
                <a:cs typeface="Aparajita" panose="020B0604020202020204" pitchFamily="34" charset="0"/>
              </a:rPr>
              <a:t>bebas</a:t>
            </a:r>
          </a:p>
          <a:p>
            <a:pPr marL="342900" indent="-342900" eaLnBrk="1" hangingPunct="1">
              <a:lnSpc>
                <a:spcPct val="90000"/>
              </a:lnSpc>
              <a:buFontTx/>
              <a:buAutoNum type="arabicPeriod"/>
            </a:pPr>
            <a:r>
              <a:rPr lang="id-ID" dirty="0" smtClean="0">
                <a:latin typeface="Aparajita" panose="020B0604020202020204" pitchFamily="34" charset="0"/>
                <a:cs typeface="Aparajita" panose="020B0604020202020204" pitchFamily="34" charset="0"/>
              </a:rPr>
              <a:t>Bebas </a:t>
            </a:r>
            <a:r>
              <a:rPr lang="id-ID" dirty="0">
                <a:latin typeface="Aparajita" panose="020B0604020202020204" pitchFamily="34" charset="0"/>
                <a:cs typeface="Aparajita" panose="020B0604020202020204" pitchFamily="34" charset="0"/>
              </a:rPr>
              <a:t>dari Pajak dan </a:t>
            </a:r>
            <a:r>
              <a:rPr lang="id-ID" dirty="0" smtClean="0">
                <a:latin typeface="Aparajita" panose="020B0604020202020204" pitchFamily="34" charset="0"/>
                <a:cs typeface="Aparajita" panose="020B0604020202020204" pitchFamily="34" charset="0"/>
              </a:rPr>
              <a:t>beacukai</a:t>
            </a:r>
          </a:p>
          <a:p>
            <a:pPr marL="342900" indent="-342900" eaLnBrk="1" hangingPunct="1">
              <a:lnSpc>
                <a:spcPct val="90000"/>
              </a:lnSpc>
              <a:buFontTx/>
              <a:buAutoNum type="arabicPeriod"/>
            </a:pPr>
            <a:r>
              <a:rPr lang="id-ID" dirty="0" smtClean="0">
                <a:latin typeface="Aparajita" panose="020B0604020202020204" pitchFamily="34" charset="0"/>
                <a:cs typeface="Aparajita" panose="020B0604020202020204" pitchFamily="34" charset="0"/>
              </a:rPr>
              <a:t>Kebebasan </a:t>
            </a:r>
            <a:r>
              <a:rPr lang="id-ID" dirty="0">
                <a:latin typeface="Aparajita" panose="020B0604020202020204" pitchFamily="34" charset="0"/>
                <a:cs typeface="Aparajita" panose="020B0604020202020204" pitchFamily="34" charset="0"/>
              </a:rPr>
              <a:t>dari kewajiban-kewajiban dinas dan </a:t>
            </a:r>
            <a:r>
              <a:rPr lang="id-ID" dirty="0" smtClean="0">
                <a:latin typeface="Aparajita" panose="020B0604020202020204" pitchFamily="34" charset="0"/>
                <a:cs typeface="Aparajita" panose="020B0604020202020204" pitchFamily="34" charset="0"/>
              </a:rPr>
              <a:t>militer</a:t>
            </a:r>
          </a:p>
          <a:p>
            <a:pPr marL="342900" indent="-342900" eaLnBrk="1" hangingPunct="1">
              <a:lnSpc>
                <a:spcPct val="90000"/>
              </a:lnSpc>
              <a:buFontTx/>
              <a:buAutoNum type="arabicPeriod"/>
            </a:pPr>
            <a:r>
              <a:rPr lang="id-ID" dirty="0" smtClean="0">
                <a:latin typeface="Aparajita" panose="020B0604020202020204" pitchFamily="34" charset="0"/>
                <a:cs typeface="Aparajita" panose="020B0604020202020204" pitchFamily="34" charset="0"/>
              </a:rPr>
              <a:t>Kekebalan </a:t>
            </a:r>
            <a:r>
              <a:rPr lang="id-ID" dirty="0">
                <a:latin typeface="Aparajita" panose="020B0604020202020204" pitchFamily="34" charset="0"/>
                <a:cs typeface="Aparajita" panose="020B0604020202020204" pitchFamily="34" charset="0"/>
              </a:rPr>
              <a:t>yurisdiksi</a:t>
            </a:r>
          </a:p>
          <a:p>
            <a:pPr eaLnBrk="1" hangingPunct="1">
              <a:lnSpc>
                <a:spcPct val="90000"/>
              </a:lnSpc>
              <a:buFontTx/>
              <a:buNone/>
            </a:pPr>
            <a:r>
              <a:rPr lang="id-ID" dirty="0">
                <a:latin typeface="Aparajita" panose="020B0604020202020204" pitchFamily="34" charset="0"/>
                <a:cs typeface="Aparajita" panose="020B0604020202020204" pitchFamily="34" charset="0"/>
              </a:rPr>
              <a:t>7. </a:t>
            </a:r>
            <a:r>
              <a:rPr lang="id-ID" dirty="0" smtClean="0">
                <a:latin typeface="Aparajita" panose="020B0604020202020204" pitchFamily="34" charset="0"/>
                <a:cs typeface="Aparajita" panose="020B0604020202020204" pitchFamily="34" charset="0"/>
              </a:rPr>
              <a:t> dll </a:t>
            </a:r>
            <a:endParaRPr lang="id-ID" dirty="0">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27835861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id-ID" smtClean="0"/>
              <a:t>KONSUL</a:t>
            </a:r>
          </a:p>
        </p:txBody>
      </p:sp>
      <p:sp>
        <p:nvSpPr>
          <p:cNvPr id="10243" name="Rectangle 3"/>
          <p:cNvSpPr>
            <a:spLocks noGrp="1" noChangeArrowheads="1"/>
          </p:cNvSpPr>
          <p:nvPr>
            <p:ph type="body" idx="1"/>
          </p:nvPr>
        </p:nvSpPr>
        <p:spPr/>
        <p:txBody>
          <a:bodyPr/>
          <a:lstStyle/>
          <a:p>
            <a:pPr eaLnBrk="1" hangingPunct="1"/>
            <a:r>
              <a:rPr lang="id-ID" sz="2400"/>
              <a:t>Adalah Agen suatu negara di luar negeri, yang bukan merupakan agen diplomatik, yang bertujuan untuk melindungki kepentingan komersial negaranya, selain menjalankan  tugas seperti :membuat akta notaris, memberikan pasport, mengurus perkawinan dan melaksanakan yurisdiksi disipliner atas awak-awak kapal milik negaranya</a:t>
            </a:r>
          </a:p>
        </p:txBody>
      </p:sp>
    </p:spTree>
    <p:extLst>
      <p:ext uri="{BB962C8B-B14F-4D97-AF65-F5344CB8AC3E}">
        <p14:creationId xmlns:p14="http://schemas.microsoft.com/office/powerpoint/2010/main" val="3575341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Exequatur</a:t>
            </a:r>
            <a:endParaRPr lang="en-US" dirty="0"/>
          </a:p>
        </p:txBody>
      </p:sp>
      <p:sp>
        <p:nvSpPr>
          <p:cNvPr id="3" name="Content Placeholder 2"/>
          <p:cNvSpPr>
            <a:spLocks noGrp="1"/>
          </p:cNvSpPr>
          <p:nvPr>
            <p:ph idx="1"/>
          </p:nvPr>
        </p:nvSpPr>
        <p:spPr>
          <a:xfrm>
            <a:off x="684212" y="685800"/>
            <a:ext cx="8534400" cy="4222376"/>
          </a:xfrm>
        </p:spPr>
        <p:txBody>
          <a:bodyPr>
            <a:normAutofit fontScale="92500" lnSpcReduction="10000"/>
          </a:bodyPr>
          <a:lstStyle/>
          <a:p>
            <a:endParaRPr lang="en-US" dirty="0"/>
          </a:p>
          <a:p>
            <a:pPr marL="0" indent="0">
              <a:buNone/>
            </a:pPr>
            <a:r>
              <a:rPr lang="nl-NL" dirty="0" smtClean="0"/>
              <a:t>Adalah </a:t>
            </a:r>
            <a:r>
              <a:rPr lang="nl-NL" dirty="0"/>
              <a:t>merupakan suatu praktek tradisional bahwa seorang kepla perwakilan konsuler dilengkapi oleh pemerintahanya dengan suatu surat resmi yang dinamakan surat tauliah atau commision atau lettre de provision. </a:t>
            </a:r>
            <a:endParaRPr lang="id-ID" dirty="0" smtClean="0"/>
          </a:p>
          <a:p>
            <a:pPr marL="0" indent="0">
              <a:buNone/>
            </a:pPr>
            <a:r>
              <a:rPr lang="nl-NL" dirty="0" smtClean="0"/>
              <a:t>Surat </a:t>
            </a:r>
            <a:r>
              <a:rPr lang="nl-NL" dirty="0"/>
              <a:t>tauliah ini berisikan nama lengkap, gelar konsuler, wilayah konsuler tertentu dimana seorang kepala perwakilan melaksanakan tugasnya. </a:t>
            </a:r>
            <a:endParaRPr lang="id-ID" dirty="0" smtClean="0"/>
          </a:p>
          <a:p>
            <a:pPr marL="0" indent="0">
              <a:buNone/>
            </a:pPr>
            <a:r>
              <a:rPr lang="nl-NL" dirty="0" smtClean="0"/>
              <a:t>Surat </a:t>
            </a:r>
            <a:r>
              <a:rPr lang="nl-NL" dirty="0"/>
              <a:t>tersebut dikirim melalui saluran diplomatik ke negara penerima. Apabila negara penerima tidak berkeberatan, maka negara penerima akan mengeluarkan dokumen yang bernama Execuatur yang berisi persetujuan pengangkatan kepala perwakilan konsuler tersebut.</a:t>
            </a:r>
            <a:endParaRPr lang="en-US" dirty="0"/>
          </a:p>
          <a:p>
            <a:endParaRPr lang="en-US" dirty="0"/>
          </a:p>
        </p:txBody>
      </p:sp>
    </p:spTree>
    <p:extLst>
      <p:ext uri="{BB962C8B-B14F-4D97-AF65-F5344CB8AC3E}">
        <p14:creationId xmlns:p14="http://schemas.microsoft.com/office/powerpoint/2010/main" val="2862214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Tugas-tugas Konsuler</a:t>
            </a:r>
            <a:r>
              <a:rPr lang="en-US" dirty="0"/>
              <a:t/>
            </a:r>
            <a:br>
              <a:rPr lang="en-US" dirty="0"/>
            </a:br>
            <a:endParaRPr lang="en-US" dirty="0"/>
          </a:p>
        </p:txBody>
      </p:sp>
      <p:sp>
        <p:nvSpPr>
          <p:cNvPr id="3" name="Content Placeholder 2"/>
          <p:cNvSpPr>
            <a:spLocks noGrp="1"/>
          </p:cNvSpPr>
          <p:nvPr>
            <p:ph idx="1"/>
          </p:nvPr>
        </p:nvSpPr>
        <p:spPr>
          <a:xfrm>
            <a:off x="684212" y="309282"/>
            <a:ext cx="8534400" cy="4356847"/>
          </a:xfrm>
        </p:spPr>
        <p:txBody>
          <a:bodyPr>
            <a:normAutofit fontScale="92500" lnSpcReduction="10000"/>
          </a:bodyPr>
          <a:lstStyle/>
          <a:p>
            <a:endParaRPr lang="en-US" dirty="0"/>
          </a:p>
          <a:p>
            <a:pPr marL="0" indent="0">
              <a:buNone/>
            </a:pPr>
            <a:r>
              <a:rPr lang="nl-NL" dirty="0" smtClean="0"/>
              <a:t>Menurut </a:t>
            </a:r>
            <a:r>
              <a:rPr lang="nl-NL" dirty="0"/>
              <a:t>pasal 5 Konvensi Wina menyatakan </a:t>
            </a:r>
            <a:r>
              <a:rPr lang="nl-NL" dirty="0" smtClean="0"/>
              <a:t>bahwa</a:t>
            </a:r>
            <a:r>
              <a:rPr lang="id-ID" dirty="0" smtClean="0"/>
              <a:t>:</a:t>
            </a:r>
          </a:p>
          <a:p>
            <a:pPr marL="0" indent="0">
              <a:buNone/>
            </a:pPr>
            <a:r>
              <a:rPr lang="id-ID" dirty="0"/>
              <a:t>T</a:t>
            </a:r>
            <a:r>
              <a:rPr lang="nl-NL" dirty="0" smtClean="0"/>
              <a:t>ugas-tugas </a:t>
            </a:r>
            <a:r>
              <a:rPr lang="nl-NL" dirty="0"/>
              <a:t>konsul adalah melindungi kepentingan negara pengirim dan kepentingan warga negaranya yang berada di negara penerima, memajukan hubungan niaga, ekonomi, kebudayaan dan ilmu pengetahuan, mengamati keadaan dan perkembangan dibidang perdagangan, ekonomi, kebudayaan dan ilmu pengetahuan di negara penerima, mengeluarkan paspor dan surat jalan kepada warga negara pengirim, visa atau surat-surat lainnya, membantu warga negara pengirim</a:t>
            </a:r>
            <a:r>
              <a:rPr lang="nl-NL" b="1" dirty="0"/>
              <a:t>, </a:t>
            </a:r>
            <a:r>
              <a:rPr lang="nl-NL" dirty="0"/>
              <a:t>bertindak sebagai notaris dan pejabat catatan sipil, melaksankan hak pengawasan dan pemeriksaan terhadap kapal-kapal negara pengirim serta fungsi-fungsi lainnya yang tidak dilarang oleh hukum dan peraturan negara penerima.</a:t>
            </a:r>
            <a:endParaRPr lang="en-US" dirty="0"/>
          </a:p>
          <a:p>
            <a:endParaRPr lang="en-US" dirty="0"/>
          </a:p>
        </p:txBody>
      </p:sp>
    </p:spTree>
    <p:extLst>
      <p:ext uri="{BB962C8B-B14F-4D97-AF65-F5344CB8AC3E}">
        <p14:creationId xmlns:p14="http://schemas.microsoft.com/office/powerpoint/2010/main" val="438162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id-ID" smtClean="0"/>
              <a:t>Penggolongan Pejabat Konsuler</a:t>
            </a:r>
          </a:p>
        </p:txBody>
      </p:sp>
      <p:sp>
        <p:nvSpPr>
          <p:cNvPr id="11267" name="Rectangle 3"/>
          <p:cNvSpPr>
            <a:spLocks noGrp="1" noChangeArrowheads="1"/>
          </p:cNvSpPr>
          <p:nvPr>
            <p:ph type="body" idx="1"/>
          </p:nvPr>
        </p:nvSpPr>
        <p:spPr/>
        <p:txBody>
          <a:bodyPr/>
          <a:lstStyle/>
          <a:p>
            <a:pPr marL="609600" indent="-609600">
              <a:buFontTx/>
              <a:buAutoNum type="arabicPeriod"/>
            </a:pPr>
            <a:r>
              <a:rPr lang="id-ID" smtClean="0"/>
              <a:t>Konsul Jendral</a:t>
            </a:r>
          </a:p>
          <a:p>
            <a:pPr marL="609600" indent="-609600">
              <a:buFontTx/>
              <a:buAutoNum type="arabicPeriod"/>
            </a:pPr>
            <a:r>
              <a:rPr lang="id-ID" smtClean="0"/>
              <a:t>Konsul</a:t>
            </a:r>
          </a:p>
          <a:p>
            <a:pPr marL="609600" indent="-609600">
              <a:buFontTx/>
              <a:buAutoNum type="arabicPeriod"/>
            </a:pPr>
            <a:r>
              <a:rPr lang="id-ID" smtClean="0"/>
              <a:t>Wakil Konsul</a:t>
            </a:r>
          </a:p>
          <a:p>
            <a:pPr marL="609600" indent="-609600">
              <a:buFontTx/>
              <a:buAutoNum type="arabicPeriod"/>
            </a:pPr>
            <a:r>
              <a:rPr lang="id-ID" smtClean="0"/>
              <a:t>Agen Konsuler</a:t>
            </a:r>
          </a:p>
        </p:txBody>
      </p:sp>
    </p:spTree>
    <p:extLst>
      <p:ext uri="{BB962C8B-B14F-4D97-AF65-F5344CB8AC3E}">
        <p14:creationId xmlns:p14="http://schemas.microsoft.com/office/powerpoint/2010/main" val="4123454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id-ID" smtClean="0"/>
              <a:t>Hak dan Keistimewaan Konsul</a:t>
            </a:r>
          </a:p>
        </p:txBody>
      </p:sp>
      <p:sp>
        <p:nvSpPr>
          <p:cNvPr id="12291" name="Rectangle 3"/>
          <p:cNvSpPr>
            <a:spLocks noGrp="1" noChangeArrowheads="1"/>
          </p:cNvSpPr>
          <p:nvPr>
            <p:ph type="body" idx="1"/>
          </p:nvPr>
        </p:nvSpPr>
        <p:spPr/>
        <p:txBody>
          <a:bodyPr/>
          <a:lstStyle/>
          <a:p>
            <a:pPr eaLnBrk="1" hangingPunct="1"/>
            <a:r>
              <a:rPr lang="id-ID"/>
              <a:t>Kekebalan Jurusdiksi Konsul tidak seluas wakil-wakil diplomatik</a:t>
            </a:r>
          </a:p>
          <a:p>
            <a:pPr eaLnBrk="1" hangingPunct="1"/>
            <a:r>
              <a:rPr lang="id-ID"/>
              <a:t>Kebebasand ari kewajiban menajdi juri</a:t>
            </a:r>
          </a:p>
          <a:p>
            <a:pPr eaLnBrk="1" hangingPunct="1"/>
            <a:r>
              <a:rPr lang="id-ID"/>
              <a:t>Hak untuk berkomunikasi secara ebbas dengan warga dari Negara Pengirim</a:t>
            </a:r>
          </a:p>
          <a:p>
            <a:pPr eaLnBrk="1" hangingPunct="1"/>
            <a:r>
              <a:rPr lang="id-ID"/>
              <a:t>Kekebalan atas surat-surat dan arsip resmi</a:t>
            </a:r>
          </a:p>
          <a:p>
            <a:pPr eaLnBrk="1" hangingPunct="1"/>
            <a:r>
              <a:rPr lang="id-ID"/>
              <a:t>Hak untuk dibebaskan dari pertanggung jawaban bila melakukan kejahatan sampai saat exequatur dicabut atau kedudukan konsul diganti dengan yang lain</a:t>
            </a:r>
          </a:p>
        </p:txBody>
      </p:sp>
    </p:spTree>
    <p:extLst>
      <p:ext uri="{BB962C8B-B14F-4D97-AF65-F5344CB8AC3E}">
        <p14:creationId xmlns:p14="http://schemas.microsoft.com/office/powerpoint/2010/main" val="2231272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900953" y="672353"/>
            <a:ext cx="9601199" cy="5688106"/>
          </a:xfrm>
        </p:spPr>
        <p:txBody>
          <a:bodyPr>
            <a:normAutofit/>
          </a:bodyPr>
          <a:lstStyle/>
          <a:p>
            <a:pPr marL="609600" indent="-609600">
              <a:lnSpc>
                <a:spcPct val="80000"/>
              </a:lnSpc>
            </a:pPr>
            <a:r>
              <a:rPr lang="id-ID" sz="2400" dirty="0"/>
              <a:t>Dasar Hukum berlakunya </a:t>
            </a:r>
            <a:r>
              <a:rPr lang="id-ID" sz="2400" dirty="0" smtClean="0"/>
              <a:t>HUKUM DIPLOMATIK DAN KONSULER</a:t>
            </a:r>
            <a:endParaRPr lang="id-ID" sz="2400" dirty="0"/>
          </a:p>
          <a:p>
            <a:pPr marL="609600" indent="-609600">
              <a:lnSpc>
                <a:spcPct val="80000"/>
              </a:lnSpc>
              <a:buAutoNum type="arabicPeriod"/>
            </a:pPr>
            <a:r>
              <a:rPr lang="id-ID" sz="2400" dirty="0" smtClean="0"/>
              <a:t>Alinea IV </a:t>
            </a:r>
            <a:r>
              <a:rPr lang="id-ID" sz="2400" dirty="0"/>
              <a:t>Pembukaan UUD </a:t>
            </a:r>
            <a:r>
              <a:rPr lang="id-ID" sz="2400" dirty="0" smtClean="0"/>
              <a:t>19451</a:t>
            </a:r>
          </a:p>
          <a:p>
            <a:pPr marL="609600" indent="-609600">
              <a:lnSpc>
                <a:spcPct val="80000"/>
              </a:lnSpc>
              <a:buAutoNum type="arabicPeriod"/>
            </a:pPr>
            <a:r>
              <a:rPr lang="id-ID" sz="2400" dirty="0" smtClean="0"/>
              <a:t>Pasal </a:t>
            </a:r>
            <a:r>
              <a:rPr lang="id-ID" sz="2400" dirty="0"/>
              <a:t>11 UUD 1945 </a:t>
            </a:r>
            <a:endParaRPr lang="id-ID" sz="2400" dirty="0" smtClean="0"/>
          </a:p>
          <a:p>
            <a:pPr marL="609600" indent="-609600">
              <a:lnSpc>
                <a:spcPct val="80000"/>
              </a:lnSpc>
              <a:buAutoNum type="arabicPeriod"/>
            </a:pPr>
            <a:r>
              <a:rPr lang="id-ID" sz="2400" dirty="0" smtClean="0"/>
              <a:t>Konvensi </a:t>
            </a:r>
            <a:r>
              <a:rPr lang="id-ID" sz="2400" dirty="0"/>
              <a:t>wina tentang Hubungan diplomatik tahun 1961 (Vienna Convention on Diplomatic </a:t>
            </a:r>
            <a:r>
              <a:rPr lang="id-ID" sz="2400" dirty="0" smtClean="0"/>
              <a:t>Relations)</a:t>
            </a:r>
          </a:p>
          <a:p>
            <a:pPr marL="609600" indent="-609600">
              <a:lnSpc>
                <a:spcPct val="80000"/>
              </a:lnSpc>
              <a:buAutoNum type="arabicPeriod"/>
            </a:pPr>
            <a:r>
              <a:rPr lang="id-ID" sz="2400" dirty="0" smtClean="0"/>
              <a:t>UU </a:t>
            </a:r>
            <a:r>
              <a:rPr lang="id-ID" sz="2400" dirty="0"/>
              <a:t>Nomor 1 Tahn 1982 Tentang Pengesahan Konvensi Wina tentang hubungan diplomatik tahun </a:t>
            </a:r>
            <a:r>
              <a:rPr lang="id-ID" sz="2400" dirty="0" smtClean="0"/>
              <a:t>1961</a:t>
            </a:r>
          </a:p>
          <a:p>
            <a:pPr marL="609600" indent="-609600">
              <a:lnSpc>
                <a:spcPct val="80000"/>
              </a:lnSpc>
              <a:buAutoNum type="arabicPeriod"/>
            </a:pPr>
            <a:r>
              <a:rPr lang="id-ID" sz="2400" dirty="0" smtClean="0"/>
              <a:t>Konvensi </a:t>
            </a:r>
            <a:r>
              <a:rPr lang="id-ID" sz="2400" dirty="0"/>
              <a:t>mengenai misi-misi khusus tahun 1969 (vienna convention on spesial </a:t>
            </a:r>
            <a:r>
              <a:rPr lang="id-ID" sz="2400" dirty="0" smtClean="0"/>
              <a:t>mission)</a:t>
            </a:r>
          </a:p>
          <a:p>
            <a:pPr marL="609600" indent="-609600">
              <a:lnSpc>
                <a:spcPct val="80000"/>
              </a:lnSpc>
              <a:buAutoNum type="arabicPeriod"/>
            </a:pPr>
            <a:r>
              <a:rPr lang="id-ID" sz="2400" dirty="0" smtClean="0"/>
              <a:t>UU </a:t>
            </a:r>
            <a:r>
              <a:rPr lang="id-ID" sz="2400" dirty="0"/>
              <a:t>Nomor 2 Tahun 1982 Tentang Pengesahan Konvensi mengenai misi-misi </a:t>
            </a:r>
            <a:r>
              <a:rPr lang="id-ID" sz="2400" dirty="0" smtClean="0"/>
              <a:t>khusus</a:t>
            </a:r>
          </a:p>
          <a:p>
            <a:pPr marL="609600" indent="-609600">
              <a:lnSpc>
                <a:spcPct val="80000"/>
              </a:lnSpc>
              <a:buAutoNum type="arabicPeriod"/>
            </a:pPr>
            <a:r>
              <a:rPr lang="id-ID" sz="2400" dirty="0" smtClean="0"/>
              <a:t>UU </a:t>
            </a:r>
            <a:r>
              <a:rPr lang="id-ID" sz="2400" dirty="0"/>
              <a:t>Nomor 37 TAHUN 1999 Tentang Hubungan Luar Negeri</a:t>
            </a:r>
          </a:p>
          <a:p>
            <a:pPr marL="609600" indent="-609600">
              <a:lnSpc>
                <a:spcPct val="80000"/>
              </a:lnSpc>
            </a:pPr>
            <a:endParaRPr lang="id-ID" sz="2400" dirty="0"/>
          </a:p>
          <a:p>
            <a:pPr marL="609600" indent="-609600">
              <a:lnSpc>
                <a:spcPct val="80000"/>
              </a:lnSpc>
            </a:pPr>
            <a:endParaRPr lang="id-ID" sz="2400" dirty="0"/>
          </a:p>
        </p:txBody>
      </p:sp>
    </p:spTree>
    <p:extLst>
      <p:ext uri="{BB962C8B-B14F-4D97-AF65-F5344CB8AC3E}">
        <p14:creationId xmlns:p14="http://schemas.microsoft.com/office/powerpoint/2010/main" val="18576620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id-ID" sz="4000"/>
              <a:t>Perbedaan antara Duta dan Konsul</a:t>
            </a:r>
          </a:p>
        </p:txBody>
      </p:sp>
      <p:sp>
        <p:nvSpPr>
          <p:cNvPr id="13315" name="Rectangle 3"/>
          <p:cNvSpPr>
            <a:spLocks noGrp="1" noChangeArrowheads="1"/>
          </p:cNvSpPr>
          <p:nvPr>
            <p:ph type="body" idx="1"/>
          </p:nvPr>
        </p:nvSpPr>
        <p:spPr/>
        <p:txBody>
          <a:bodyPr/>
          <a:lstStyle/>
          <a:p>
            <a:pPr eaLnBrk="1" hangingPunct="1"/>
            <a:r>
              <a:rPr lang="id-ID" smtClean="0"/>
              <a:t>Ruang Lingkup tugasnya</a:t>
            </a:r>
          </a:p>
          <a:p>
            <a:pPr eaLnBrk="1" hangingPunct="1"/>
            <a:r>
              <a:rPr lang="id-ID" smtClean="0"/>
              <a:t>Tingkatan kekebalan/ keistimewaannya</a:t>
            </a:r>
          </a:p>
          <a:p>
            <a:pPr eaLnBrk="1" hangingPunct="1"/>
            <a:r>
              <a:rPr lang="id-ID" smtClean="0"/>
              <a:t>Surat Pengangkatannya</a:t>
            </a:r>
          </a:p>
          <a:p>
            <a:pPr eaLnBrk="1" hangingPunct="1"/>
            <a:endParaRPr lang="id-ID" smtClean="0"/>
          </a:p>
          <a:p>
            <a:pPr eaLnBrk="1" hangingPunct="1"/>
            <a:endParaRPr lang="id-ID" smtClean="0"/>
          </a:p>
        </p:txBody>
      </p:sp>
    </p:spTree>
    <p:extLst>
      <p:ext uri="{BB962C8B-B14F-4D97-AF65-F5344CB8AC3E}">
        <p14:creationId xmlns:p14="http://schemas.microsoft.com/office/powerpoint/2010/main" val="2193235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id-ID" sz="6000" dirty="0" smtClean="0">
                <a:latin typeface="Chiller" panose="04020404031007020602" pitchFamily="82" charset="0"/>
                <a:cs typeface="Arabic Typesetting" panose="03020402040406030203" pitchFamily="66" charset="-78"/>
              </a:rPr>
              <a:t>TERIMAKASIH</a:t>
            </a:r>
            <a:endParaRPr lang="en-US" sz="6000" dirty="0">
              <a:latin typeface="Chiller" panose="04020404031007020602" pitchFamily="82" charset="0"/>
              <a:cs typeface="Arabic Typesetting" panose="03020402040406030203" pitchFamily="66" charset="-78"/>
            </a:endParaRPr>
          </a:p>
        </p:txBody>
      </p:sp>
    </p:spTree>
    <p:extLst>
      <p:ext uri="{BB962C8B-B14F-4D97-AF65-F5344CB8AC3E}">
        <p14:creationId xmlns:p14="http://schemas.microsoft.com/office/powerpoint/2010/main" val="1012031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4212" y="5056094"/>
            <a:ext cx="8534400" cy="938305"/>
          </a:xfrm>
        </p:spPr>
        <p:txBody>
          <a:bodyPr/>
          <a:lstStyle/>
          <a:p>
            <a:pPr eaLnBrk="1" hangingPunct="1">
              <a:defRPr/>
            </a:pPr>
            <a:r>
              <a:rPr lang="id-ID" sz="3200" dirty="0"/>
              <a:t>HUBUNGAN LUAR NEGERI</a:t>
            </a:r>
          </a:p>
        </p:txBody>
      </p:sp>
      <p:sp>
        <p:nvSpPr>
          <p:cNvPr id="4099" name="Rectangle 3"/>
          <p:cNvSpPr>
            <a:spLocks noGrp="1" noChangeArrowheads="1"/>
          </p:cNvSpPr>
          <p:nvPr>
            <p:ph type="body" idx="1"/>
          </p:nvPr>
        </p:nvSpPr>
        <p:spPr>
          <a:xfrm>
            <a:off x="684212" y="685800"/>
            <a:ext cx="8534400" cy="4370294"/>
          </a:xfrm>
        </p:spPr>
        <p:txBody>
          <a:bodyPr>
            <a:normAutofit lnSpcReduction="10000"/>
          </a:bodyPr>
          <a:lstStyle/>
          <a:p>
            <a:pPr eaLnBrk="1" hangingPunct="1"/>
            <a:r>
              <a:rPr lang="id-ID" sz="2400" dirty="0"/>
              <a:t>Hubungan luar negeri adalah setiap kegiatan yang menyangkut aspek regional dan internasional yang dilakukan oleh pemerintah di tingkat pusat dan daerah atau lembaga-lembaganya, lembaga negara, badan usaha, organisasi politik, ormas, LSM atau Warga Negara Indonesia</a:t>
            </a:r>
          </a:p>
          <a:p>
            <a:pPr eaLnBrk="1" hangingPunct="1"/>
            <a:r>
              <a:rPr lang="id-ID" sz="2400" dirty="0"/>
              <a:t>Politik Luar Negeri adalah kebijakan, sikap dan langkah Pemerintah RI yang diambil dalam melakukan hubungan dengan negara lain, organisasi internasional dan subjek hukum internasional lainnya dalam rangka menghadapi maalah internasional gunamencapai tujuan nasional</a:t>
            </a:r>
          </a:p>
        </p:txBody>
      </p:sp>
    </p:spTree>
    <p:extLst>
      <p:ext uri="{BB962C8B-B14F-4D97-AF65-F5344CB8AC3E}">
        <p14:creationId xmlns:p14="http://schemas.microsoft.com/office/powerpoint/2010/main" val="2192377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id-ID" sz="4000"/>
              <a:t>Penyelenggara Hubungan dan Politik Luar Negeri</a:t>
            </a:r>
          </a:p>
        </p:txBody>
      </p:sp>
      <p:sp>
        <p:nvSpPr>
          <p:cNvPr id="5123" name="Rectangle 3"/>
          <p:cNvSpPr>
            <a:spLocks noGrp="1" noChangeArrowheads="1"/>
          </p:cNvSpPr>
          <p:nvPr>
            <p:ph type="body" idx="1"/>
          </p:nvPr>
        </p:nvSpPr>
        <p:spPr/>
        <p:txBody>
          <a:bodyPr>
            <a:normAutofit fontScale="92500" lnSpcReduction="10000"/>
          </a:bodyPr>
          <a:lstStyle/>
          <a:p>
            <a:pPr eaLnBrk="1" hangingPunct="1">
              <a:lnSpc>
                <a:spcPct val="80000"/>
              </a:lnSpc>
            </a:pPr>
            <a:r>
              <a:rPr lang="id-ID" sz="2800"/>
              <a:t>Presiden (pasal 5 UU no 37 taun 1999)</a:t>
            </a:r>
          </a:p>
          <a:p>
            <a:pPr eaLnBrk="1" hangingPunct="1">
              <a:lnSpc>
                <a:spcPct val="80000"/>
              </a:lnSpc>
            </a:pPr>
            <a:r>
              <a:rPr lang="id-ID" sz="2800"/>
              <a:t>Presiden dengan persetujuan DPR, daam hal “menyatakan perang, membuat perdamaian dan perjanjian dengan negara lain”</a:t>
            </a:r>
          </a:p>
          <a:p>
            <a:pPr eaLnBrk="1" hangingPunct="1">
              <a:lnSpc>
                <a:spcPct val="80000"/>
              </a:lnSpc>
            </a:pPr>
            <a:r>
              <a:rPr lang="id-ID" sz="2800"/>
              <a:t>Menteri Luar Negeri (atas dasar pelimpahan wewenang oleh presiden)</a:t>
            </a:r>
          </a:p>
          <a:p>
            <a:pPr eaLnBrk="1" hangingPunct="1">
              <a:lnSpc>
                <a:spcPct val="80000"/>
              </a:lnSpc>
            </a:pPr>
            <a:r>
              <a:rPr lang="id-ID" sz="2800"/>
              <a:t>Pejabat negara, pejabat lain atau orang lain yang melakukan tugas tertentu (atas dasar penunjukan oleh presiden)</a:t>
            </a:r>
          </a:p>
          <a:p>
            <a:pPr eaLnBrk="1" hangingPunct="1">
              <a:lnSpc>
                <a:spcPct val="80000"/>
              </a:lnSpc>
            </a:pPr>
            <a:r>
              <a:rPr lang="id-ID" sz="2800"/>
              <a:t>Aparatur Hubungan Luar Negeri (Duta Besar, dll)</a:t>
            </a:r>
          </a:p>
          <a:p>
            <a:pPr eaLnBrk="1" hangingPunct="1">
              <a:lnSpc>
                <a:spcPct val="80000"/>
              </a:lnSpc>
              <a:buFontTx/>
              <a:buNone/>
            </a:pPr>
            <a:endParaRPr lang="id-ID" sz="2800"/>
          </a:p>
        </p:txBody>
      </p:sp>
    </p:spTree>
    <p:extLst>
      <p:ext uri="{BB962C8B-B14F-4D97-AF65-F5344CB8AC3E}">
        <p14:creationId xmlns:p14="http://schemas.microsoft.com/office/powerpoint/2010/main" val="3452828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4212" y="5096435"/>
            <a:ext cx="8534400" cy="897964"/>
          </a:xfrm>
        </p:spPr>
        <p:txBody>
          <a:bodyPr/>
          <a:lstStyle/>
          <a:p>
            <a:pPr eaLnBrk="1" hangingPunct="1">
              <a:defRPr/>
            </a:pPr>
            <a:r>
              <a:rPr lang="id-ID" dirty="0" smtClean="0"/>
              <a:t>Hukum Diplomatik</a:t>
            </a:r>
          </a:p>
        </p:txBody>
      </p:sp>
      <p:sp>
        <p:nvSpPr>
          <p:cNvPr id="6147" name="Rectangle 3"/>
          <p:cNvSpPr>
            <a:spLocks noGrp="1" noChangeArrowheads="1"/>
          </p:cNvSpPr>
          <p:nvPr>
            <p:ph type="body" idx="1"/>
          </p:nvPr>
        </p:nvSpPr>
        <p:spPr>
          <a:xfrm>
            <a:off x="684212" y="685800"/>
            <a:ext cx="9750706" cy="4262718"/>
          </a:xfrm>
        </p:spPr>
        <p:txBody>
          <a:bodyPr>
            <a:normAutofit lnSpcReduction="10000"/>
          </a:bodyPr>
          <a:lstStyle/>
          <a:p>
            <a:pPr eaLnBrk="1" hangingPunct="1"/>
            <a:r>
              <a:rPr lang="id-ID" dirty="0"/>
              <a:t>Tujuan Dari dibentuknya misi Diplomatik :</a:t>
            </a:r>
          </a:p>
          <a:p>
            <a:pPr marL="457200" indent="-457200" eaLnBrk="1" hangingPunct="1">
              <a:buFont typeface="+mj-lt"/>
              <a:buAutoNum type="arabicPeriod"/>
            </a:pPr>
            <a:r>
              <a:rPr lang="id-ID" dirty="0" smtClean="0"/>
              <a:t>Mewakilkan </a:t>
            </a:r>
            <a:r>
              <a:rPr lang="id-ID" dirty="0"/>
              <a:t>Negara Pengirim di wilayah Negara Penerima</a:t>
            </a:r>
          </a:p>
          <a:p>
            <a:pPr marL="457200" indent="-457200" eaLnBrk="1" hangingPunct="1">
              <a:buFont typeface="+mj-lt"/>
              <a:buAutoNum type="arabicPeriod"/>
            </a:pPr>
            <a:r>
              <a:rPr lang="id-ID" dirty="0" smtClean="0"/>
              <a:t>Melindungi </a:t>
            </a:r>
            <a:r>
              <a:rPr lang="id-ID" dirty="0"/>
              <a:t>kepentingan Negara Pengirim di wilayah Negara Penerima, sesuai dengan hukum internasional</a:t>
            </a:r>
          </a:p>
          <a:p>
            <a:pPr marL="457200" indent="-457200" eaLnBrk="1" hangingPunct="1">
              <a:buFont typeface="+mj-lt"/>
              <a:buAutoNum type="arabicPeriod"/>
            </a:pPr>
            <a:r>
              <a:rPr lang="id-ID" dirty="0" smtClean="0"/>
              <a:t>Melakukan </a:t>
            </a:r>
            <a:r>
              <a:rPr lang="id-ID" dirty="0"/>
              <a:t>negosiasi/ perundingan dengan Pemerintah Negara Penerima</a:t>
            </a:r>
          </a:p>
          <a:p>
            <a:pPr marL="457200" indent="-457200" eaLnBrk="1" hangingPunct="1">
              <a:buFont typeface="+mj-lt"/>
              <a:buAutoNum type="arabicPeriod"/>
            </a:pPr>
            <a:r>
              <a:rPr lang="id-ID" dirty="0" smtClean="0"/>
              <a:t>Memperoleh </a:t>
            </a:r>
            <a:r>
              <a:rPr lang="id-ID" dirty="0"/>
              <a:t>kepastian dengan semua cara yang sah tentang keadaan dan perkembangan negara penerima dan melaporkannya pengirim. </a:t>
            </a:r>
          </a:p>
          <a:p>
            <a:pPr marL="457200" indent="-457200" eaLnBrk="1" hangingPunct="1">
              <a:buFont typeface="+mj-lt"/>
              <a:buAutoNum type="arabicPeriod"/>
            </a:pPr>
            <a:r>
              <a:rPr lang="id-ID" dirty="0" smtClean="0"/>
              <a:t>Mempromosikan </a:t>
            </a:r>
            <a:r>
              <a:rPr lang="id-ID" dirty="0"/>
              <a:t>hubungan yang bersahabat dengan Negara Penerima dan meningkatkan hubungan ekonomi, kebudayaan, Pengetahuan dan </a:t>
            </a:r>
            <a:r>
              <a:rPr lang="id-ID" dirty="0" smtClean="0"/>
              <a:t>teknologi.</a:t>
            </a:r>
            <a:endParaRPr lang="id-ID" dirty="0"/>
          </a:p>
          <a:p>
            <a:pPr eaLnBrk="1" hangingPunct="1">
              <a:buFontTx/>
              <a:buNone/>
            </a:pPr>
            <a:r>
              <a:rPr lang="id-ID" dirty="0"/>
              <a:t>  </a:t>
            </a:r>
          </a:p>
        </p:txBody>
      </p:sp>
    </p:spTree>
    <p:extLst>
      <p:ext uri="{BB962C8B-B14F-4D97-AF65-F5344CB8AC3E}">
        <p14:creationId xmlns:p14="http://schemas.microsoft.com/office/powerpoint/2010/main" val="3389076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Pembukaan </a:t>
            </a:r>
            <a:r>
              <a:rPr lang="nl-NL" b="1" dirty="0" smtClean="0"/>
              <a:t>HUBUNGAN </a:t>
            </a:r>
            <a:r>
              <a:rPr lang="nl-NL" b="1" dirty="0"/>
              <a:t>DIPLOMATIK</a:t>
            </a:r>
            <a:r>
              <a:rPr lang="en-US" dirty="0"/>
              <a:t/>
            </a:r>
            <a:br>
              <a:rPr lang="en-US" dirty="0"/>
            </a:br>
            <a:endParaRPr lang="en-US" dirty="0"/>
          </a:p>
        </p:txBody>
      </p:sp>
      <p:sp>
        <p:nvSpPr>
          <p:cNvPr id="3" name="Content Placeholder 2"/>
          <p:cNvSpPr>
            <a:spLocks noGrp="1"/>
          </p:cNvSpPr>
          <p:nvPr>
            <p:ph idx="1"/>
          </p:nvPr>
        </p:nvSpPr>
        <p:spPr/>
        <p:txBody>
          <a:bodyPr/>
          <a:lstStyle/>
          <a:p>
            <a:r>
              <a:rPr lang="nl-NL" dirty="0"/>
              <a:t>Setiap negara yang merdeka dan berdaulat mempunyai </a:t>
            </a:r>
            <a:r>
              <a:rPr lang="nl-NL" i="1" dirty="0"/>
              <a:t>right of legation/ Hak Legasi</a:t>
            </a:r>
            <a:r>
              <a:rPr lang="nl-NL" dirty="0"/>
              <a:t>. Hak Legasi terbagi menjadi 2 yaitu:</a:t>
            </a:r>
            <a:endParaRPr lang="en-US" dirty="0"/>
          </a:p>
          <a:p>
            <a:pPr marL="457200" indent="-457200">
              <a:buAutoNum type="arabicPeriod"/>
            </a:pPr>
            <a:r>
              <a:rPr lang="nl-NL" dirty="0" smtClean="0"/>
              <a:t>Hak </a:t>
            </a:r>
            <a:r>
              <a:rPr lang="nl-NL" dirty="0"/>
              <a:t>Legasi aktif, yaitu hak suatu negara untuk mengakreditasikan wakilnya ke negara </a:t>
            </a:r>
            <a:r>
              <a:rPr lang="nl-NL" dirty="0" smtClean="0"/>
              <a:t>lain</a:t>
            </a:r>
            <a:r>
              <a:rPr lang="id-ID" dirty="0" smtClean="0"/>
              <a:t>.</a:t>
            </a:r>
          </a:p>
          <a:p>
            <a:pPr marL="457200" indent="-457200">
              <a:buAutoNum type="arabicPeriod"/>
            </a:pPr>
            <a:r>
              <a:rPr lang="nl-NL" dirty="0" smtClean="0"/>
              <a:t>Hak </a:t>
            </a:r>
            <a:r>
              <a:rPr lang="nl-NL" dirty="0"/>
              <a:t>Legasi Pasif, yaitu hak kewajiban untuk menerima wakil-wakil negara asing</a:t>
            </a:r>
            <a:endParaRPr lang="en-US" dirty="0"/>
          </a:p>
          <a:p>
            <a:endParaRPr lang="en-US" dirty="0"/>
          </a:p>
        </p:txBody>
      </p:sp>
    </p:spTree>
    <p:extLst>
      <p:ext uri="{BB962C8B-B14F-4D97-AF65-F5344CB8AC3E}">
        <p14:creationId xmlns:p14="http://schemas.microsoft.com/office/powerpoint/2010/main" val="3409314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168812"/>
            <a:ext cx="8534400" cy="6231988"/>
          </a:xfrm>
        </p:spPr>
        <p:txBody>
          <a:bodyPr>
            <a:normAutofit/>
          </a:bodyPr>
          <a:lstStyle/>
          <a:p>
            <a:r>
              <a:rPr lang="nl-NL" sz="2800" dirty="0">
                <a:latin typeface="Aparajita" panose="020B0604020202020204" pitchFamily="34" charset="0"/>
                <a:cs typeface="Aparajita" panose="020B0604020202020204" pitchFamily="34" charset="0"/>
              </a:rPr>
              <a:t>Pasal 2 Konvensi Wina tahun 1961</a:t>
            </a:r>
            <a:endParaRPr lang="en-US" sz="2800" dirty="0">
              <a:latin typeface="Aparajita" panose="020B0604020202020204" pitchFamily="34" charset="0"/>
              <a:cs typeface="Aparajita" panose="020B0604020202020204" pitchFamily="34" charset="0"/>
            </a:endParaRPr>
          </a:p>
          <a:p>
            <a:pPr marL="266700" lvl="1" indent="0">
              <a:buNone/>
            </a:pPr>
            <a:r>
              <a:rPr lang="nl-NL" sz="2800" dirty="0" smtClean="0">
                <a:latin typeface="Aparajita" panose="020B0604020202020204" pitchFamily="34" charset="0"/>
                <a:cs typeface="Aparajita" panose="020B0604020202020204" pitchFamily="34" charset="0"/>
              </a:rPr>
              <a:t>“</a:t>
            </a:r>
            <a:r>
              <a:rPr lang="nl-NL" sz="2800" dirty="0">
                <a:latin typeface="Aparajita" panose="020B0604020202020204" pitchFamily="34" charset="0"/>
                <a:cs typeface="Aparajita" panose="020B0604020202020204" pitchFamily="34" charset="0"/>
              </a:rPr>
              <a:t>Pembukaan hubungan diplomatik antara negara-negara dan pembukaan perwakilan tetap diplomatik dilakukan atas dasar saling kesepakatan”</a:t>
            </a:r>
            <a:endParaRPr lang="en-US" sz="2800" dirty="0">
              <a:latin typeface="Aparajita" panose="020B0604020202020204" pitchFamily="34" charset="0"/>
              <a:cs typeface="Aparajita" panose="020B0604020202020204" pitchFamily="34" charset="0"/>
            </a:endParaRPr>
          </a:p>
          <a:p>
            <a:r>
              <a:rPr lang="nl-NL" sz="2800" dirty="0">
                <a:latin typeface="Aparajita" panose="020B0604020202020204" pitchFamily="34" charset="0"/>
                <a:cs typeface="Aparajita" panose="020B0604020202020204" pitchFamily="34" charset="0"/>
              </a:rPr>
              <a:t>Kesepakatan tersebut harus dalam bentuk untuk membuka hubungan diplomatik dan kesepakatan untuk membuka perwakilan tetap. Pembukaan hubungan diplomatik dengan suatu negara dan pembukaan perwakilan tetap suatu negara merupakan dua hal yang berbeda. Suatu negara dapat membuka hubungan diplomatik, tetapi belum tentu langsung membuka perwakilan tetap. </a:t>
            </a:r>
            <a:endParaRPr lang="en-US" sz="2800" dirty="0">
              <a:latin typeface="Aparajita" panose="020B0604020202020204" pitchFamily="34" charset="0"/>
              <a:cs typeface="Aparajita" panose="020B0604020202020204" pitchFamily="34" charset="0"/>
            </a:endParaRPr>
          </a:p>
          <a:p>
            <a:endParaRPr lang="en-US" sz="2800" dirty="0">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2635503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895557"/>
            <a:ext cx="8534400" cy="1098842"/>
          </a:xfrm>
        </p:spPr>
        <p:txBody>
          <a:bodyPr/>
          <a:lstStyle/>
          <a:p>
            <a:r>
              <a:rPr lang="nl-NL" b="1" dirty="0"/>
              <a:t>Klasifikasi Pejabat Diplomatik</a:t>
            </a:r>
            <a:endParaRPr lang="en-US" dirty="0"/>
          </a:p>
        </p:txBody>
      </p:sp>
      <p:sp>
        <p:nvSpPr>
          <p:cNvPr id="3" name="Content Placeholder 2"/>
          <p:cNvSpPr>
            <a:spLocks noGrp="1"/>
          </p:cNvSpPr>
          <p:nvPr>
            <p:ph idx="1"/>
          </p:nvPr>
        </p:nvSpPr>
        <p:spPr>
          <a:xfrm>
            <a:off x="684211" y="295836"/>
            <a:ext cx="9817941" cy="4782602"/>
          </a:xfrm>
        </p:spPr>
        <p:txBody>
          <a:bodyPr>
            <a:normAutofit/>
          </a:bodyPr>
          <a:lstStyle/>
          <a:p>
            <a:r>
              <a:rPr lang="nl-NL" dirty="0"/>
              <a:t>Menurut Konferensi Wina tahun 1961 pasal 14, klasifikasi Pejabat Diplomatik dibagi atas 3 kelas yaitu:</a:t>
            </a:r>
            <a:endParaRPr lang="en-US" dirty="0"/>
          </a:p>
          <a:p>
            <a:pPr marL="457200" indent="-457200">
              <a:buAutoNum type="arabicPeriod"/>
            </a:pPr>
            <a:r>
              <a:rPr lang="nl-NL" dirty="0" smtClean="0"/>
              <a:t>Para </a:t>
            </a:r>
            <a:r>
              <a:rPr lang="nl-NL" dirty="0"/>
              <a:t>Duta Besar atau Nuncios yang dikareditasikan kepada Kepala Negara dan para kepala perwakilan lain yang sama </a:t>
            </a:r>
            <a:r>
              <a:rPr lang="nl-NL" dirty="0" smtClean="0"/>
              <a:t>pangkatnya</a:t>
            </a:r>
            <a:r>
              <a:rPr lang="id-ID" dirty="0" smtClean="0"/>
              <a:t>.</a:t>
            </a:r>
            <a:endParaRPr lang="id-ID" dirty="0"/>
          </a:p>
          <a:p>
            <a:pPr marL="457200" indent="-457200">
              <a:buAutoNum type="arabicPeriod"/>
            </a:pPr>
            <a:r>
              <a:rPr lang="nl-NL" dirty="0" smtClean="0"/>
              <a:t>Para </a:t>
            </a:r>
            <a:r>
              <a:rPr lang="nl-NL" dirty="0"/>
              <a:t>Utusan, Duta dan Internuncious yang diakreditasikan kepada Kepala </a:t>
            </a:r>
            <a:r>
              <a:rPr lang="nl-NL" dirty="0" smtClean="0"/>
              <a:t>Negara</a:t>
            </a:r>
            <a:r>
              <a:rPr lang="id-ID" dirty="0" smtClean="0"/>
              <a:t>.</a:t>
            </a:r>
            <a:endParaRPr lang="id-ID" dirty="0"/>
          </a:p>
          <a:p>
            <a:pPr marL="457200" indent="-457200">
              <a:buAutoNum type="arabicPeriod"/>
            </a:pPr>
            <a:r>
              <a:rPr lang="nl-NL" dirty="0" smtClean="0"/>
              <a:t>Para </a:t>
            </a:r>
            <a:r>
              <a:rPr lang="nl-NL" dirty="0"/>
              <a:t>Kuasa Usaha yang diakreditasikan kepada Menteri Luar </a:t>
            </a:r>
            <a:r>
              <a:rPr lang="nl-NL" dirty="0" smtClean="0"/>
              <a:t>Negeri</a:t>
            </a:r>
            <a:r>
              <a:rPr lang="id-ID" dirty="0" smtClean="0"/>
              <a:t>. </a:t>
            </a:r>
            <a:r>
              <a:rPr lang="id-ID" dirty="0"/>
              <a:t>yang terdiri dari dua golongan :</a:t>
            </a:r>
          </a:p>
          <a:p>
            <a:pPr marL="712788" indent="-268288">
              <a:buAutoNum type="alphaLcPeriod"/>
            </a:pPr>
            <a:r>
              <a:rPr lang="id-ID" dirty="0" smtClean="0"/>
              <a:t>Kuasa </a:t>
            </a:r>
            <a:r>
              <a:rPr lang="id-ID" dirty="0"/>
              <a:t>Usaha </a:t>
            </a:r>
            <a:r>
              <a:rPr lang="id-ID" dirty="0" smtClean="0"/>
              <a:t>tetap</a:t>
            </a:r>
          </a:p>
          <a:p>
            <a:pPr marL="712788" indent="-268288">
              <a:buAutoNum type="alphaLcPeriod"/>
            </a:pPr>
            <a:r>
              <a:rPr lang="id-ID" dirty="0" smtClean="0"/>
              <a:t>Kuasa </a:t>
            </a:r>
            <a:r>
              <a:rPr lang="id-ID" dirty="0"/>
              <a:t>usaha sementara</a:t>
            </a:r>
          </a:p>
          <a:p>
            <a:pPr marL="457200" indent="-457200">
              <a:buAutoNum type="arabicPeriod"/>
            </a:pPr>
            <a:endParaRPr lang="en-US" dirty="0"/>
          </a:p>
        </p:txBody>
      </p:sp>
    </p:spTree>
    <p:extLst>
      <p:ext uri="{BB962C8B-B14F-4D97-AF65-F5344CB8AC3E}">
        <p14:creationId xmlns:p14="http://schemas.microsoft.com/office/powerpoint/2010/main" val="962483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Penunjukkan Kepala </a:t>
            </a:r>
            <a:r>
              <a:rPr lang="nl-NL" b="1" dirty="0" smtClean="0"/>
              <a:t>Perwakilan</a:t>
            </a:r>
            <a:endParaRPr lang="en-US" dirty="0"/>
          </a:p>
        </p:txBody>
      </p:sp>
      <p:sp>
        <p:nvSpPr>
          <p:cNvPr id="3" name="Content Placeholder 2"/>
          <p:cNvSpPr>
            <a:spLocks noGrp="1"/>
          </p:cNvSpPr>
          <p:nvPr>
            <p:ph idx="1"/>
          </p:nvPr>
        </p:nvSpPr>
        <p:spPr/>
        <p:txBody>
          <a:bodyPr/>
          <a:lstStyle/>
          <a:p>
            <a:r>
              <a:rPr lang="id-ID" dirty="0"/>
              <a:t>P</a:t>
            </a:r>
            <a:r>
              <a:rPr lang="en-US" dirty="0" err="1" smtClean="0"/>
              <a:t>asal</a:t>
            </a:r>
            <a:r>
              <a:rPr lang="en-US" dirty="0" smtClean="0"/>
              <a:t> </a:t>
            </a:r>
            <a:r>
              <a:rPr lang="en-US" dirty="0"/>
              <a:t>13 (2) </a:t>
            </a:r>
            <a:r>
              <a:rPr lang="en-US" dirty="0" err="1" smtClean="0"/>
              <a:t>tentan</a:t>
            </a:r>
            <a:r>
              <a:rPr lang="id-ID" dirty="0" smtClean="0"/>
              <a:t> </a:t>
            </a:r>
            <a:r>
              <a:rPr lang="en-US" dirty="0" smtClean="0"/>
              <a:t>UUD </a:t>
            </a:r>
            <a:r>
              <a:rPr lang="en-US" dirty="0"/>
              <a:t>1945 </a:t>
            </a:r>
            <a:r>
              <a:rPr lang="en-US" dirty="0" err="1"/>
              <a:t>disebutkan</a:t>
            </a:r>
            <a:r>
              <a:rPr lang="en-US" dirty="0"/>
              <a:t> </a:t>
            </a:r>
            <a:r>
              <a:rPr lang="en-US" dirty="0" err="1"/>
              <a:t>bahwa</a:t>
            </a:r>
            <a:r>
              <a:rPr lang="en-US" dirty="0" smtClean="0"/>
              <a:t>;</a:t>
            </a:r>
            <a:r>
              <a:rPr lang="id-ID" dirty="0" smtClean="0"/>
              <a:t> </a:t>
            </a:r>
            <a:r>
              <a:rPr lang="nl-NL" dirty="0" smtClean="0"/>
              <a:t>“</a:t>
            </a:r>
            <a:r>
              <a:rPr lang="nl-NL" dirty="0"/>
              <a:t>Dalam hal mengangkat Duta, presiden memperhatikan pertimbangan DPR”</a:t>
            </a:r>
            <a:endParaRPr lang="en-US" dirty="0"/>
          </a:p>
          <a:p>
            <a:endParaRPr lang="en-US" dirty="0"/>
          </a:p>
        </p:txBody>
      </p:sp>
    </p:spTree>
    <p:extLst>
      <p:ext uri="{BB962C8B-B14F-4D97-AF65-F5344CB8AC3E}">
        <p14:creationId xmlns:p14="http://schemas.microsoft.com/office/powerpoint/2010/main" val="246297005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29</TotalTime>
  <Words>1128</Words>
  <Application>Microsoft Office PowerPoint</Application>
  <PresentationFormat>Widescreen</PresentationFormat>
  <Paragraphs>102</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Aparajita</vt:lpstr>
      <vt:lpstr>Arabic Typesetting</vt:lpstr>
      <vt:lpstr>Baskerville Old Face</vt:lpstr>
      <vt:lpstr>Century Gothic</vt:lpstr>
      <vt:lpstr>Chiller</vt:lpstr>
      <vt:lpstr>Wingdings 3</vt:lpstr>
      <vt:lpstr>Slice</vt:lpstr>
      <vt:lpstr>HUKUM  DIPLOMATIK DAN KONSULER</vt:lpstr>
      <vt:lpstr>PowerPoint Presentation</vt:lpstr>
      <vt:lpstr>HUBUNGAN LUAR NEGERI</vt:lpstr>
      <vt:lpstr>Penyelenggara Hubungan dan Politik Luar Negeri</vt:lpstr>
      <vt:lpstr>Hukum Diplomatik</vt:lpstr>
      <vt:lpstr>Pembukaan HUBUNGAN DIPLOMATIK </vt:lpstr>
      <vt:lpstr>PowerPoint Presentation</vt:lpstr>
      <vt:lpstr>Klasifikasi Pejabat Diplomatik</vt:lpstr>
      <vt:lpstr>Penunjukkan Kepala Perwakilan</vt:lpstr>
      <vt:lpstr>PESONA NON GRATA</vt:lpstr>
      <vt:lpstr>Berakhirnya Misi Diplomatik </vt:lpstr>
      <vt:lpstr>PENYERAHAN SURAT KEPERCAYAAN</vt:lpstr>
      <vt:lpstr>tugas-tugas perwakilan Diplomatik</vt:lpstr>
      <vt:lpstr>Hak-hak istimewa dan kekebalan diplomatik</vt:lpstr>
      <vt:lpstr>KONSUL</vt:lpstr>
      <vt:lpstr>Exequatur</vt:lpstr>
      <vt:lpstr>Tugas-tugas Konsuler </vt:lpstr>
      <vt:lpstr>Penggolongan Pejabat Konsuler</vt:lpstr>
      <vt:lpstr>Hak dan Keistimewaan Konsul</vt:lpstr>
      <vt:lpstr>Perbedaan antara Duta dan Konsul</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DIPLOMATIK DAN KONSULER</dc:title>
  <dc:creator>X455L</dc:creator>
  <cp:lastModifiedBy>X455L</cp:lastModifiedBy>
  <cp:revision>5</cp:revision>
  <dcterms:created xsi:type="dcterms:W3CDTF">2017-05-04T10:16:08Z</dcterms:created>
  <dcterms:modified xsi:type="dcterms:W3CDTF">2017-05-04T23:08:29Z</dcterms:modified>
</cp:coreProperties>
</file>