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  <p:sldMasterId id="2147483852" r:id="rId2"/>
  </p:sldMasterIdLst>
  <p:sldIdLst>
    <p:sldId id="256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59" r:id="rId25"/>
    <p:sldId id="283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1" r:id="rId40"/>
    <p:sldId id="302" r:id="rId41"/>
    <p:sldId id="300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15F93B-953A-4D62-87B0-154130CAADC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BBD7A22C-2B2B-4BAD-B3BE-EA4670D9814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HATAH</a:t>
          </a:r>
        </a:p>
      </dgm:t>
    </dgm:pt>
    <dgm:pt modelId="{C140FB0B-4CDC-4FFF-8579-C983A8A363F5}" type="parTrans" cxnId="{0553F8D0-D539-4D99-B4B8-0A9EEF7C970B}">
      <dgm:prSet/>
      <dgm:spPr/>
      <dgm:t>
        <a:bodyPr/>
        <a:lstStyle/>
        <a:p>
          <a:endParaRPr lang="en-US"/>
        </a:p>
      </dgm:t>
    </dgm:pt>
    <dgm:pt modelId="{9D8F12C9-8970-4A83-BEBD-CA70C3F7491D}" type="sibTrans" cxnId="{0553F8D0-D539-4D99-B4B8-0A9EEF7C970B}">
      <dgm:prSet/>
      <dgm:spPr/>
      <dgm:t>
        <a:bodyPr/>
        <a:lstStyle/>
        <a:p>
          <a:endParaRPr lang="en-US"/>
        </a:p>
      </dgm:t>
    </dgm:pt>
    <dgm:pt modelId="{D025B45D-8A91-4FE9-A09A-B291E81AADB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Ekstern/HPI</a:t>
          </a:r>
        </a:p>
      </dgm:t>
    </dgm:pt>
    <dgm:pt modelId="{FB79C6DB-83AA-4F3D-9091-3F82C4A217AD}" type="parTrans" cxnId="{2A0C2023-57AC-4A08-A48C-19DA81E6B65F}">
      <dgm:prSet/>
      <dgm:spPr/>
      <dgm:t>
        <a:bodyPr/>
        <a:lstStyle/>
        <a:p>
          <a:endParaRPr lang="en-US"/>
        </a:p>
      </dgm:t>
    </dgm:pt>
    <dgm:pt modelId="{115F824C-36B6-424A-A79E-9B7C8005E300}" type="sibTrans" cxnId="{2A0C2023-57AC-4A08-A48C-19DA81E6B65F}">
      <dgm:prSet/>
      <dgm:spPr/>
      <dgm:t>
        <a:bodyPr/>
        <a:lstStyle/>
        <a:p>
          <a:endParaRPr lang="en-US"/>
        </a:p>
      </dgm:t>
    </dgm:pt>
    <dgm:pt modelId="{16F6AAAA-0DBC-4FCD-AEE4-F732FA3A90C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Intern</a:t>
          </a:r>
        </a:p>
      </dgm:t>
    </dgm:pt>
    <dgm:pt modelId="{4363890A-5360-4B3F-B6BE-0F8D1561759F}" type="parTrans" cxnId="{ABEEBB4C-B175-45B8-BA31-E811688971A6}">
      <dgm:prSet/>
      <dgm:spPr/>
      <dgm:t>
        <a:bodyPr/>
        <a:lstStyle/>
        <a:p>
          <a:endParaRPr lang="en-US"/>
        </a:p>
      </dgm:t>
    </dgm:pt>
    <dgm:pt modelId="{B9D928B6-FD43-4524-B3BB-D1AE2105DD94}" type="sibTrans" cxnId="{ABEEBB4C-B175-45B8-BA31-E811688971A6}">
      <dgm:prSet/>
      <dgm:spPr/>
      <dgm:t>
        <a:bodyPr/>
        <a:lstStyle/>
        <a:p>
          <a:endParaRPr lang="en-US"/>
        </a:p>
      </dgm:t>
    </dgm:pt>
    <dgm:pt modelId="{0CA44B20-E5E6-4CE3-929A-2130B775B51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Hukum Antar Golongan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(HAG)</a:t>
          </a:r>
        </a:p>
      </dgm:t>
    </dgm:pt>
    <dgm:pt modelId="{C4B385D6-ADA2-4D04-88F2-F44F6EE47C90}" type="parTrans" cxnId="{014CE3C1-125D-4A44-9429-5871961FAD0C}">
      <dgm:prSet/>
      <dgm:spPr/>
      <dgm:t>
        <a:bodyPr/>
        <a:lstStyle/>
        <a:p>
          <a:endParaRPr lang="en-US"/>
        </a:p>
      </dgm:t>
    </dgm:pt>
    <dgm:pt modelId="{05F3487A-A92B-430F-AE0E-698A33950DCE}" type="sibTrans" cxnId="{014CE3C1-125D-4A44-9429-5871961FAD0C}">
      <dgm:prSet/>
      <dgm:spPr/>
      <dgm:t>
        <a:bodyPr/>
        <a:lstStyle/>
        <a:p>
          <a:endParaRPr lang="en-US"/>
        </a:p>
      </dgm:t>
    </dgm:pt>
    <dgm:pt modelId="{E0C41534-642B-4318-A6C5-90C7CBF50FF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Hukum Antar Tempat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(HAT)</a:t>
          </a:r>
        </a:p>
      </dgm:t>
    </dgm:pt>
    <dgm:pt modelId="{2FB9966B-7750-468E-8CC1-91F8A2A46C07}" type="parTrans" cxnId="{B16BB2C1-7D63-4CD9-BC33-B86E8BB27D1F}">
      <dgm:prSet/>
      <dgm:spPr/>
      <dgm:t>
        <a:bodyPr/>
        <a:lstStyle/>
        <a:p>
          <a:endParaRPr lang="en-US"/>
        </a:p>
      </dgm:t>
    </dgm:pt>
    <dgm:pt modelId="{C9149EF4-6644-4337-B38F-2E11BE66856B}" type="sibTrans" cxnId="{B16BB2C1-7D63-4CD9-BC33-B86E8BB27D1F}">
      <dgm:prSet/>
      <dgm:spPr/>
      <dgm:t>
        <a:bodyPr/>
        <a:lstStyle/>
        <a:p>
          <a:endParaRPr lang="en-US"/>
        </a:p>
      </dgm:t>
    </dgm:pt>
    <dgm:pt modelId="{8B318CB5-19F6-4091-9C2E-97B73444E43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Hukum Antar Waktu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(HAW)</a:t>
          </a:r>
        </a:p>
      </dgm:t>
    </dgm:pt>
    <dgm:pt modelId="{E79D700B-62A8-4B1F-8522-3FAB4A1A6C93}" type="parTrans" cxnId="{7EA84D3B-12F3-4D39-ADA9-4471A59DC7C8}">
      <dgm:prSet/>
      <dgm:spPr/>
      <dgm:t>
        <a:bodyPr/>
        <a:lstStyle/>
        <a:p>
          <a:endParaRPr lang="en-US"/>
        </a:p>
      </dgm:t>
    </dgm:pt>
    <dgm:pt modelId="{F2BD6A50-6E85-4650-912E-5BFCBE33B391}" type="sibTrans" cxnId="{7EA84D3B-12F3-4D39-ADA9-4471A59DC7C8}">
      <dgm:prSet/>
      <dgm:spPr/>
      <dgm:t>
        <a:bodyPr/>
        <a:lstStyle/>
        <a:p>
          <a:endParaRPr lang="en-US"/>
        </a:p>
      </dgm:t>
    </dgm:pt>
    <dgm:pt modelId="{7AC54A87-7241-4970-9B42-423B683BEC8F}" type="pres">
      <dgm:prSet presAssocID="{6815F93B-953A-4D62-87B0-154130CAADC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E0758F4-4B6B-4FDA-ACE0-989EA99576C6}" type="pres">
      <dgm:prSet presAssocID="{BBD7A22C-2B2B-4BAD-B3BE-EA4670D9814E}" presName="hierRoot1" presStyleCnt="0">
        <dgm:presLayoutVars>
          <dgm:hierBranch/>
        </dgm:presLayoutVars>
      </dgm:prSet>
      <dgm:spPr/>
    </dgm:pt>
    <dgm:pt modelId="{D6A63449-6848-45BE-B144-D6FF1A718F0F}" type="pres">
      <dgm:prSet presAssocID="{BBD7A22C-2B2B-4BAD-B3BE-EA4670D9814E}" presName="rootComposite1" presStyleCnt="0"/>
      <dgm:spPr/>
    </dgm:pt>
    <dgm:pt modelId="{E63CDD6E-3DC4-4571-8A62-C6E489B800C1}" type="pres">
      <dgm:prSet presAssocID="{BBD7A22C-2B2B-4BAD-B3BE-EA4670D9814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3DC72E-790A-4F66-846F-380D15A67E7A}" type="pres">
      <dgm:prSet presAssocID="{BBD7A22C-2B2B-4BAD-B3BE-EA4670D9814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E86335B-5691-4B1A-B3DA-D2E7F4B43210}" type="pres">
      <dgm:prSet presAssocID="{BBD7A22C-2B2B-4BAD-B3BE-EA4670D9814E}" presName="hierChild2" presStyleCnt="0"/>
      <dgm:spPr/>
    </dgm:pt>
    <dgm:pt modelId="{0F8C46BC-90FE-4A9B-A725-C99F78407E81}" type="pres">
      <dgm:prSet presAssocID="{FB79C6DB-83AA-4F3D-9091-3F82C4A217AD}" presName="Name35" presStyleLbl="parChTrans1D2" presStyleIdx="0" presStyleCnt="2"/>
      <dgm:spPr/>
      <dgm:t>
        <a:bodyPr/>
        <a:lstStyle/>
        <a:p>
          <a:endParaRPr lang="en-US"/>
        </a:p>
      </dgm:t>
    </dgm:pt>
    <dgm:pt modelId="{B0AC9E1F-59D5-400C-A754-8C64A600F143}" type="pres">
      <dgm:prSet presAssocID="{D025B45D-8A91-4FE9-A09A-B291E81AADB1}" presName="hierRoot2" presStyleCnt="0">
        <dgm:presLayoutVars>
          <dgm:hierBranch/>
        </dgm:presLayoutVars>
      </dgm:prSet>
      <dgm:spPr/>
    </dgm:pt>
    <dgm:pt modelId="{7D385110-5752-4E9C-AE02-5BFE5CA8D7C1}" type="pres">
      <dgm:prSet presAssocID="{D025B45D-8A91-4FE9-A09A-B291E81AADB1}" presName="rootComposite" presStyleCnt="0"/>
      <dgm:spPr/>
    </dgm:pt>
    <dgm:pt modelId="{6E0661D2-ECB9-40B8-969B-0988D4ACCED5}" type="pres">
      <dgm:prSet presAssocID="{D025B45D-8A91-4FE9-A09A-B291E81AADB1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FA5204-7A29-4C6B-8E26-DE91520C3D8D}" type="pres">
      <dgm:prSet presAssocID="{D025B45D-8A91-4FE9-A09A-B291E81AADB1}" presName="rootConnector" presStyleLbl="node2" presStyleIdx="0" presStyleCnt="2"/>
      <dgm:spPr/>
      <dgm:t>
        <a:bodyPr/>
        <a:lstStyle/>
        <a:p>
          <a:endParaRPr lang="en-US"/>
        </a:p>
      </dgm:t>
    </dgm:pt>
    <dgm:pt modelId="{FDD4829C-1877-455F-8897-DEF1E05A7C9B}" type="pres">
      <dgm:prSet presAssocID="{D025B45D-8A91-4FE9-A09A-B291E81AADB1}" presName="hierChild4" presStyleCnt="0"/>
      <dgm:spPr/>
    </dgm:pt>
    <dgm:pt modelId="{B18356A4-315F-45D6-A90F-92593AFA8CFC}" type="pres">
      <dgm:prSet presAssocID="{D025B45D-8A91-4FE9-A09A-B291E81AADB1}" presName="hierChild5" presStyleCnt="0"/>
      <dgm:spPr/>
    </dgm:pt>
    <dgm:pt modelId="{FCF54D0E-0754-4BAB-9503-907FDC459110}" type="pres">
      <dgm:prSet presAssocID="{4363890A-5360-4B3F-B6BE-0F8D1561759F}" presName="Name35" presStyleLbl="parChTrans1D2" presStyleIdx="1" presStyleCnt="2"/>
      <dgm:spPr/>
      <dgm:t>
        <a:bodyPr/>
        <a:lstStyle/>
        <a:p>
          <a:endParaRPr lang="en-US"/>
        </a:p>
      </dgm:t>
    </dgm:pt>
    <dgm:pt modelId="{480C6B70-10F1-446A-9B15-AB62091EE7A7}" type="pres">
      <dgm:prSet presAssocID="{16F6AAAA-0DBC-4FCD-AEE4-F732FA3A90CA}" presName="hierRoot2" presStyleCnt="0">
        <dgm:presLayoutVars>
          <dgm:hierBranch/>
        </dgm:presLayoutVars>
      </dgm:prSet>
      <dgm:spPr/>
    </dgm:pt>
    <dgm:pt modelId="{327DC75C-1212-4213-A73F-EB6A1E55136F}" type="pres">
      <dgm:prSet presAssocID="{16F6AAAA-0DBC-4FCD-AEE4-F732FA3A90CA}" presName="rootComposite" presStyleCnt="0"/>
      <dgm:spPr/>
    </dgm:pt>
    <dgm:pt modelId="{E13F5376-E297-4B7C-8E06-5C11F84B4416}" type="pres">
      <dgm:prSet presAssocID="{16F6AAAA-0DBC-4FCD-AEE4-F732FA3A90C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CD5CE3-C126-4A7D-8D17-9D314A0BE027}" type="pres">
      <dgm:prSet presAssocID="{16F6AAAA-0DBC-4FCD-AEE4-F732FA3A90CA}" presName="rootConnector" presStyleLbl="node2" presStyleIdx="1" presStyleCnt="2"/>
      <dgm:spPr/>
      <dgm:t>
        <a:bodyPr/>
        <a:lstStyle/>
        <a:p>
          <a:endParaRPr lang="en-US"/>
        </a:p>
      </dgm:t>
    </dgm:pt>
    <dgm:pt modelId="{102AA693-A885-43C3-AFC8-D0813861D505}" type="pres">
      <dgm:prSet presAssocID="{16F6AAAA-0DBC-4FCD-AEE4-F732FA3A90CA}" presName="hierChild4" presStyleCnt="0"/>
      <dgm:spPr/>
    </dgm:pt>
    <dgm:pt modelId="{93DAE4F8-6648-4B87-A71D-C48CDBEA54A6}" type="pres">
      <dgm:prSet presAssocID="{C4B385D6-ADA2-4D04-88F2-F44F6EE47C90}" presName="Name35" presStyleLbl="parChTrans1D3" presStyleIdx="0" presStyleCnt="3"/>
      <dgm:spPr/>
      <dgm:t>
        <a:bodyPr/>
        <a:lstStyle/>
        <a:p>
          <a:endParaRPr lang="en-US"/>
        </a:p>
      </dgm:t>
    </dgm:pt>
    <dgm:pt modelId="{EF676208-1915-426C-B850-2FEFC9460ABA}" type="pres">
      <dgm:prSet presAssocID="{0CA44B20-E5E6-4CE3-929A-2130B775B515}" presName="hierRoot2" presStyleCnt="0">
        <dgm:presLayoutVars>
          <dgm:hierBranch val="r"/>
        </dgm:presLayoutVars>
      </dgm:prSet>
      <dgm:spPr/>
    </dgm:pt>
    <dgm:pt modelId="{6B6228FD-504D-4980-A52D-B9BFEAD39659}" type="pres">
      <dgm:prSet presAssocID="{0CA44B20-E5E6-4CE3-929A-2130B775B515}" presName="rootComposite" presStyleCnt="0"/>
      <dgm:spPr/>
    </dgm:pt>
    <dgm:pt modelId="{E1ECD5FC-FFB7-441A-B239-F5D074E8D69F}" type="pres">
      <dgm:prSet presAssocID="{0CA44B20-E5E6-4CE3-929A-2130B775B515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FE721E-E1D1-4D96-971D-7BDC6D683E30}" type="pres">
      <dgm:prSet presAssocID="{0CA44B20-E5E6-4CE3-929A-2130B775B515}" presName="rootConnector" presStyleLbl="node3" presStyleIdx="0" presStyleCnt="3"/>
      <dgm:spPr/>
      <dgm:t>
        <a:bodyPr/>
        <a:lstStyle/>
        <a:p>
          <a:endParaRPr lang="en-US"/>
        </a:p>
      </dgm:t>
    </dgm:pt>
    <dgm:pt modelId="{8B53987D-1819-4648-AB0E-81AB3D80555E}" type="pres">
      <dgm:prSet presAssocID="{0CA44B20-E5E6-4CE3-929A-2130B775B515}" presName="hierChild4" presStyleCnt="0"/>
      <dgm:spPr/>
    </dgm:pt>
    <dgm:pt modelId="{D978F62F-7792-4648-9F3E-0EEA3F1BD527}" type="pres">
      <dgm:prSet presAssocID="{0CA44B20-E5E6-4CE3-929A-2130B775B515}" presName="hierChild5" presStyleCnt="0"/>
      <dgm:spPr/>
    </dgm:pt>
    <dgm:pt modelId="{5EA408C9-51C7-4CD6-85CD-67D031E1741D}" type="pres">
      <dgm:prSet presAssocID="{2FB9966B-7750-468E-8CC1-91F8A2A46C07}" presName="Name35" presStyleLbl="parChTrans1D3" presStyleIdx="1" presStyleCnt="3"/>
      <dgm:spPr/>
      <dgm:t>
        <a:bodyPr/>
        <a:lstStyle/>
        <a:p>
          <a:endParaRPr lang="en-US"/>
        </a:p>
      </dgm:t>
    </dgm:pt>
    <dgm:pt modelId="{A1680412-3C42-4DC6-B46F-03FD4064DAFC}" type="pres">
      <dgm:prSet presAssocID="{E0C41534-642B-4318-A6C5-90C7CBF50FFA}" presName="hierRoot2" presStyleCnt="0">
        <dgm:presLayoutVars>
          <dgm:hierBranch val="r"/>
        </dgm:presLayoutVars>
      </dgm:prSet>
      <dgm:spPr/>
    </dgm:pt>
    <dgm:pt modelId="{0916F5D5-7E17-4685-BBD1-074768AF0139}" type="pres">
      <dgm:prSet presAssocID="{E0C41534-642B-4318-A6C5-90C7CBF50FFA}" presName="rootComposite" presStyleCnt="0"/>
      <dgm:spPr/>
    </dgm:pt>
    <dgm:pt modelId="{96AB3BA3-369F-4AFE-B035-098BD4BF918D}" type="pres">
      <dgm:prSet presAssocID="{E0C41534-642B-4318-A6C5-90C7CBF50FFA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F8F06E-4B9B-452C-8DEA-E7EFF8AA6997}" type="pres">
      <dgm:prSet presAssocID="{E0C41534-642B-4318-A6C5-90C7CBF50FFA}" presName="rootConnector" presStyleLbl="node3" presStyleIdx="1" presStyleCnt="3"/>
      <dgm:spPr/>
      <dgm:t>
        <a:bodyPr/>
        <a:lstStyle/>
        <a:p>
          <a:endParaRPr lang="en-US"/>
        </a:p>
      </dgm:t>
    </dgm:pt>
    <dgm:pt modelId="{DC135D31-E5A2-4B4C-9C65-35F83339D6A7}" type="pres">
      <dgm:prSet presAssocID="{E0C41534-642B-4318-A6C5-90C7CBF50FFA}" presName="hierChild4" presStyleCnt="0"/>
      <dgm:spPr/>
    </dgm:pt>
    <dgm:pt modelId="{3B8AE78B-D0BA-490C-87E2-4B86D771259A}" type="pres">
      <dgm:prSet presAssocID="{E0C41534-642B-4318-A6C5-90C7CBF50FFA}" presName="hierChild5" presStyleCnt="0"/>
      <dgm:spPr/>
    </dgm:pt>
    <dgm:pt modelId="{1683BD99-6F95-4DBA-8F2B-8D89D1297C0C}" type="pres">
      <dgm:prSet presAssocID="{E79D700B-62A8-4B1F-8522-3FAB4A1A6C93}" presName="Name35" presStyleLbl="parChTrans1D3" presStyleIdx="2" presStyleCnt="3"/>
      <dgm:spPr/>
      <dgm:t>
        <a:bodyPr/>
        <a:lstStyle/>
        <a:p>
          <a:endParaRPr lang="en-US"/>
        </a:p>
      </dgm:t>
    </dgm:pt>
    <dgm:pt modelId="{C8E5C040-9C6F-4D94-9A35-96E92A315660}" type="pres">
      <dgm:prSet presAssocID="{8B318CB5-19F6-4091-9C2E-97B73444E43B}" presName="hierRoot2" presStyleCnt="0">
        <dgm:presLayoutVars>
          <dgm:hierBranch val="r"/>
        </dgm:presLayoutVars>
      </dgm:prSet>
      <dgm:spPr/>
    </dgm:pt>
    <dgm:pt modelId="{4CF8650C-ABB5-4065-8B49-183432638C58}" type="pres">
      <dgm:prSet presAssocID="{8B318CB5-19F6-4091-9C2E-97B73444E43B}" presName="rootComposite" presStyleCnt="0"/>
      <dgm:spPr/>
    </dgm:pt>
    <dgm:pt modelId="{B6B8DB9B-F3D6-412C-966C-EF9D359E5D28}" type="pres">
      <dgm:prSet presAssocID="{8B318CB5-19F6-4091-9C2E-97B73444E43B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C2888A-D374-4B8A-A651-048F88F96DE5}" type="pres">
      <dgm:prSet presAssocID="{8B318CB5-19F6-4091-9C2E-97B73444E43B}" presName="rootConnector" presStyleLbl="node3" presStyleIdx="2" presStyleCnt="3"/>
      <dgm:spPr/>
      <dgm:t>
        <a:bodyPr/>
        <a:lstStyle/>
        <a:p>
          <a:endParaRPr lang="en-US"/>
        </a:p>
      </dgm:t>
    </dgm:pt>
    <dgm:pt modelId="{D2AD83BD-EA8A-4C96-9126-83202BA4258F}" type="pres">
      <dgm:prSet presAssocID="{8B318CB5-19F6-4091-9C2E-97B73444E43B}" presName="hierChild4" presStyleCnt="0"/>
      <dgm:spPr/>
    </dgm:pt>
    <dgm:pt modelId="{E8401617-AD91-426C-A54A-7EE40648E166}" type="pres">
      <dgm:prSet presAssocID="{8B318CB5-19F6-4091-9C2E-97B73444E43B}" presName="hierChild5" presStyleCnt="0"/>
      <dgm:spPr/>
    </dgm:pt>
    <dgm:pt modelId="{57A25508-E60A-4055-ABCF-B2BE68F8F35A}" type="pres">
      <dgm:prSet presAssocID="{16F6AAAA-0DBC-4FCD-AEE4-F732FA3A90CA}" presName="hierChild5" presStyleCnt="0"/>
      <dgm:spPr/>
    </dgm:pt>
    <dgm:pt modelId="{EBE0579A-7CE0-4581-BDDA-1524BDC2A955}" type="pres">
      <dgm:prSet presAssocID="{BBD7A22C-2B2B-4BAD-B3BE-EA4670D9814E}" presName="hierChild3" presStyleCnt="0"/>
      <dgm:spPr/>
    </dgm:pt>
  </dgm:ptLst>
  <dgm:cxnLst>
    <dgm:cxn modelId="{D9517E48-D22E-40D0-93F2-F43C7CBF1E7B}" type="presOf" srcId="{E0C41534-642B-4318-A6C5-90C7CBF50FFA}" destId="{96AB3BA3-369F-4AFE-B035-098BD4BF918D}" srcOrd="0" destOrd="0" presId="urn:microsoft.com/office/officeart/2005/8/layout/orgChart1"/>
    <dgm:cxn modelId="{50815271-C76C-4D2D-ADBE-97276F600882}" type="presOf" srcId="{16F6AAAA-0DBC-4FCD-AEE4-F732FA3A90CA}" destId="{C3CD5CE3-C126-4A7D-8D17-9D314A0BE027}" srcOrd="1" destOrd="0" presId="urn:microsoft.com/office/officeart/2005/8/layout/orgChart1"/>
    <dgm:cxn modelId="{ABEEBB4C-B175-45B8-BA31-E811688971A6}" srcId="{BBD7A22C-2B2B-4BAD-B3BE-EA4670D9814E}" destId="{16F6AAAA-0DBC-4FCD-AEE4-F732FA3A90CA}" srcOrd="1" destOrd="0" parTransId="{4363890A-5360-4B3F-B6BE-0F8D1561759F}" sibTransId="{B9D928B6-FD43-4524-B3BB-D1AE2105DD94}"/>
    <dgm:cxn modelId="{11838E78-6AD2-47CE-A0E9-7E92DA0D824C}" type="presOf" srcId="{E79D700B-62A8-4B1F-8522-3FAB4A1A6C93}" destId="{1683BD99-6F95-4DBA-8F2B-8D89D1297C0C}" srcOrd="0" destOrd="0" presId="urn:microsoft.com/office/officeart/2005/8/layout/orgChart1"/>
    <dgm:cxn modelId="{249F1C4F-78B8-45C5-B54E-CCEFB1DAA1B5}" type="presOf" srcId="{8B318CB5-19F6-4091-9C2E-97B73444E43B}" destId="{49C2888A-D374-4B8A-A651-048F88F96DE5}" srcOrd="1" destOrd="0" presId="urn:microsoft.com/office/officeart/2005/8/layout/orgChart1"/>
    <dgm:cxn modelId="{ABAC0DAA-EF4A-4219-AD07-BDB707C76107}" type="presOf" srcId="{0CA44B20-E5E6-4CE3-929A-2130B775B515}" destId="{E1ECD5FC-FFB7-441A-B239-F5D074E8D69F}" srcOrd="0" destOrd="0" presId="urn:microsoft.com/office/officeart/2005/8/layout/orgChart1"/>
    <dgm:cxn modelId="{014CE3C1-125D-4A44-9429-5871961FAD0C}" srcId="{16F6AAAA-0DBC-4FCD-AEE4-F732FA3A90CA}" destId="{0CA44B20-E5E6-4CE3-929A-2130B775B515}" srcOrd="0" destOrd="0" parTransId="{C4B385D6-ADA2-4D04-88F2-F44F6EE47C90}" sibTransId="{05F3487A-A92B-430F-AE0E-698A33950DCE}"/>
    <dgm:cxn modelId="{890E6A28-5CB7-4CBD-8BD0-B2A20406C599}" type="presOf" srcId="{C4B385D6-ADA2-4D04-88F2-F44F6EE47C90}" destId="{93DAE4F8-6648-4B87-A71D-C48CDBEA54A6}" srcOrd="0" destOrd="0" presId="urn:microsoft.com/office/officeart/2005/8/layout/orgChart1"/>
    <dgm:cxn modelId="{946F3954-9762-4531-A739-3298D13FCBEE}" type="presOf" srcId="{E0C41534-642B-4318-A6C5-90C7CBF50FFA}" destId="{0CF8F06E-4B9B-452C-8DEA-E7EFF8AA6997}" srcOrd="1" destOrd="0" presId="urn:microsoft.com/office/officeart/2005/8/layout/orgChart1"/>
    <dgm:cxn modelId="{BEE67452-3E6F-47F5-872C-6ABCBCA7700A}" type="presOf" srcId="{6815F93B-953A-4D62-87B0-154130CAADC6}" destId="{7AC54A87-7241-4970-9B42-423B683BEC8F}" srcOrd="0" destOrd="0" presId="urn:microsoft.com/office/officeart/2005/8/layout/orgChart1"/>
    <dgm:cxn modelId="{71540CE9-77B5-40AB-B60F-0EFF44380298}" type="presOf" srcId="{D025B45D-8A91-4FE9-A09A-B291E81AADB1}" destId="{6E0661D2-ECB9-40B8-969B-0988D4ACCED5}" srcOrd="0" destOrd="0" presId="urn:microsoft.com/office/officeart/2005/8/layout/orgChart1"/>
    <dgm:cxn modelId="{38B1D7D5-E828-4F56-B7FB-DD82B192A35D}" type="presOf" srcId="{FB79C6DB-83AA-4F3D-9091-3F82C4A217AD}" destId="{0F8C46BC-90FE-4A9B-A725-C99F78407E81}" srcOrd="0" destOrd="0" presId="urn:microsoft.com/office/officeart/2005/8/layout/orgChart1"/>
    <dgm:cxn modelId="{7EA84D3B-12F3-4D39-ADA9-4471A59DC7C8}" srcId="{16F6AAAA-0DBC-4FCD-AEE4-F732FA3A90CA}" destId="{8B318CB5-19F6-4091-9C2E-97B73444E43B}" srcOrd="2" destOrd="0" parTransId="{E79D700B-62A8-4B1F-8522-3FAB4A1A6C93}" sibTransId="{F2BD6A50-6E85-4650-912E-5BFCBE33B391}"/>
    <dgm:cxn modelId="{B8121EA7-DF9B-41BD-A16E-122B02F7C00F}" type="presOf" srcId="{8B318CB5-19F6-4091-9C2E-97B73444E43B}" destId="{B6B8DB9B-F3D6-412C-966C-EF9D359E5D28}" srcOrd="0" destOrd="0" presId="urn:microsoft.com/office/officeart/2005/8/layout/orgChart1"/>
    <dgm:cxn modelId="{B16BB2C1-7D63-4CD9-BC33-B86E8BB27D1F}" srcId="{16F6AAAA-0DBC-4FCD-AEE4-F732FA3A90CA}" destId="{E0C41534-642B-4318-A6C5-90C7CBF50FFA}" srcOrd="1" destOrd="0" parTransId="{2FB9966B-7750-468E-8CC1-91F8A2A46C07}" sibTransId="{C9149EF4-6644-4337-B38F-2E11BE66856B}"/>
    <dgm:cxn modelId="{CE162591-DCEA-46D3-9555-412105EA9B3C}" type="presOf" srcId="{2FB9966B-7750-468E-8CC1-91F8A2A46C07}" destId="{5EA408C9-51C7-4CD6-85CD-67D031E1741D}" srcOrd="0" destOrd="0" presId="urn:microsoft.com/office/officeart/2005/8/layout/orgChart1"/>
    <dgm:cxn modelId="{2A0C2023-57AC-4A08-A48C-19DA81E6B65F}" srcId="{BBD7A22C-2B2B-4BAD-B3BE-EA4670D9814E}" destId="{D025B45D-8A91-4FE9-A09A-B291E81AADB1}" srcOrd="0" destOrd="0" parTransId="{FB79C6DB-83AA-4F3D-9091-3F82C4A217AD}" sibTransId="{115F824C-36B6-424A-A79E-9B7C8005E300}"/>
    <dgm:cxn modelId="{9867C3DB-91D6-4B6C-B7A2-5D8032A32B83}" type="presOf" srcId="{16F6AAAA-0DBC-4FCD-AEE4-F732FA3A90CA}" destId="{E13F5376-E297-4B7C-8E06-5C11F84B4416}" srcOrd="0" destOrd="0" presId="urn:microsoft.com/office/officeart/2005/8/layout/orgChart1"/>
    <dgm:cxn modelId="{0553F8D0-D539-4D99-B4B8-0A9EEF7C970B}" srcId="{6815F93B-953A-4D62-87B0-154130CAADC6}" destId="{BBD7A22C-2B2B-4BAD-B3BE-EA4670D9814E}" srcOrd="0" destOrd="0" parTransId="{C140FB0B-4CDC-4FFF-8579-C983A8A363F5}" sibTransId="{9D8F12C9-8970-4A83-BEBD-CA70C3F7491D}"/>
    <dgm:cxn modelId="{5126CC1E-97B4-4956-B8DE-FA66B06DD944}" type="presOf" srcId="{D025B45D-8A91-4FE9-A09A-B291E81AADB1}" destId="{A2FA5204-7A29-4C6B-8E26-DE91520C3D8D}" srcOrd="1" destOrd="0" presId="urn:microsoft.com/office/officeart/2005/8/layout/orgChart1"/>
    <dgm:cxn modelId="{DCFDEE10-EEDD-4985-8605-F09A90F310B3}" type="presOf" srcId="{0CA44B20-E5E6-4CE3-929A-2130B775B515}" destId="{E6FE721E-E1D1-4D96-971D-7BDC6D683E30}" srcOrd="1" destOrd="0" presId="urn:microsoft.com/office/officeart/2005/8/layout/orgChart1"/>
    <dgm:cxn modelId="{D39B2148-3B32-473F-A746-80B8F1ED6FD1}" type="presOf" srcId="{BBD7A22C-2B2B-4BAD-B3BE-EA4670D9814E}" destId="{8A3DC72E-790A-4F66-846F-380D15A67E7A}" srcOrd="1" destOrd="0" presId="urn:microsoft.com/office/officeart/2005/8/layout/orgChart1"/>
    <dgm:cxn modelId="{641224BF-8FBD-4885-A68B-DDEBE8440AE7}" type="presOf" srcId="{BBD7A22C-2B2B-4BAD-B3BE-EA4670D9814E}" destId="{E63CDD6E-3DC4-4571-8A62-C6E489B800C1}" srcOrd="0" destOrd="0" presId="urn:microsoft.com/office/officeart/2005/8/layout/orgChart1"/>
    <dgm:cxn modelId="{7BF209C9-A510-4184-9039-122C87DA69B6}" type="presOf" srcId="{4363890A-5360-4B3F-B6BE-0F8D1561759F}" destId="{FCF54D0E-0754-4BAB-9503-907FDC459110}" srcOrd="0" destOrd="0" presId="urn:microsoft.com/office/officeart/2005/8/layout/orgChart1"/>
    <dgm:cxn modelId="{73CFBA9B-C57E-42B7-9E9D-819BF5F7BE47}" type="presParOf" srcId="{7AC54A87-7241-4970-9B42-423B683BEC8F}" destId="{3E0758F4-4B6B-4FDA-ACE0-989EA99576C6}" srcOrd="0" destOrd="0" presId="urn:microsoft.com/office/officeart/2005/8/layout/orgChart1"/>
    <dgm:cxn modelId="{E19D2425-F157-4B41-BAA3-ED8EF1F77D42}" type="presParOf" srcId="{3E0758F4-4B6B-4FDA-ACE0-989EA99576C6}" destId="{D6A63449-6848-45BE-B144-D6FF1A718F0F}" srcOrd="0" destOrd="0" presId="urn:microsoft.com/office/officeart/2005/8/layout/orgChart1"/>
    <dgm:cxn modelId="{0E6CBFC3-2F1C-4FD9-8D6C-4BCBE6AB6500}" type="presParOf" srcId="{D6A63449-6848-45BE-B144-D6FF1A718F0F}" destId="{E63CDD6E-3DC4-4571-8A62-C6E489B800C1}" srcOrd="0" destOrd="0" presId="urn:microsoft.com/office/officeart/2005/8/layout/orgChart1"/>
    <dgm:cxn modelId="{84860254-7119-43F6-BF53-26D285AB85BD}" type="presParOf" srcId="{D6A63449-6848-45BE-B144-D6FF1A718F0F}" destId="{8A3DC72E-790A-4F66-846F-380D15A67E7A}" srcOrd="1" destOrd="0" presId="urn:microsoft.com/office/officeart/2005/8/layout/orgChart1"/>
    <dgm:cxn modelId="{877540A3-4656-4895-88F6-B4AEC71F5BF5}" type="presParOf" srcId="{3E0758F4-4B6B-4FDA-ACE0-989EA99576C6}" destId="{2E86335B-5691-4B1A-B3DA-D2E7F4B43210}" srcOrd="1" destOrd="0" presId="urn:microsoft.com/office/officeart/2005/8/layout/orgChart1"/>
    <dgm:cxn modelId="{6002B9FA-BE1B-4E0B-8238-F14513EEE608}" type="presParOf" srcId="{2E86335B-5691-4B1A-B3DA-D2E7F4B43210}" destId="{0F8C46BC-90FE-4A9B-A725-C99F78407E81}" srcOrd="0" destOrd="0" presId="urn:microsoft.com/office/officeart/2005/8/layout/orgChart1"/>
    <dgm:cxn modelId="{77228C49-8855-4F0D-9FD8-F81CBBD289AF}" type="presParOf" srcId="{2E86335B-5691-4B1A-B3DA-D2E7F4B43210}" destId="{B0AC9E1F-59D5-400C-A754-8C64A600F143}" srcOrd="1" destOrd="0" presId="urn:microsoft.com/office/officeart/2005/8/layout/orgChart1"/>
    <dgm:cxn modelId="{2C1A158F-EF72-42F0-93C9-1C6DA537B181}" type="presParOf" srcId="{B0AC9E1F-59D5-400C-A754-8C64A600F143}" destId="{7D385110-5752-4E9C-AE02-5BFE5CA8D7C1}" srcOrd="0" destOrd="0" presId="urn:microsoft.com/office/officeart/2005/8/layout/orgChart1"/>
    <dgm:cxn modelId="{27AB46BE-94CE-442E-B183-D9D9DE02DA90}" type="presParOf" srcId="{7D385110-5752-4E9C-AE02-5BFE5CA8D7C1}" destId="{6E0661D2-ECB9-40B8-969B-0988D4ACCED5}" srcOrd="0" destOrd="0" presId="urn:microsoft.com/office/officeart/2005/8/layout/orgChart1"/>
    <dgm:cxn modelId="{61C420DB-EAA4-4ADE-A23F-498A2FAEA0A3}" type="presParOf" srcId="{7D385110-5752-4E9C-AE02-5BFE5CA8D7C1}" destId="{A2FA5204-7A29-4C6B-8E26-DE91520C3D8D}" srcOrd="1" destOrd="0" presId="urn:microsoft.com/office/officeart/2005/8/layout/orgChart1"/>
    <dgm:cxn modelId="{0BE484EF-85B6-4B31-A7FA-D0687088D511}" type="presParOf" srcId="{B0AC9E1F-59D5-400C-A754-8C64A600F143}" destId="{FDD4829C-1877-455F-8897-DEF1E05A7C9B}" srcOrd="1" destOrd="0" presId="urn:microsoft.com/office/officeart/2005/8/layout/orgChart1"/>
    <dgm:cxn modelId="{09A3E02D-7C96-4820-8258-8A7940CA8B83}" type="presParOf" srcId="{B0AC9E1F-59D5-400C-A754-8C64A600F143}" destId="{B18356A4-315F-45D6-A90F-92593AFA8CFC}" srcOrd="2" destOrd="0" presId="urn:microsoft.com/office/officeart/2005/8/layout/orgChart1"/>
    <dgm:cxn modelId="{CE00505F-E19A-4F29-9CC6-98A0C8389C7C}" type="presParOf" srcId="{2E86335B-5691-4B1A-B3DA-D2E7F4B43210}" destId="{FCF54D0E-0754-4BAB-9503-907FDC459110}" srcOrd="2" destOrd="0" presId="urn:microsoft.com/office/officeart/2005/8/layout/orgChart1"/>
    <dgm:cxn modelId="{0D875810-8E7A-45A5-8213-7DC69169E55F}" type="presParOf" srcId="{2E86335B-5691-4B1A-B3DA-D2E7F4B43210}" destId="{480C6B70-10F1-446A-9B15-AB62091EE7A7}" srcOrd="3" destOrd="0" presId="urn:microsoft.com/office/officeart/2005/8/layout/orgChart1"/>
    <dgm:cxn modelId="{543EE479-9F0E-416B-9DE3-0B2932F46BED}" type="presParOf" srcId="{480C6B70-10F1-446A-9B15-AB62091EE7A7}" destId="{327DC75C-1212-4213-A73F-EB6A1E55136F}" srcOrd="0" destOrd="0" presId="urn:microsoft.com/office/officeart/2005/8/layout/orgChart1"/>
    <dgm:cxn modelId="{9E273A74-1E89-4957-B346-F06D49253B9E}" type="presParOf" srcId="{327DC75C-1212-4213-A73F-EB6A1E55136F}" destId="{E13F5376-E297-4B7C-8E06-5C11F84B4416}" srcOrd="0" destOrd="0" presId="urn:microsoft.com/office/officeart/2005/8/layout/orgChart1"/>
    <dgm:cxn modelId="{31913753-B57F-4836-9F28-9AADC1BDBEF8}" type="presParOf" srcId="{327DC75C-1212-4213-A73F-EB6A1E55136F}" destId="{C3CD5CE3-C126-4A7D-8D17-9D314A0BE027}" srcOrd="1" destOrd="0" presId="urn:microsoft.com/office/officeart/2005/8/layout/orgChart1"/>
    <dgm:cxn modelId="{96AB7B2C-F23D-4E33-BBF9-7ADEDA42B81C}" type="presParOf" srcId="{480C6B70-10F1-446A-9B15-AB62091EE7A7}" destId="{102AA693-A885-43C3-AFC8-D0813861D505}" srcOrd="1" destOrd="0" presId="urn:microsoft.com/office/officeart/2005/8/layout/orgChart1"/>
    <dgm:cxn modelId="{4B0066E8-6C6A-40F9-9853-8C6923246CCB}" type="presParOf" srcId="{102AA693-A885-43C3-AFC8-D0813861D505}" destId="{93DAE4F8-6648-4B87-A71D-C48CDBEA54A6}" srcOrd="0" destOrd="0" presId="urn:microsoft.com/office/officeart/2005/8/layout/orgChart1"/>
    <dgm:cxn modelId="{F42193A0-0CCC-4702-A57D-9CBACA340AD1}" type="presParOf" srcId="{102AA693-A885-43C3-AFC8-D0813861D505}" destId="{EF676208-1915-426C-B850-2FEFC9460ABA}" srcOrd="1" destOrd="0" presId="urn:microsoft.com/office/officeart/2005/8/layout/orgChart1"/>
    <dgm:cxn modelId="{40BD8E61-5F8E-4EF3-98B9-BCCDFABAC2BB}" type="presParOf" srcId="{EF676208-1915-426C-B850-2FEFC9460ABA}" destId="{6B6228FD-504D-4980-A52D-B9BFEAD39659}" srcOrd="0" destOrd="0" presId="urn:microsoft.com/office/officeart/2005/8/layout/orgChart1"/>
    <dgm:cxn modelId="{C95687B7-661B-42EA-9F18-18117CE4A1D7}" type="presParOf" srcId="{6B6228FD-504D-4980-A52D-B9BFEAD39659}" destId="{E1ECD5FC-FFB7-441A-B239-F5D074E8D69F}" srcOrd="0" destOrd="0" presId="urn:microsoft.com/office/officeart/2005/8/layout/orgChart1"/>
    <dgm:cxn modelId="{EACF1DFF-8A12-4C68-B933-6935FC9345DF}" type="presParOf" srcId="{6B6228FD-504D-4980-A52D-B9BFEAD39659}" destId="{E6FE721E-E1D1-4D96-971D-7BDC6D683E30}" srcOrd="1" destOrd="0" presId="urn:microsoft.com/office/officeart/2005/8/layout/orgChart1"/>
    <dgm:cxn modelId="{70F2170A-82C9-4264-A28B-7F419F34940F}" type="presParOf" srcId="{EF676208-1915-426C-B850-2FEFC9460ABA}" destId="{8B53987D-1819-4648-AB0E-81AB3D80555E}" srcOrd="1" destOrd="0" presId="urn:microsoft.com/office/officeart/2005/8/layout/orgChart1"/>
    <dgm:cxn modelId="{E95197AF-58ED-476D-A82D-C87EC42BC0DF}" type="presParOf" srcId="{EF676208-1915-426C-B850-2FEFC9460ABA}" destId="{D978F62F-7792-4648-9F3E-0EEA3F1BD527}" srcOrd="2" destOrd="0" presId="urn:microsoft.com/office/officeart/2005/8/layout/orgChart1"/>
    <dgm:cxn modelId="{3189C95D-0DD7-4549-AC2A-2E2C4D724105}" type="presParOf" srcId="{102AA693-A885-43C3-AFC8-D0813861D505}" destId="{5EA408C9-51C7-4CD6-85CD-67D031E1741D}" srcOrd="2" destOrd="0" presId="urn:microsoft.com/office/officeart/2005/8/layout/orgChart1"/>
    <dgm:cxn modelId="{B7170ADB-3BE7-4019-80F3-B1E28A52A5F6}" type="presParOf" srcId="{102AA693-A885-43C3-AFC8-D0813861D505}" destId="{A1680412-3C42-4DC6-B46F-03FD4064DAFC}" srcOrd="3" destOrd="0" presId="urn:microsoft.com/office/officeart/2005/8/layout/orgChart1"/>
    <dgm:cxn modelId="{95607BE4-9068-4BD9-AE94-140734201650}" type="presParOf" srcId="{A1680412-3C42-4DC6-B46F-03FD4064DAFC}" destId="{0916F5D5-7E17-4685-BBD1-074768AF0139}" srcOrd="0" destOrd="0" presId="urn:microsoft.com/office/officeart/2005/8/layout/orgChart1"/>
    <dgm:cxn modelId="{A56D558A-950B-4558-8135-35149001DD6F}" type="presParOf" srcId="{0916F5D5-7E17-4685-BBD1-074768AF0139}" destId="{96AB3BA3-369F-4AFE-B035-098BD4BF918D}" srcOrd="0" destOrd="0" presId="urn:microsoft.com/office/officeart/2005/8/layout/orgChart1"/>
    <dgm:cxn modelId="{DAD3E0EE-761A-4A06-8BF0-18C37B8F26EF}" type="presParOf" srcId="{0916F5D5-7E17-4685-BBD1-074768AF0139}" destId="{0CF8F06E-4B9B-452C-8DEA-E7EFF8AA6997}" srcOrd="1" destOrd="0" presId="urn:microsoft.com/office/officeart/2005/8/layout/orgChart1"/>
    <dgm:cxn modelId="{A28F88A7-2316-4867-B8C2-40545A8D42F9}" type="presParOf" srcId="{A1680412-3C42-4DC6-B46F-03FD4064DAFC}" destId="{DC135D31-E5A2-4B4C-9C65-35F83339D6A7}" srcOrd="1" destOrd="0" presId="urn:microsoft.com/office/officeart/2005/8/layout/orgChart1"/>
    <dgm:cxn modelId="{26E4D39A-F685-4B9E-9765-4492818329D8}" type="presParOf" srcId="{A1680412-3C42-4DC6-B46F-03FD4064DAFC}" destId="{3B8AE78B-D0BA-490C-87E2-4B86D771259A}" srcOrd="2" destOrd="0" presId="urn:microsoft.com/office/officeart/2005/8/layout/orgChart1"/>
    <dgm:cxn modelId="{1029A09C-1A9D-46FA-AB4E-8963256B58EA}" type="presParOf" srcId="{102AA693-A885-43C3-AFC8-D0813861D505}" destId="{1683BD99-6F95-4DBA-8F2B-8D89D1297C0C}" srcOrd="4" destOrd="0" presId="urn:microsoft.com/office/officeart/2005/8/layout/orgChart1"/>
    <dgm:cxn modelId="{23FDE18F-A9AB-4733-A6B9-279AFE8DBBC9}" type="presParOf" srcId="{102AA693-A885-43C3-AFC8-D0813861D505}" destId="{C8E5C040-9C6F-4D94-9A35-96E92A315660}" srcOrd="5" destOrd="0" presId="urn:microsoft.com/office/officeart/2005/8/layout/orgChart1"/>
    <dgm:cxn modelId="{3DE05A69-6CBE-4FAA-80C4-F48CB132E9B4}" type="presParOf" srcId="{C8E5C040-9C6F-4D94-9A35-96E92A315660}" destId="{4CF8650C-ABB5-4065-8B49-183432638C58}" srcOrd="0" destOrd="0" presId="urn:microsoft.com/office/officeart/2005/8/layout/orgChart1"/>
    <dgm:cxn modelId="{F22AD6B3-EA23-4BE1-A91A-6642DF5C950D}" type="presParOf" srcId="{4CF8650C-ABB5-4065-8B49-183432638C58}" destId="{B6B8DB9B-F3D6-412C-966C-EF9D359E5D28}" srcOrd="0" destOrd="0" presId="urn:microsoft.com/office/officeart/2005/8/layout/orgChart1"/>
    <dgm:cxn modelId="{D7C0BB3E-D53C-4DFA-BD83-8F2457E5C87A}" type="presParOf" srcId="{4CF8650C-ABB5-4065-8B49-183432638C58}" destId="{49C2888A-D374-4B8A-A651-048F88F96DE5}" srcOrd="1" destOrd="0" presId="urn:microsoft.com/office/officeart/2005/8/layout/orgChart1"/>
    <dgm:cxn modelId="{3218C602-3E2F-4832-8484-ED697AC05AC3}" type="presParOf" srcId="{C8E5C040-9C6F-4D94-9A35-96E92A315660}" destId="{D2AD83BD-EA8A-4C96-9126-83202BA4258F}" srcOrd="1" destOrd="0" presId="urn:microsoft.com/office/officeart/2005/8/layout/orgChart1"/>
    <dgm:cxn modelId="{87554E24-D32C-4B84-9187-BC08FB0F2DEC}" type="presParOf" srcId="{C8E5C040-9C6F-4D94-9A35-96E92A315660}" destId="{E8401617-AD91-426C-A54A-7EE40648E166}" srcOrd="2" destOrd="0" presId="urn:microsoft.com/office/officeart/2005/8/layout/orgChart1"/>
    <dgm:cxn modelId="{0E52C00C-D535-42EF-B404-CD803A166995}" type="presParOf" srcId="{480C6B70-10F1-446A-9B15-AB62091EE7A7}" destId="{57A25508-E60A-4055-ABCF-B2BE68F8F35A}" srcOrd="2" destOrd="0" presId="urn:microsoft.com/office/officeart/2005/8/layout/orgChart1"/>
    <dgm:cxn modelId="{AEA5E2CF-0136-4EC7-B36A-3969A756E363}" type="presParOf" srcId="{3E0758F4-4B6B-4FDA-ACE0-989EA99576C6}" destId="{EBE0579A-7CE0-4581-BDDA-1524BDC2A95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27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88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66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856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54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656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642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33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517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18798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44243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3288248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633759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07081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82750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927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8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25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157446"/>
          </a:xfrm>
        </p:spPr>
        <p:txBody>
          <a:bodyPr>
            <a:normAutofit/>
          </a:bodyPr>
          <a:lstStyle/>
          <a:p>
            <a:pPr algn="ctr"/>
            <a:r>
              <a:rPr lang="id-ID" sz="3200" dirty="0" smtClean="0"/>
              <a:t>HUKUM PERDATA INTERNASIONAL DAN HUKUM DAGANG INTERNASIONAL</a:t>
            </a:r>
            <a:br>
              <a:rPr lang="id-ID" sz="3200" dirty="0" smtClean="0"/>
            </a:br>
            <a:r>
              <a:rPr lang="id-ID" sz="3200" dirty="0" smtClean="0"/>
              <a:t>(SUATU PENGANTAR)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3832412"/>
            <a:ext cx="7315200" cy="1752234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US" dirty="0"/>
          </a:p>
          <a:p>
            <a:pPr algn="ctr"/>
            <a:r>
              <a:rPr lang="en-US" sz="2400" dirty="0" err="1">
                <a:latin typeface="Baskerville Old Face" pitchFamily="18" charset="0"/>
              </a:rPr>
              <a:t>Devica</a:t>
            </a:r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err="1">
                <a:latin typeface="Baskerville Old Face" pitchFamily="18" charset="0"/>
              </a:rPr>
              <a:t>Rully</a:t>
            </a:r>
            <a:r>
              <a:rPr lang="en-US" sz="2400" dirty="0">
                <a:latin typeface="Baskerville Old Face" pitchFamily="18" charset="0"/>
              </a:rPr>
              <a:t>, SH., MH., LL.M</a:t>
            </a:r>
          </a:p>
          <a:p>
            <a:pPr algn="ctr"/>
            <a:r>
              <a:rPr lang="en-US" sz="2400" dirty="0">
                <a:latin typeface="Baskerville Old Face" pitchFamily="18" charset="0"/>
              </a:rPr>
              <a:t>FAKULTAS HUKUM</a:t>
            </a:r>
          </a:p>
          <a:p>
            <a:pPr algn="ctr"/>
            <a:r>
              <a:rPr lang="en-US" sz="2400" dirty="0">
                <a:latin typeface="Baskerville Old Face" pitchFamily="18" charset="0"/>
              </a:rPr>
              <a:t>UNIVERSITAS ESA UNGGUL</a:t>
            </a:r>
          </a:p>
          <a:p>
            <a:pPr algn="ctr"/>
            <a:r>
              <a:rPr lang="en-US" sz="2400" dirty="0">
                <a:latin typeface="Baskerville Old Face" pitchFamily="18" charset="0"/>
              </a:rPr>
              <a:t>201</a:t>
            </a:r>
            <a:r>
              <a:rPr lang="id-ID" sz="2400" dirty="0">
                <a:latin typeface="Baskerville Old Face" pitchFamily="18" charset="0"/>
              </a:rPr>
              <a:t>7</a:t>
            </a:r>
            <a:endParaRPr lang="en-US" sz="2400" dirty="0">
              <a:latin typeface="Baskerville Old Face" pitchFamily="18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453282" y="4961965"/>
            <a:ext cx="2541494" cy="1035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MATERI </a:t>
            </a:r>
            <a:r>
              <a:rPr lang="id-ID" dirty="0" smtClean="0"/>
              <a:t>XIII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016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HPI DAN CONFLICT OF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3128" y="1449659"/>
            <a:ext cx="7981483" cy="4461563"/>
          </a:xfrm>
        </p:spPr>
        <p:txBody>
          <a:bodyPr>
            <a:normAutofit/>
          </a:bodyPr>
          <a:lstStyle/>
          <a:p>
            <a:r>
              <a:rPr lang="en-US" sz="2400" i="1" dirty="0">
                <a:latin typeface="Batang" panose="02030600000101010101" pitchFamily="18" charset="-127"/>
                <a:ea typeface="Batang" panose="02030600000101010101" pitchFamily="18" charset="-127"/>
              </a:rPr>
              <a:t>Conflict of laws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merupakan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hukum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yang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bertujuan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untuk</a:t>
            </a:r>
            <a:r>
              <a:rPr lang="id-ID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menyelesaikan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perkara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yang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mengandung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benturan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(“conflict” 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or</a:t>
            </a:r>
            <a:r>
              <a:rPr lang="id-ID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“collision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”)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antara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dua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atau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lebih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aturan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atau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sistem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hukum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yang</a:t>
            </a:r>
            <a:r>
              <a:rPr lang="id-ID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berbeda</a:t>
            </a:r>
            <a:endParaRPr lang="en-US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id-ID" sz="2400" i="1" dirty="0">
                <a:latin typeface="Batang" panose="02030600000101010101" pitchFamily="18" charset="-127"/>
                <a:ea typeface="Batang" panose="02030600000101010101" pitchFamily="18" charset="-127"/>
              </a:rPr>
              <a:t>C</a:t>
            </a:r>
            <a:r>
              <a:rPr lang="en-US" sz="2400" i="1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onflict</a:t>
            </a:r>
            <a:r>
              <a:rPr lang="en-US" sz="2400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i="1" dirty="0">
                <a:latin typeface="Batang" panose="02030600000101010101" pitchFamily="18" charset="-127"/>
                <a:ea typeface="Batang" panose="02030600000101010101" pitchFamily="18" charset="-127"/>
              </a:rPr>
              <a:t>of laws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tidak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selalu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digunakan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untuk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menyelesiakan</a:t>
            </a:r>
            <a:r>
              <a:rPr lang="id-ID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persoalan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yang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sifatnya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‘transnational’ 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Di 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AS, conflict of 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laws</a:t>
            </a:r>
            <a:r>
              <a:rPr lang="id-ID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digunakan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untuk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menyelesaikan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konflik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hukum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antar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negara</a:t>
            </a:r>
            <a:r>
              <a:rPr lang="id-ID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bagian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(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ingat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, AS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adalah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negara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Federal)).</a:t>
            </a:r>
          </a:p>
          <a:p>
            <a:r>
              <a:rPr lang="en-US" sz="2400" i="1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Conflictof</a:t>
            </a:r>
            <a:r>
              <a:rPr lang="en-US" sz="2400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i="1" dirty="0">
                <a:latin typeface="Batang" panose="02030600000101010101" pitchFamily="18" charset="-127"/>
                <a:ea typeface="Batang" panose="02030600000101010101" pitchFamily="18" charset="-127"/>
              </a:rPr>
              <a:t>law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juga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digunakan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dalam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ranah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publik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,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contohnya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dalam</a:t>
            </a:r>
            <a:r>
              <a:rPr lang="id-ID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hukum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administrasi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negara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,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hukum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pajak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maupun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hukum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pidana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3495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CONFLICT OF LAW DI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123837"/>
            <a:ext cx="8075612" cy="5343869"/>
          </a:xfrm>
        </p:spPr>
        <p:txBody>
          <a:bodyPr>
            <a:noAutofit/>
          </a:bodyPr>
          <a:lstStyle/>
          <a:p>
            <a:r>
              <a:rPr lang="en-US" sz="3200" i="1" dirty="0">
                <a:latin typeface="Aparajita" panose="020B0604020202020204" pitchFamily="34" charset="0"/>
                <a:cs typeface="Aparajita" panose="020B0604020202020204" pitchFamily="34" charset="0"/>
              </a:rPr>
              <a:t>Conflict of laws </a:t>
            </a:r>
            <a:r>
              <a:rPr lang="en-US" sz="3200" dirty="0" err="1">
                <a:latin typeface="Aparajita" panose="020B0604020202020204" pitchFamily="34" charset="0"/>
                <a:cs typeface="Aparajita" panose="020B0604020202020204" pitchFamily="34" charset="0"/>
              </a:rPr>
              <a:t>bisa</a:t>
            </a:r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3200" dirty="0" err="1">
                <a:latin typeface="Aparajita" panose="020B0604020202020204" pitchFamily="34" charset="0"/>
                <a:cs typeface="Aparajita" panose="020B0604020202020204" pitchFamily="34" charset="0"/>
              </a:rPr>
              <a:t>disamakan</a:t>
            </a:r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3200" dirty="0" err="1">
                <a:latin typeface="Aparajita" panose="020B0604020202020204" pitchFamily="34" charset="0"/>
                <a:cs typeface="Aparajita" panose="020B0604020202020204" pitchFamily="34" charset="0"/>
              </a:rPr>
              <a:t>dengan</a:t>
            </a:r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 HUKUM </a:t>
            </a: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PERSELISIHAN</a:t>
            </a:r>
            <a:r>
              <a:rPr lang="id-ID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nn-NO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atau“</a:t>
            </a:r>
            <a:r>
              <a:rPr lang="nn-NO" sz="3200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HUKUM </a:t>
            </a:r>
            <a:r>
              <a:rPr lang="nn-NO" sz="3200" i="1" dirty="0">
                <a:latin typeface="Aparajita" panose="020B0604020202020204" pitchFamily="34" charset="0"/>
                <a:cs typeface="Aparajita" panose="020B0604020202020204" pitchFamily="34" charset="0"/>
              </a:rPr>
              <a:t>ANTAR TATA HUKUM</a:t>
            </a:r>
            <a:r>
              <a:rPr lang="nn-NO" sz="3200" dirty="0">
                <a:latin typeface="Aparajita" panose="020B0604020202020204" pitchFamily="34" charset="0"/>
                <a:cs typeface="Aparajita" panose="020B0604020202020204" pitchFamily="34" charset="0"/>
              </a:rPr>
              <a:t>” (</a:t>
            </a:r>
            <a:r>
              <a:rPr lang="nn-NO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HAT</a:t>
            </a:r>
            <a:r>
              <a:rPr lang="id-ID" sz="3200" dirty="0">
                <a:latin typeface="Aparajita" panose="020B0604020202020204" pitchFamily="34" charset="0"/>
                <a:cs typeface="Aparajita" panose="020B0604020202020204" pitchFamily="34" charset="0"/>
              </a:rPr>
              <a:t>A</a:t>
            </a:r>
            <a:r>
              <a:rPr lang="nn-NO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H).</a:t>
            </a:r>
            <a:endParaRPr lang="id-ID" sz="32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HAT</a:t>
            </a:r>
            <a:r>
              <a:rPr lang="id-ID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</a:t>
            </a: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H </a:t>
            </a:r>
            <a:r>
              <a:rPr lang="en-US" sz="3200" dirty="0" err="1">
                <a:latin typeface="Aparajita" panose="020B0604020202020204" pitchFamily="34" charset="0"/>
                <a:cs typeface="Aparajita" panose="020B0604020202020204" pitchFamily="34" charset="0"/>
              </a:rPr>
              <a:t>merupakan</a:t>
            </a:r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3200" dirty="0" err="1">
                <a:latin typeface="Aparajita" panose="020B0604020202020204" pitchFamily="34" charset="0"/>
                <a:cs typeface="Aparajita" panose="020B0604020202020204" pitchFamily="34" charset="0"/>
              </a:rPr>
              <a:t>konsekuensi</a:t>
            </a:r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3200" dirty="0" err="1">
                <a:latin typeface="Aparajita" panose="020B0604020202020204" pitchFamily="34" charset="0"/>
                <a:cs typeface="Aparajita" panose="020B0604020202020204" pitchFamily="34" charset="0"/>
              </a:rPr>
              <a:t>dari</a:t>
            </a:r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3200" dirty="0" err="1">
                <a:latin typeface="Aparajita" panose="020B0604020202020204" pitchFamily="34" charset="0"/>
                <a:cs typeface="Aparajita" panose="020B0604020202020204" pitchFamily="34" charset="0"/>
              </a:rPr>
              <a:t>pluralisme</a:t>
            </a:r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3200" dirty="0" err="1">
                <a:latin typeface="Aparajita" panose="020B0604020202020204" pitchFamily="34" charset="0"/>
                <a:cs typeface="Aparajita" panose="020B0604020202020204" pitchFamily="34" charset="0"/>
              </a:rPr>
              <a:t>hukum</a:t>
            </a:r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 di Indonesia </a:t>
            </a:r>
            <a:r>
              <a:rPr lang="en-US" sz="320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dan</a:t>
            </a:r>
            <a:r>
              <a:rPr lang="id-ID" sz="32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320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pembedaan</a:t>
            </a: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3200" dirty="0" err="1">
                <a:latin typeface="Aparajita" panose="020B0604020202020204" pitchFamily="34" charset="0"/>
                <a:cs typeface="Aparajita" panose="020B0604020202020204" pitchFamily="34" charset="0"/>
              </a:rPr>
              <a:t>golongan</a:t>
            </a:r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3200" dirty="0" err="1">
                <a:latin typeface="Aparajita" panose="020B0604020202020204" pitchFamily="34" charset="0"/>
                <a:cs typeface="Aparajita" panose="020B0604020202020204" pitchFamily="34" charset="0"/>
              </a:rPr>
              <a:t>penduduk</a:t>
            </a:r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 [Baca P.131 and 163 IS</a:t>
            </a: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].</a:t>
            </a:r>
            <a:endParaRPr lang="id-ID" sz="32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HAT</a:t>
            </a:r>
            <a:r>
              <a:rPr lang="id-ID" sz="3200" dirty="0">
                <a:latin typeface="Aparajita" panose="020B0604020202020204" pitchFamily="34" charset="0"/>
                <a:cs typeface="Aparajita" panose="020B0604020202020204" pitchFamily="34" charset="0"/>
              </a:rPr>
              <a:t>A</a:t>
            </a: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H </a:t>
            </a:r>
            <a:r>
              <a:rPr lang="en-US" sz="3200" dirty="0" err="1">
                <a:latin typeface="Aparajita" panose="020B0604020202020204" pitchFamily="34" charset="0"/>
                <a:cs typeface="Aparajita" panose="020B0604020202020204" pitchFamily="34" charset="0"/>
              </a:rPr>
              <a:t>bisa</a:t>
            </a:r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3200" dirty="0" err="1">
                <a:latin typeface="Aparajita" panose="020B0604020202020204" pitchFamily="34" charset="0"/>
                <a:cs typeface="Aparajita" panose="020B0604020202020204" pitchFamily="34" charset="0"/>
              </a:rPr>
              <a:t>dibedakan</a:t>
            </a:r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3200" dirty="0" err="1">
                <a:latin typeface="Aparajita" panose="020B0604020202020204" pitchFamily="34" charset="0"/>
                <a:cs typeface="Aparajita" panose="020B0604020202020204" pitchFamily="34" charset="0"/>
              </a:rPr>
              <a:t>menjadi</a:t>
            </a:r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: </a:t>
            </a: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HAT</a:t>
            </a:r>
            <a:r>
              <a:rPr lang="id-ID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</a:t>
            </a: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H </a:t>
            </a:r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Intern&amp; </a:t>
            </a: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HAT</a:t>
            </a:r>
            <a:r>
              <a:rPr lang="id-ID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</a:t>
            </a: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H</a:t>
            </a:r>
            <a:r>
              <a:rPr lang="id-ID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320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Ekstern</a:t>
            </a:r>
            <a:endParaRPr lang="en-US" sz="32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00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38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Hukum</a:t>
            </a:r>
            <a:r>
              <a:rPr lang="en-US" sz="3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Antar</a:t>
            </a:r>
            <a:r>
              <a:rPr lang="en-US" sz="3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Tata </a:t>
            </a:r>
            <a:r>
              <a:rPr lang="en-US" sz="3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Hukum</a:t>
            </a:r>
            <a:endParaRPr lang="en-US" sz="3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79376" y="941294"/>
            <a:ext cx="8759772" cy="57494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HATAH Intern: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Gautama: “</a:t>
            </a:r>
            <a:r>
              <a:rPr lang="en-US" sz="2000" dirty="0" err="1"/>
              <a:t>Keseluruhan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yang </a:t>
            </a:r>
            <a:r>
              <a:rPr lang="en-US" sz="2000" dirty="0" err="1"/>
              <a:t>menunjukkan</a:t>
            </a:r>
            <a:r>
              <a:rPr lang="en-US" sz="2000" dirty="0"/>
              <a:t> </a:t>
            </a:r>
            <a:r>
              <a:rPr lang="en-US" sz="2000" b="1" i="1" dirty="0" err="1"/>
              <a:t>stelsel-hukum</a:t>
            </a:r>
            <a:r>
              <a:rPr lang="en-US" sz="2000" b="1" i="1" dirty="0"/>
              <a:t> </a:t>
            </a:r>
            <a:r>
              <a:rPr lang="en-US" sz="2000" b="1" i="1" dirty="0" err="1"/>
              <a:t>manakah</a:t>
            </a:r>
            <a:r>
              <a:rPr lang="en-US" sz="2000" b="1" i="1" dirty="0"/>
              <a:t> yang </a:t>
            </a:r>
            <a:r>
              <a:rPr lang="en-US" sz="2000" b="1" i="1" dirty="0" err="1"/>
              <a:t>berlaku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b="1" i="1" dirty="0" err="1"/>
              <a:t>apakah</a:t>
            </a:r>
            <a:r>
              <a:rPr lang="en-US" sz="2000" b="1" i="1" dirty="0"/>
              <a:t> yang </a:t>
            </a:r>
            <a:r>
              <a:rPr lang="en-US" sz="2000" b="1" i="1" dirty="0" err="1"/>
              <a:t>merupakan</a:t>
            </a:r>
            <a:r>
              <a:rPr lang="en-US" sz="2000" b="1" i="1" dirty="0"/>
              <a:t> </a:t>
            </a:r>
            <a:r>
              <a:rPr lang="en-US" sz="2000" b="1" i="1" dirty="0" err="1"/>
              <a:t>hukum</a:t>
            </a:r>
            <a:r>
              <a:rPr lang="en-US" sz="2000" dirty="0"/>
              <a:t>,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hubungan-hubungan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peristiwa-peristiwa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warga</a:t>
            </a:r>
            <a:r>
              <a:rPr lang="en-US" sz="2000" dirty="0"/>
              <a:t>(-</a:t>
            </a:r>
            <a:r>
              <a:rPr lang="en-US" sz="2000" dirty="0" err="1"/>
              <a:t>warga</a:t>
            </a:r>
            <a:r>
              <a:rPr lang="en-US" sz="2000" dirty="0"/>
              <a:t>)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satu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negara</a:t>
            </a:r>
            <a:r>
              <a:rPr lang="en-US" sz="2000" dirty="0"/>
              <a:t>, </a:t>
            </a:r>
            <a:r>
              <a:rPr lang="en-US" sz="2000" dirty="0" err="1"/>
              <a:t>memperlihatkan</a:t>
            </a:r>
            <a:r>
              <a:rPr lang="en-US" sz="2000" dirty="0"/>
              <a:t> </a:t>
            </a:r>
            <a:r>
              <a:rPr lang="en-US" sz="2000" b="1" i="1" dirty="0" err="1"/>
              <a:t>titik-titik</a:t>
            </a:r>
            <a:r>
              <a:rPr lang="en-US" sz="2000" b="1" i="1" dirty="0"/>
              <a:t> </a:t>
            </a:r>
            <a:r>
              <a:rPr lang="en-US" sz="2000" b="1" i="1" dirty="0" err="1"/>
              <a:t>pertalian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stelsel-stelsel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kaidah-kaidah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yang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lingkungan-kuasa-waktu</a:t>
            </a:r>
            <a:r>
              <a:rPr lang="en-US" sz="2000" dirty="0"/>
              <a:t>,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pribadi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soal-soal</a:t>
            </a:r>
            <a:r>
              <a:rPr lang="en-US" sz="2000" dirty="0"/>
              <a:t>.”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HATAH </a:t>
            </a:r>
            <a:r>
              <a:rPr lang="en-US" sz="2000" dirty="0" err="1"/>
              <a:t>Ekstern</a:t>
            </a:r>
            <a:r>
              <a:rPr lang="en-US" sz="2000" dirty="0"/>
              <a:t> (HPI):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Gautama: “</a:t>
            </a:r>
            <a:r>
              <a:rPr lang="en-US" sz="2000" dirty="0" err="1"/>
              <a:t>Keseluruhan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keputusan-hukum</a:t>
            </a:r>
            <a:r>
              <a:rPr lang="en-US" sz="2000" dirty="0"/>
              <a:t> yang </a:t>
            </a:r>
            <a:r>
              <a:rPr lang="en-US" sz="2000" dirty="0" err="1"/>
              <a:t>menunjukkan</a:t>
            </a:r>
            <a:r>
              <a:rPr lang="en-US" sz="2000" dirty="0"/>
              <a:t> </a:t>
            </a:r>
            <a:r>
              <a:rPr lang="en-US" sz="2000" b="1" i="1" dirty="0" err="1"/>
              <a:t>stelsel-hukum</a:t>
            </a:r>
            <a:r>
              <a:rPr lang="en-US" sz="2000" b="1" i="1" dirty="0"/>
              <a:t> </a:t>
            </a:r>
            <a:r>
              <a:rPr lang="en-US" sz="2000" b="1" i="1" dirty="0" err="1"/>
              <a:t>manakah</a:t>
            </a:r>
            <a:r>
              <a:rPr lang="en-US" sz="2000" b="1" i="1" dirty="0"/>
              <a:t> yang </a:t>
            </a:r>
            <a:r>
              <a:rPr lang="en-US" sz="2000" b="1" i="1" dirty="0" err="1"/>
              <a:t>berlaku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b="1" i="1" dirty="0" err="1"/>
              <a:t>apakah</a:t>
            </a:r>
            <a:r>
              <a:rPr lang="en-US" sz="2000" b="1" i="1" dirty="0"/>
              <a:t> yang </a:t>
            </a:r>
            <a:r>
              <a:rPr lang="en-US" sz="2000" b="1" i="1" dirty="0" err="1"/>
              <a:t>merupakan</a:t>
            </a:r>
            <a:r>
              <a:rPr lang="en-US" sz="2000" b="1" i="1" dirty="0"/>
              <a:t> </a:t>
            </a:r>
            <a:r>
              <a:rPr lang="en-US" sz="2000" b="1" i="1" dirty="0" err="1"/>
              <a:t>hukum</a:t>
            </a:r>
            <a:r>
              <a:rPr lang="en-US" sz="2000" dirty="0"/>
              <a:t>,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hubungan-hubungan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peristiwa-peristiwa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warga</a:t>
            </a:r>
            <a:r>
              <a:rPr lang="en-US" sz="2000" dirty="0"/>
              <a:t>(-</a:t>
            </a:r>
            <a:r>
              <a:rPr lang="en-US" sz="2000" dirty="0" err="1"/>
              <a:t>warga</a:t>
            </a:r>
            <a:r>
              <a:rPr lang="en-US" sz="2000" dirty="0"/>
              <a:t>)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memperlihatkan</a:t>
            </a:r>
            <a:r>
              <a:rPr lang="en-US" sz="2000" dirty="0"/>
              <a:t> </a:t>
            </a:r>
            <a:r>
              <a:rPr lang="en-US" sz="2000" b="1" i="1" dirty="0" err="1"/>
              <a:t>titik-titik</a:t>
            </a:r>
            <a:r>
              <a:rPr lang="en-US" sz="2000" b="1" i="1" dirty="0"/>
              <a:t> </a:t>
            </a:r>
            <a:r>
              <a:rPr lang="en-US" sz="2000" b="1" i="1" dirty="0" err="1"/>
              <a:t>pertalian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stelsel-stelsel</a:t>
            </a:r>
            <a:r>
              <a:rPr lang="en-US" sz="2000" dirty="0"/>
              <a:t> 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kaidah-kaidah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dua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atau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lebih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negara</a:t>
            </a:r>
            <a:r>
              <a:rPr lang="en-US" sz="2000" dirty="0"/>
              <a:t>, yang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lingkungan-lingkungan-kuasa-tempat</a:t>
            </a:r>
            <a:r>
              <a:rPr lang="en-US" sz="2000" dirty="0"/>
              <a:t>, (</a:t>
            </a:r>
            <a:r>
              <a:rPr lang="en-US" sz="2000" dirty="0" err="1"/>
              <a:t>pribadi</a:t>
            </a:r>
            <a:r>
              <a:rPr lang="en-US" sz="2000" dirty="0"/>
              <a:t>-)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soal-soal</a:t>
            </a:r>
            <a:r>
              <a:rPr lang="en-US" sz="20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255914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HATAH: Penguraian definisi (1)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92924" y="2133600"/>
            <a:ext cx="8911688" cy="3886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dirty="0" err="1"/>
              <a:t>Terdapat</a:t>
            </a:r>
            <a:r>
              <a:rPr lang="en-US" sz="2800" dirty="0"/>
              <a:t> 2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stelsel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yang </a:t>
            </a:r>
            <a:r>
              <a:rPr lang="en-US" sz="2800" b="1" i="1" dirty="0" err="1"/>
              <a:t>bertemu</a:t>
            </a:r>
            <a:r>
              <a:rPr lang="en-US" sz="2800" dirty="0"/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 sz="2800" b="1" i="1" dirty="0" err="1"/>
              <a:t>Pertemuan</a:t>
            </a:r>
            <a:r>
              <a:rPr lang="en-US" sz="2800" dirty="0"/>
              <a:t> </a:t>
            </a:r>
            <a:r>
              <a:rPr lang="en-US" sz="2800" dirty="0" err="1"/>
              <a:t>stesel-stelsel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ditandai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b="1" i="1" dirty="0" err="1"/>
              <a:t>titik-titik</a:t>
            </a:r>
            <a:r>
              <a:rPr lang="en-US" sz="2800" b="1" i="1" dirty="0"/>
              <a:t> </a:t>
            </a:r>
            <a:r>
              <a:rPr lang="en-US" sz="2800" b="1" i="1" dirty="0" err="1"/>
              <a:t>pertalian</a:t>
            </a:r>
            <a:r>
              <a:rPr lang="en-US" sz="2800" dirty="0"/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/>
              <a:t>HATAH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b="1" i="1" dirty="0" err="1"/>
              <a:t>stelsel</a:t>
            </a:r>
            <a:r>
              <a:rPr lang="en-US" sz="2800" b="1" i="1" dirty="0"/>
              <a:t> </a:t>
            </a:r>
            <a:r>
              <a:rPr lang="en-US" sz="2800" b="1" i="1" dirty="0" err="1"/>
              <a:t>hukum</a:t>
            </a:r>
            <a:r>
              <a:rPr lang="en-US" sz="2800" b="1" i="1" dirty="0"/>
              <a:t> yang </a:t>
            </a:r>
            <a:r>
              <a:rPr lang="en-US" sz="2800" b="1" i="1" dirty="0" err="1"/>
              <a:t>berlaku</a:t>
            </a:r>
            <a:r>
              <a:rPr lang="en-US" sz="2800" dirty="0"/>
              <a:t>. </a:t>
            </a:r>
          </a:p>
          <a:p>
            <a:pPr marL="609600" indent="-609600">
              <a:buFontTx/>
              <a:buAutoNum type="arabicPeriod"/>
            </a:pPr>
            <a:r>
              <a:rPr lang="en-US" sz="2800" dirty="0"/>
              <a:t>HATAH Intern </a:t>
            </a:r>
            <a:r>
              <a:rPr lang="en-US" sz="2800" u="sng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b="1" i="1" dirty="0" err="1"/>
              <a:t>unsur</a:t>
            </a:r>
            <a:r>
              <a:rPr lang="en-US" sz="2800" b="1" i="1" dirty="0"/>
              <a:t> </a:t>
            </a:r>
            <a:r>
              <a:rPr lang="en-US" sz="2800" b="1" i="1" dirty="0" err="1"/>
              <a:t>asing</a:t>
            </a:r>
            <a:r>
              <a:rPr lang="en-US" sz="2800" dirty="0"/>
              <a:t>, HATAH </a:t>
            </a:r>
            <a:r>
              <a:rPr lang="en-US" sz="2800" dirty="0" err="1"/>
              <a:t>Ekstern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b="1" i="1" dirty="0" err="1"/>
              <a:t>unsur</a:t>
            </a:r>
            <a:r>
              <a:rPr lang="en-US" sz="2800" b="1" i="1" dirty="0"/>
              <a:t> </a:t>
            </a:r>
            <a:r>
              <a:rPr lang="en-US" sz="2800" b="1" i="1" dirty="0" err="1"/>
              <a:t>asing</a:t>
            </a:r>
            <a:r>
              <a:rPr lang="en-US" sz="2800" dirty="0" smtClean="0"/>
              <a:t>.</a:t>
            </a:r>
            <a:endParaRPr lang="en-US" sz="2000" dirty="0"/>
          </a:p>
          <a:p>
            <a:pPr marL="609600" indent="-609600">
              <a:buFontTx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1263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HATAH: Penguraian definisi (2)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/>
              <a:t>Stelsel-stelsel hukum yang bertemu memiliki kedudukan yang sama satu terhadap lainnya.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Keberlakuan stelsel hukum A, bukan karena stelsel(-stelsel) hukum lainnya bersifat inferior, tetapi karena stelsel hukum A-lah stelsel hukum yang tepat untuk diberlakukan.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HATAH Ekstern adalah hukum perdata nasional!</a:t>
            </a:r>
          </a:p>
        </p:txBody>
      </p:sp>
    </p:spTree>
    <p:extLst>
      <p:ext uri="{BB962C8B-B14F-4D97-AF65-F5344CB8AC3E}">
        <p14:creationId xmlns:p14="http://schemas.microsoft.com/office/powerpoint/2010/main" val="4248760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38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Hukum</a:t>
            </a:r>
            <a:r>
              <a:rPr lang="en-US" sz="3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Antar</a:t>
            </a:r>
            <a:r>
              <a:rPr lang="en-US" sz="3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Tata </a:t>
            </a:r>
            <a:r>
              <a:rPr lang="en-US" sz="38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Hukum</a:t>
            </a:r>
            <a:r>
              <a:rPr lang="en-US" sz="3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n-US" sz="38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Skematika</a:t>
            </a:r>
            <a:endParaRPr lang="en-US" sz="3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4047340"/>
              </p:ext>
            </p:extLst>
          </p:nvPr>
        </p:nvGraphicFramePr>
        <p:xfrm>
          <a:off x="3200401" y="336176"/>
          <a:ext cx="8431305" cy="5713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1724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Hukum Antar Waktu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Gautama: Hukum Antar Waktu adalah keseluruhan peraturan dan keputusan hukum yang menunjukkan </a:t>
            </a:r>
            <a:r>
              <a:rPr lang="en-US" sz="2800" b="1" i="1"/>
              <a:t>hukum manakah yang berlaku </a:t>
            </a:r>
            <a:r>
              <a:rPr lang="en-US" sz="2800"/>
              <a:t>atau </a:t>
            </a:r>
            <a:r>
              <a:rPr lang="en-US" sz="2800" b="1" i="1"/>
              <a:t>apakah yang merupakan hukum</a:t>
            </a:r>
            <a:r>
              <a:rPr lang="en-US" sz="2800"/>
              <a:t>, jika hubungan-hubungan dan peristiwa-peristiwa antara warga (-warga) negara dalam satu negara dan satu tempat, memperlihatkan titik-titik pertalian dengan stelsel-stelsel dan kaidah-kaidah hukum yang berbeda dalam lingkungan-lingkungan kuasa-waktu dan soal-soal (</a:t>
            </a:r>
            <a:r>
              <a:rPr lang="en-US" sz="2800" i="1"/>
              <a:t>naar tijdelijke en zakelijke werking verschillende rechtsstelsels of normen</a:t>
            </a:r>
            <a:r>
              <a:rPr lang="en-US" sz="280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80101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Skema HAW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	W		W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		TT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	P		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	S		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W: </a:t>
            </a:r>
            <a:r>
              <a:rPr lang="en-US" i="1" dirty="0" err="1"/>
              <a:t>tijdsgebied</a:t>
            </a:r>
            <a:r>
              <a:rPr lang="en-US" dirty="0"/>
              <a:t> (</a:t>
            </a:r>
            <a:r>
              <a:rPr lang="en-US" dirty="0" err="1"/>
              <a:t>lingkungan-kuasa-waktu</a:t>
            </a:r>
            <a:r>
              <a:rPr lang="en-US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T	: </a:t>
            </a:r>
            <a:r>
              <a:rPr lang="en-US" i="1" dirty="0" err="1"/>
              <a:t>ruimtegebied</a:t>
            </a:r>
            <a:r>
              <a:rPr lang="en-US" dirty="0"/>
              <a:t> (</a:t>
            </a:r>
            <a:r>
              <a:rPr lang="en-US" dirty="0" err="1"/>
              <a:t>lingkungan-kuasa-tempat</a:t>
            </a:r>
            <a:r>
              <a:rPr lang="en-US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P	: </a:t>
            </a:r>
            <a:r>
              <a:rPr lang="en-US" i="1" dirty="0" err="1"/>
              <a:t>personengebied</a:t>
            </a:r>
            <a:r>
              <a:rPr lang="en-US" dirty="0"/>
              <a:t> (</a:t>
            </a:r>
            <a:r>
              <a:rPr lang="en-US" dirty="0" err="1"/>
              <a:t>lingkungan-kuasa-pribadi</a:t>
            </a:r>
            <a:r>
              <a:rPr lang="en-US" dirty="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S	: </a:t>
            </a:r>
            <a:r>
              <a:rPr lang="en-US" i="1" dirty="0" err="1"/>
              <a:t>zakengebied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lingkungan-kuasa-soal-soal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0114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Hukum Antar Tempat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Gautama: keseluruhan peraturan dan keputusan hukum yang menunjukkan </a:t>
            </a:r>
            <a:r>
              <a:rPr lang="en-US" sz="2800" b="1" i="1"/>
              <a:t>stelsel-hukum manakah yang berlaku </a:t>
            </a:r>
            <a:r>
              <a:rPr lang="en-US" sz="2800"/>
              <a:t>atau </a:t>
            </a:r>
            <a:r>
              <a:rPr lang="en-US" sz="2800" b="1" i="1"/>
              <a:t>apakah yang merupakan hukum</a:t>
            </a:r>
            <a:r>
              <a:rPr lang="en-US" sz="2800"/>
              <a:t>, jika hubungan-hubungan dan peristiwa-peristiwa antara warga (-warga) negara dalam satu negara dan satu waktu tertentu, memperlihatkan titik-titik-pertalian dengan stelsel-stelsel dan kaidah-kaidah hukum yang berbeda dalam lingkungan-lingkungan kuasa-tempat dan soal-soal (</a:t>
            </a:r>
            <a:r>
              <a:rPr lang="en-US" sz="2800" i="1"/>
              <a:t>naar plaatselijke en zakelijke werking verschillende rechtsstelsels of normen</a:t>
            </a:r>
            <a:r>
              <a:rPr lang="en-US" sz="280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1970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Skema HAT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		  WW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	T			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	P			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	S			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W: </a:t>
            </a:r>
            <a:r>
              <a:rPr lang="en-US" i="1" dirty="0" err="1"/>
              <a:t>tijdsgebied</a:t>
            </a:r>
            <a:r>
              <a:rPr lang="en-US" dirty="0"/>
              <a:t> (</a:t>
            </a:r>
            <a:r>
              <a:rPr lang="en-US" dirty="0" err="1"/>
              <a:t>lingkungan-kuasa-waktu</a:t>
            </a:r>
            <a:r>
              <a:rPr lang="en-US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T	: </a:t>
            </a:r>
            <a:r>
              <a:rPr lang="en-US" i="1" dirty="0" err="1"/>
              <a:t>ruimtegebied</a:t>
            </a:r>
            <a:r>
              <a:rPr lang="en-US" dirty="0"/>
              <a:t> (</a:t>
            </a:r>
            <a:r>
              <a:rPr lang="en-US" dirty="0" err="1"/>
              <a:t>lingkungan-kuasa-tempat</a:t>
            </a:r>
            <a:r>
              <a:rPr lang="en-US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P	: </a:t>
            </a:r>
            <a:r>
              <a:rPr lang="en-US" i="1" dirty="0" err="1"/>
              <a:t>personengebied</a:t>
            </a:r>
            <a:r>
              <a:rPr lang="en-US" dirty="0"/>
              <a:t> (</a:t>
            </a:r>
            <a:r>
              <a:rPr lang="en-US" dirty="0" err="1"/>
              <a:t>lingkungan-kuasa-pribadi</a:t>
            </a:r>
            <a:r>
              <a:rPr lang="en-US" dirty="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S	: </a:t>
            </a:r>
            <a:r>
              <a:rPr lang="en-US" i="1" dirty="0" err="1"/>
              <a:t>zakengebied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lingkungan-kuasa-soal-soal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0818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013" y="2153991"/>
            <a:ext cx="8485094" cy="2262781"/>
          </a:xfrm>
        </p:spPr>
        <p:txBody>
          <a:bodyPr>
            <a:normAutofit/>
          </a:bodyPr>
          <a:lstStyle/>
          <a:p>
            <a:pPr algn="ctr"/>
            <a:r>
              <a:rPr lang="id-ID" sz="4000" dirty="0" smtClean="0"/>
              <a:t>HUKUM PERDATA INTERNASIONAL</a:t>
            </a:r>
            <a:endParaRPr lang="en-US" sz="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9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Hukum Antar Golongan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Gautama: Hukum Antar Golongan adalah keseluruhan peraturan- dan keputusan hukum yang menunjukkan </a:t>
            </a:r>
            <a:r>
              <a:rPr lang="en-US" sz="2400" b="1" i="1"/>
              <a:t>stelsel-hukum manakah yang berlaku </a:t>
            </a:r>
            <a:r>
              <a:rPr lang="en-US" sz="2400"/>
              <a:t>atau </a:t>
            </a:r>
            <a:r>
              <a:rPr lang="en-US" sz="2400" b="1" i="1"/>
              <a:t>apakah yang merupakan hukum</a:t>
            </a:r>
            <a:r>
              <a:rPr lang="en-US" sz="2400"/>
              <a:t>, jika hubungan-hubungan dan peristiwa-peristiwa antara warga (-warga) negara dalam satu negara, satu tempat dan satu waktu tertentu, memperlihatkan titik-titik pertalian dengan stelsel-stelsel dan kaidah-kaidah hukum yang berbeda dalam lingkungan-lingkungan kuasa-pribadi dan- soal-soal (</a:t>
            </a:r>
            <a:r>
              <a:rPr lang="en-US" sz="2400" i="1"/>
              <a:t>naar personele en zakelijke werking verschillende rechtsstelsels en rechtnormen</a:t>
            </a:r>
            <a:r>
              <a:rPr lang="en-US" sz="240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75953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Skema HAG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		W	W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		T	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	P			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	S			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W: </a:t>
            </a:r>
            <a:r>
              <a:rPr lang="en-US" i="1" dirty="0" err="1"/>
              <a:t>tijdsgebied</a:t>
            </a:r>
            <a:r>
              <a:rPr lang="en-US" dirty="0"/>
              <a:t> (</a:t>
            </a:r>
            <a:r>
              <a:rPr lang="en-US" dirty="0" err="1"/>
              <a:t>lingkungan-kuasa-waktu</a:t>
            </a:r>
            <a:r>
              <a:rPr lang="en-US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T	: </a:t>
            </a:r>
            <a:r>
              <a:rPr lang="en-US" i="1" dirty="0" err="1"/>
              <a:t>ruimtegebied</a:t>
            </a:r>
            <a:r>
              <a:rPr lang="en-US" dirty="0"/>
              <a:t> (</a:t>
            </a:r>
            <a:r>
              <a:rPr lang="en-US" dirty="0" err="1"/>
              <a:t>lingkungan-kuasa-tempat</a:t>
            </a:r>
            <a:r>
              <a:rPr lang="en-US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P	: </a:t>
            </a:r>
            <a:r>
              <a:rPr lang="en-US" i="1" dirty="0" err="1"/>
              <a:t>personengebied</a:t>
            </a:r>
            <a:r>
              <a:rPr lang="en-US" dirty="0"/>
              <a:t> (</a:t>
            </a:r>
            <a:r>
              <a:rPr lang="en-US" dirty="0" err="1"/>
              <a:t>lingkungan-kuasa-pribadi</a:t>
            </a:r>
            <a:r>
              <a:rPr lang="en-US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S	: </a:t>
            </a:r>
            <a:r>
              <a:rPr lang="en-US" i="1" dirty="0" err="1"/>
              <a:t>zakengebied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lingkungan-kuasa-soal-soal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4297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Skema HPI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		W	W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	T			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	P			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	S			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	Negara X		Negara 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W: </a:t>
            </a:r>
            <a:r>
              <a:rPr lang="en-US" i="1" dirty="0" err="1"/>
              <a:t>tijdsgebied</a:t>
            </a:r>
            <a:r>
              <a:rPr lang="en-US" dirty="0"/>
              <a:t> (</a:t>
            </a:r>
            <a:r>
              <a:rPr lang="en-US" dirty="0" err="1"/>
              <a:t>lingkungan-kuasa-waktu</a:t>
            </a:r>
            <a:r>
              <a:rPr lang="en-US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T	: </a:t>
            </a:r>
            <a:r>
              <a:rPr lang="en-US" i="1" dirty="0" err="1"/>
              <a:t>ruimtegebied</a:t>
            </a:r>
            <a:r>
              <a:rPr lang="en-US" dirty="0"/>
              <a:t> (</a:t>
            </a:r>
            <a:r>
              <a:rPr lang="en-US" dirty="0" err="1"/>
              <a:t>lingkungan-kuasa-tempat</a:t>
            </a:r>
            <a:r>
              <a:rPr lang="en-US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P	: </a:t>
            </a:r>
            <a:r>
              <a:rPr lang="en-US" i="1" dirty="0" err="1"/>
              <a:t>personengebied</a:t>
            </a:r>
            <a:r>
              <a:rPr lang="en-US" dirty="0"/>
              <a:t> (</a:t>
            </a:r>
            <a:r>
              <a:rPr lang="en-US" dirty="0" err="1"/>
              <a:t>lingkungan-kuasa-pribadi</a:t>
            </a:r>
            <a:r>
              <a:rPr lang="en-US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S	: </a:t>
            </a:r>
            <a:r>
              <a:rPr lang="en-US" i="1" dirty="0" err="1"/>
              <a:t>zakengebied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lingkungan-kuasa-soal-soal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49578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sz="4400" dirty="0"/>
              <a:t>HUKUM DAGANG INTERNASIONAL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032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7772400" cy="48006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/>
              <a:t>SCHMITTOFF:</a:t>
            </a:r>
            <a:endParaRPr lang="en-US" sz="2100" dirty="0"/>
          </a:p>
          <a:p>
            <a:pPr algn="just">
              <a:lnSpc>
                <a:spcPct val="80000"/>
              </a:lnSpc>
            </a:pPr>
            <a:r>
              <a:rPr lang="en-US" sz="1900" b="1" dirty="0" err="1"/>
              <a:t>Schmitthoff</a:t>
            </a:r>
            <a:r>
              <a:rPr lang="en-US" sz="1900" b="1" dirty="0"/>
              <a:t> </a:t>
            </a:r>
            <a:r>
              <a:rPr lang="en-US" sz="1900" b="1" dirty="0" err="1"/>
              <a:t>mendefinisikan</a:t>
            </a:r>
            <a:r>
              <a:rPr lang="en-US" sz="1900" b="1" dirty="0"/>
              <a:t> </a:t>
            </a:r>
            <a:r>
              <a:rPr lang="en-US" sz="1900" b="1" dirty="0" err="1"/>
              <a:t>hukum</a:t>
            </a:r>
            <a:r>
              <a:rPr lang="en-US" sz="1900" b="1" dirty="0"/>
              <a:t> </a:t>
            </a:r>
            <a:r>
              <a:rPr lang="en-US" sz="1900" b="1" dirty="0" err="1"/>
              <a:t>perdagangan</a:t>
            </a:r>
            <a:r>
              <a:rPr lang="en-US" sz="1900" b="1" dirty="0"/>
              <a:t> </a:t>
            </a:r>
            <a:r>
              <a:rPr lang="en-US" sz="1900" b="1" dirty="0" err="1"/>
              <a:t>internasional</a:t>
            </a:r>
            <a:r>
              <a:rPr lang="en-US" sz="1900" b="1" dirty="0"/>
              <a:t> </a:t>
            </a:r>
            <a:r>
              <a:rPr lang="en-US" sz="1900" b="1" dirty="0" err="1"/>
              <a:t>sebagai</a:t>
            </a:r>
            <a:r>
              <a:rPr lang="en-US" sz="1900" b="1" dirty="0"/>
              <a:t> </a:t>
            </a:r>
            <a:r>
              <a:rPr lang="en-US" sz="1900" b="1" i="1" dirty="0"/>
              <a:t>“….The body of rules governing commercial relationship of a private law nature involving different nations”.</a:t>
            </a:r>
          </a:p>
          <a:p>
            <a:pPr algn="just">
              <a:lnSpc>
                <a:spcPct val="80000"/>
              </a:lnSpc>
            </a:pPr>
            <a:endParaRPr lang="en-US" sz="1900" b="1" dirty="0"/>
          </a:p>
          <a:p>
            <a:pPr algn="just">
              <a:lnSpc>
                <a:spcPct val="80000"/>
              </a:lnSpc>
            </a:pPr>
            <a:r>
              <a:rPr lang="en-US" sz="1900" b="1" dirty="0" err="1"/>
              <a:t>Tampak</a:t>
            </a:r>
            <a:r>
              <a:rPr lang="en-US" sz="1900" b="1" dirty="0"/>
              <a:t> </a:t>
            </a:r>
            <a:r>
              <a:rPr lang="en-US" sz="1900" b="1" dirty="0" err="1"/>
              <a:t>unsur-unsur</a:t>
            </a:r>
            <a:r>
              <a:rPr lang="en-US" sz="1900" b="1" dirty="0"/>
              <a:t> </a:t>
            </a:r>
            <a:r>
              <a:rPr lang="en-US" sz="1900" b="1" dirty="0" err="1"/>
              <a:t>sebagai</a:t>
            </a:r>
            <a:r>
              <a:rPr lang="en-US" sz="1900" b="1" dirty="0"/>
              <a:t> </a:t>
            </a:r>
            <a:r>
              <a:rPr lang="en-US" sz="1900" b="1" dirty="0" err="1"/>
              <a:t>berikut</a:t>
            </a:r>
            <a:r>
              <a:rPr lang="en-US" sz="1900" b="1" dirty="0"/>
              <a:t> :</a:t>
            </a:r>
          </a:p>
          <a:p>
            <a:pPr lvl="1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b="1" dirty="0" err="1"/>
              <a:t>Hukum</a:t>
            </a:r>
            <a:r>
              <a:rPr lang="en-US" sz="2000" b="1" dirty="0"/>
              <a:t> </a:t>
            </a:r>
            <a:r>
              <a:rPr lang="en-US" sz="2000" b="1" dirty="0" err="1"/>
              <a:t>perdagangan</a:t>
            </a:r>
            <a:r>
              <a:rPr lang="en-US" sz="2000" b="1" dirty="0"/>
              <a:t> </a:t>
            </a:r>
            <a:r>
              <a:rPr lang="en-US" sz="2000" b="1" dirty="0" err="1"/>
              <a:t>internasonal</a:t>
            </a:r>
            <a:r>
              <a:rPr lang="en-US" sz="2000" b="1" dirty="0"/>
              <a:t>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b="1" dirty="0" err="1"/>
              <a:t>sekumpulan</a:t>
            </a:r>
            <a:r>
              <a:rPr lang="en-US" sz="2000" b="1" dirty="0"/>
              <a:t> </a:t>
            </a:r>
            <a:r>
              <a:rPr lang="en-US" sz="2000" b="1" dirty="0" err="1"/>
              <a:t>aturan</a:t>
            </a:r>
            <a:r>
              <a:rPr lang="en-US" sz="2000" b="1" dirty="0"/>
              <a:t> yang </a:t>
            </a:r>
            <a:r>
              <a:rPr lang="en-US" sz="2000" b="1" dirty="0" err="1"/>
              <a:t>mengatur</a:t>
            </a:r>
            <a:r>
              <a:rPr lang="en-US" sz="2000" b="1" dirty="0"/>
              <a:t> </a:t>
            </a:r>
            <a:r>
              <a:rPr lang="en-US" sz="2000" b="1" dirty="0" err="1"/>
              <a:t>hubungan-hubungan</a:t>
            </a:r>
            <a:r>
              <a:rPr lang="en-US" sz="2000" b="1" dirty="0"/>
              <a:t> </a:t>
            </a:r>
            <a:r>
              <a:rPr lang="en-US" sz="2000" b="1" dirty="0" err="1"/>
              <a:t>komersial</a:t>
            </a:r>
            <a:r>
              <a:rPr lang="en-US" sz="2000" b="1" dirty="0"/>
              <a:t> yang </a:t>
            </a:r>
            <a:r>
              <a:rPr lang="en-US" sz="2000" b="1" dirty="0" err="1"/>
              <a:t>sifatnya</a:t>
            </a:r>
            <a:r>
              <a:rPr lang="en-US" sz="2000" b="1" dirty="0"/>
              <a:t> </a:t>
            </a:r>
            <a:r>
              <a:rPr lang="en-US" sz="2000" b="1" dirty="0" err="1"/>
              <a:t>perdata</a:t>
            </a:r>
            <a:r>
              <a:rPr lang="en-US" sz="2000" b="1" dirty="0"/>
              <a:t>.</a:t>
            </a:r>
          </a:p>
          <a:p>
            <a:pPr lvl="1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b="1" dirty="0" err="1"/>
              <a:t>Aturan-aturan</a:t>
            </a:r>
            <a:r>
              <a:rPr lang="en-US" sz="2000" b="1" dirty="0"/>
              <a:t> </a:t>
            </a:r>
            <a:r>
              <a:rPr lang="en-US" sz="2000" b="1" dirty="0" err="1"/>
              <a:t>hukum</a:t>
            </a:r>
            <a:r>
              <a:rPr lang="en-US" sz="2000" b="1" dirty="0"/>
              <a:t> </a:t>
            </a:r>
            <a:r>
              <a:rPr lang="en-US" sz="2000" b="1" dirty="0" err="1"/>
              <a:t>tersebut</a:t>
            </a:r>
            <a:r>
              <a:rPr lang="en-US" sz="2000" b="1" dirty="0"/>
              <a:t> </a:t>
            </a:r>
            <a:r>
              <a:rPr lang="en-US" sz="2000" b="1" dirty="0" err="1"/>
              <a:t>mengatur</a:t>
            </a:r>
            <a:r>
              <a:rPr lang="en-US" sz="2000" b="1" dirty="0"/>
              <a:t> </a:t>
            </a:r>
            <a:r>
              <a:rPr lang="en-US" sz="2000" b="1" dirty="0" err="1"/>
              <a:t>transaksi-transaksi</a:t>
            </a:r>
            <a:r>
              <a:rPr lang="en-US" sz="2000" b="1" dirty="0"/>
              <a:t> yang </a:t>
            </a:r>
            <a:r>
              <a:rPr lang="en-US" sz="2000" b="1" dirty="0" err="1"/>
              <a:t>berbeda</a:t>
            </a:r>
            <a:r>
              <a:rPr lang="en-US" sz="2000" b="1" dirty="0"/>
              <a:t> </a:t>
            </a:r>
            <a:r>
              <a:rPr lang="en-US" sz="2000" b="1" dirty="0" err="1"/>
              <a:t>negara</a:t>
            </a:r>
            <a:r>
              <a:rPr lang="en-US" sz="2000" b="1" dirty="0"/>
              <a:t>.</a:t>
            </a:r>
          </a:p>
          <a:p>
            <a:pPr lvl="1"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000" b="1" dirty="0"/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1900" b="1" dirty="0"/>
              <a:t>Wilayah </a:t>
            </a:r>
            <a:r>
              <a:rPr lang="en-US" sz="1900" b="1" dirty="0" err="1"/>
              <a:t>hukum</a:t>
            </a:r>
            <a:r>
              <a:rPr lang="en-US" sz="1900" b="1" dirty="0"/>
              <a:t> </a:t>
            </a:r>
            <a:r>
              <a:rPr lang="en-US" sz="1900" b="1" dirty="0" err="1"/>
              <a:t>perdagangan</a:t>
            </a:r>
            <a:r>
              <a:rPr lang="en-US" sz="1900" b="1" dirty="0"/>
              <a:t> </a:t>
            </a:r>
            <a:r>
              <a:rPr lang="en-US" sz="1900" b="1" dirty="0" err="1"/>
              <a:t>internasional</a:t>
            </a:r>
            <a:r>
              <a:rPr lang="en-US" sz="1900" b="1" dirty="0"/>
              <a:t> </a:t>
            </a:r>
            <a:r>
              <a:rPr lang="en-US" sz="1900" b="1" dirty="0" err="1"/>
              <a:t>tidak</a:t>
            </a:r>
            <a:r>
              <a:rPr lang="en-US" sz="1900" b="1" dirty="0"/>
              <a:t> </a:t>
            </a:r>
            <a:r>
              <a:rPr lang="en-US" sz="1900" b="1" dirty="0" err="1"/>
              <a:t>termasuk</a:t>
            </a:r>
            <a:r>
              <a:rPr lang="en-US" sz="1900" b="1" dirty="0"/>
              <a:t> </a:t>
            </a:r>
            <a:r>
              <a:rPr lang="en-US" sz="1900" b="1" dirty="0" err="1"/>
              <a:t>atau</a:t>
            </a:r>
            <a:r>
              <a:rPr lang="en-US" sz="1900" b="1" dirty="0"/>
              <a:t> </a:t>
            </a:r>
            <a:r>
              <a:rPr lang="en-US" sz="1900" b="1" dirty="0" err="1"/>
              <a:t>terlepas</a:t>
            </a:r>
            <a:r>
              <a:rPr lang="en-US" sz="1900" b="1" dirty="0"/>
              <a:t> </a:t>
            </a:r>
            <a:r>
              <a:rPr lang="en-US" sz="1900" b="1" dirty="0" err="1"/>
              <a:t>dari</a:t>
            </a:r>
            <a:r>
              <a:rPr lang="en-US" sz="1900" b="1" dirty="0"/>
              <a:t> </a:t>
            </a:r>
            <a:r>
              <a:rPr lang="en-US" sz="1900" b="1" dirty="0" err="1"/>
              <a:t>aturan-aturan</a:t>
            </a:r>
            <a:r>
              <a:rPr lang="en-US" sz="1900" b="1" dirty="0"/>
              <a:t> </a:t>
            </a:r>
            <a:r>
              <a:rPr lang="en-US" sz="1900" b="1" dirty="0" err="1"/>
              <a:t>hukum</a:t>
            </a:r>
            <a:r>
              <a:rPr lang="en-US" sz="1900" b="1" dirty="0"/>
              <a:t> </a:t>
            </a:r>
            <a:r>
              <a:rPr lang="en-US" sz="1900" b="1" dirty="0" err="1"/>
              <a:t>internasional</a:t>
            </a:r>
            <a:r>
              <a:rPr lang="en-US" sz="1900" b="1" dirty="0"/>
              <a:t> </a:t>
            </a:r>
            <a:r>
              <a:rPr lang="en-US" sz="1900" b="1" dirty="0" err="1"/>
              <a:t>publik</a:t>
            </a:r>
            <a:r>
              <a:rPr lang="en-US" sz="1900" b="1" dirty="0"/>
              <a:t> yang </a:t>
            </a:r>
            <a:r>
              <a:rPr lang="en-US" sz="1900" b="1" dirty="0" err="1"/>
              <a:t>mengatur</a:t>
            </a:r>
            <a:r>
              <a:rPr lang="en-US" sz="1900" b="1" dirty="0"/>
              <a:t> </a:t>
            </a:r>
            <a:r>
              <a:rPr lang="en-US" sz="1900" b="1" dirty="0" err="1"/>
              <a:t>hubungan-hubungan</a:t>
            </a:r>
            <a:r>
              <a:rPr lang="en-US" sz="1900" b="1" dirty="0"/>
              <a:t> </a:t>
            </a:r>
            <a:r>
              <a:rPr lang="en-US" sz="1900" b="1" dirty="0" err="1"/>
              <a:t>internasional</a:t>
            </a:r>
            <a:r>
              <a:rPr lang="en-US" sz="1900" b="1" dirty="0"/>
              <a:t>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1900" b="1" dirty="0"/>
              <a:t> 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7394" y="228600"/>
            <a:ext cx="6781800" cy="1219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err="1"/>
              <a:t>Definisi</a:t>
            </a:r>
            <a:r>
              <a:rPr lang="en-US" dirty="0"/>
              <a:t> HDI</a:t>
            </a:r>
          </a:p>
        </p:txBody>
      </p:sp>
    </p:spTree>
    <p:extLst>
      <p:ext uri="{BB962C8B-B14F-4D97-AF65-F5344CB8AC3E}">
        <p14:creationId xmlns:p14="http://schemas.microsoft.com/office/powerpoint/2010/main" val="516758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685801"/>
            <a:ext cx="8686800" cy="562292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200" u="sng" dirty="0">
                <a:solidFill>
                  <a:srgbClr val="FF0000"/>
                </a:solidFill>
                <a:latin typeface="Georgia" pitchFamily="18" charset="0"/>
                <a:ea typeface="+mj-ea"/>
                <a:cs typeface="+mj-cs"/>
              </a:rPr>
              <a:t>Hercules </a:t>
            </a:r>
            <a:r>
              <a:rPr lang="en-US" sz="3200" u="sng" dirty="0" err="1">
                <a:solidFill>
                  <a:srgbClr val="FF0000"/>
                </a:solidFill>
                <a:latin typeface="Georgia" pitchFamily="18" charset="0"/>
                <a:ea typeface="+mj-ea"/>
                <a:cs typeface="+mj-cs"/>
              </a:rPr>
              <a:t>Boysen</a:t>
            </a:r>
            <a:r>
              <a:rPr lang="en-US" sz="3200" u="sng" dirty="0">
                <a:solidFill>
                  <a:srgbClr val="FF0000"/>
                </a:solidFill>
                <a:latin typeface="Georgia" pitchFamily="18" charset="0"/>
                <a:ea typeface="+mj-ea"/>
                <a:cs typeface="+mj-cs"/>
              </a:rPr>
              <a:t>:</a:t>
            </a:r>
          </a:p>
          <a:p>
            <a:pPr marL="0" indent="0" algn="just">
              <a:buNone/>
            </a:pPr>
            <a:endParaRPr lang="en-US" sz="3200" u="sng" dirty="0">
              <a:solidFill>
                <a:prstClr val="black">
                  <a:lumMod val="85000"/>
                  <a:lumOff val="15000"/>
                </a:prstClr>
              </a:solidFill>
              <a:latin typeface="Georgia" pitchFamily="18" charset="0"/>
              <a:ea typeface="+mj-ea"/>
              <a:cs typeface="+mj-cs"/>
            </a:endParaRPr>
          </a:p>
          <a:p>
            <a:pPr marL="609600" indent="-609600" algn="just">
              <a:buFontTx/>
              <a:buAutoNum type="arabicPeriod"/>
            </a:pP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perdagangan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</a:t>
            </a:r>
            <a:r>
              <a:rPr lang="en-US" sz="2400" dirty="0" err="1"/>
              <a:t>dipandang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cabang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.</a:t>
            </a:r>
          </a:p>
          <a:p>
            <a:pPr marL="609600" indent="-609600" algn="just">
              <a:buFontTx/>
              <a:buAutoNum type="arabicPeriod"/>
            </a:pPr>
            <a:endParaRPr lang="en-US" sz="2400" dirty="0"/>
          </a:p>
          <a:p>
            <a:pPr marL="609600" indent="-609600" algn="just">
              <a:buFontTx/>
              <a:buAutoNum type="arabicPeriod"/>
            </a:pP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perdagangan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aturan-aturan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yang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perdagangan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, </a:t>
            </a:r>
            <a:r>
              <a:rPr lang="en-US" sz="2400" dirty="0" err="1"/>
              <a:t>jasa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perlindungan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kekayaan</a:t>
            </a:r>
            <a:r>
              <a:rPr lang="en-US" sz="2400" dirty="0"/>
              <a:t> </a:t>
            </a:r>
            <a:r>
              <a:rPr lang="en-US" sz="2400" dirty="0" err="1"/>
              <a:t>intelektual</a:t>
            </a:r>
            <a:r>
              <a:rPr lang="en-US" sz="2400" dirty="0"/>
              <a:t>.</a:t>
            </a:r>
          </a:p>
          <a:p>
            <a:pPr marL="609600" indent="-609600" algn="just">
              <a:buFontTx/>
              <a:buAutoNum type="arabicPeriod"/>
            </a:pPr>
            <a:endParaRPr lang="en-US" sz="2400" dirty="0"/>
          </a:p>
          <a:p>
            <a:pPr marL="609600" indent="-609600" algn="just">
              <a:buFontTx/>
              <a:buAutoNum type="arabicPeriod"/>
            </a:pP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perdagangan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aturan-aturan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perdagangan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3713558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85800"/>
            <a:ext cx="7848600" cy="1600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PENDEKATAN HUKUM PERDAGANGAN INTERNASIONAL</a:t>
            </a:r>
            <a:r>
              <a:rPr lang="en-US" dirty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1916114"/>
            <a:ext cx="8280400" cy="4205287"/>
          </a:xfrm>
        </p:spPr>
        <p:txBody>
          <a:bodyPr/>
          <a:lstStyle/>
          <a:p>
            <a:pPr algn="just"/>
            <a:r>
              <a:rPr lang="en-US" dirty="0" err="1"/>
              <a:t>Luasnya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cakupan</a:t>
            </a:r>
            <a:r>
              <a:rPr lang="en-US" dirty="0"/>
              <a:t> yang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tumpang</a:t>
            </a:r>
            <a:r>
              <a:rPr lang="en-US" dirty="0"/>
              <a:t> </a:t>
            </a:r>
            <a:r>
              <a:rPr lang="en-US" dirty="0" err="1"/>
              <a:t>tindih</a:t>
            </a:r>
            <a:r>
              <a:rPr lang="en-US" dirty="0"/>
              <a:t>.</a:t>
            </a:r>
          </a:p>
          <a:p>
            <a:pPr algn="just">
              <a:buFont typeface="Wingdings" pitchFamily="2" charset="2"/>
              <a:buNone/>
            </a:pPr>
            <a:endParaRPr lang="en-US" dirty="0"/>
          </a:p>
          <a:p>
            <a:pPr algn="just"/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902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2. Pendekatan Hukum Perdagangan Internasional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2133600"/>
            <a:ext cx="8229600" cy="338455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lain,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tunduk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    </a:t>
            </a:r>
          </a:p>
        </p:txBody>
      </p:sp>
    </p:spTree>
    <p:extLst>
      <p:ext uri="{BB962C8B-B14F-4D97-AF65-F5344CB8AC3E}">
        <p14:creationId xmlns:p14="http://schemas.microsoft.com/office/powerpoint/2010/main" val="18940084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11450" y="476251"/>
            <a:ext cx="7488238" cy="211137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err="1"/>
              <a:t>Hukum</a:t>
            </a:r>
            <a:r>
              <a:rPr lang="en-US" sz="4000" dirty="0"/>
              <a:t> </a:t>
            </a:r>
            <a:r>
              <a:rPr lang="en-US" sz="4000" dirty="0" err="1"/>
              <a:t>Perdagangan</a:t>
            </a:r>
            <a:r>
              <a:rPr lang="en-US" sz="4000" dirty="0"/>
              <a:t> </a:t>
            </a:r>
            <a:r>
              <a:rPr lang="en-US" sz="4000" dirty="0" err="1"/>
              <a:t>Internasional</a:t>
            </a:r>
            <a:r>
              <a:rPr lang="en-US" sz="4000" dirty="0"/>
              <a:t> </a:t>
            </a:r>
            <a:r>
              <a:rPr lang="en-US" sz="4000" dirty="0" err="1"/>
              <a:t>Bersifat</a:t>
            </a:r>
            <a:r>
              <a:rPr lang="en-US" sz="4000" dirty="0"/>
              <a:t> </a:t>
            </a:r>
            <a:r>
              <a:rPr lang="en-US" sz="4000" dirty="0" err="1"/>
              <a:t>Interdisipliner</a:t>
            </a:r>
            <a:endParaRPr lang="en-US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3573464"/>
            <a:ext cx="8229600" cy="237648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Karakteristik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pendekatannya</a:t>
            </a:r>
            <a:r>
              <a:rPr lang="en-US" dirty="0"/>
              <a:t> yang </a:t>
            </a:r>
            <a:r>
              <a:rPr lang="en-US" dirty="0" err="1"/>
              <a:t>interdisipliner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keterkaitannya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disiplin-disiplin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lain.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9262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6" y="274638"/>
            <a:ext cx="8435975" cy="1498600"/>
          </a:xfrm>
        </p:spPr>
        <p:txBody>
          <a:bodyPr>
            <a:normAutofit fontScale="90000"/>
          </a:bodyPr>
          <a:lstStyle/>
          <a:p>
            <a:r>
              <a:rPr lang="en-US"/>
              <a:t>B. PRINSIP-PRINSIP HUKUM PERDAGANGAN INTERNASIONAL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1989138"/>
            <a:ext cx="8229600" cy="3816350"/>
          </a:xfrm>
        </p:spPr>
        <p:txBody>
          <a:bodyPr/>
          <a:lstStyle/>
          <a:p>
            <a:r>
              <a:rPr lang="en-US"/>
              <a:t>Terdapat 4 prinsip dasar :</a:t>
            </a:r>
          </a:p>
          <a:p>
            <a:pPr>
              <a:buFont typeface="Wingdings" pitchFamily="2" charset="2"/>
              <a:buNone/>
            </a:pPr>
            <a:r>
              <a:rPr lang="en-US"/>
              <a:t>	1. kebebasan para pihak dalam berkontrak</a:t>
            </a:r>
          </a:p>
          <a:p>
            <a:pPr>
              <a:buFont typeface="Wingdings" pitchFamily="2" charset="2"/>
              <a:buNone/>
            </a:pPr>
            <a:r>
              <a:rPr lang="en-US"/>
              <a:t>	2. prinsip dasar </a:t>
            </a:r>
            <a:r>
              <a:rPr lang="en-US" i="1"/>
              <a:t>Pacta Sunt Servanda.</a:t>
            </a:r>
          </a:p>
          <a:p>
            <a:pPr>
              <a:buFont typeface="Wingdings" pitchFamily="2" charset="2"/>
              <a:buNone/>
            </a:pPr>
            <a:r>
              <a:rPr lang="en-US" i="1"/>
              <a:t>	</a:t>
            </a:r>
            <a:r>
              <a:rPr lang="en-US"/>
              <a:t>3. prinsip dasar penyelesaian sengketa  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melalui Arbitrase. </a:t>
            </a:r>
          </a:p>
          <a:p>
            <a:pPr>
              <a:buFont typeface="Wingdings" pitchFamily="2" charset="2"/>
              <a:buNone/>
            </a:pPr>
            <a:r>
              <a:rPr lang="en-US"/>
              <a:t>	4. prinsip dasar kebebasan komunikasi.  </a:t>
            </a:r>
          </a:p>
        </p:txBody>
      </p:sp>
    </p:spTree>
    <p:extLst>
      <p:ext uri="{BB962C8B-B14F-4D97-AF65-F5344CB8AC3E}">
        <p14:creationId xmlns:p14="http://schemas.microsoft.com/office/powerpoint/2010/main" val="575686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567" y="624110"/>
            <a:ext cx="9988046" cy="1280890"/>
          </a:xfrm>
        </p:spPr>
        <p:txBody>
          <a:bodyPr/>
          <a:lstStyle/>
          <a:p>
            <a:r>
              <a:rPr lang="id-ID" dirty="0" smtClean="0"/>
              <a:t>Latar Belakang Munculnya HPI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517" y="1905000"/>
            <a:ext cx="10434095" cy="4953000"/>
          </a:xfrm>
        </p:spPr>
        <p:txBody>
          <a:bodyPr>
            <a:normAutofit/>
          </a:bodyPr>
          <a:lstStyle/>
          <a:p>
            <a:pPr marL="660400" indent="-6604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Indonesia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adalah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bekas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daerah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jajahan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Belanda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,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dikenal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dengan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nama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i="1" dirty="0" err="1">
                <a:latin typeface="Batang" panose="02030600000101010101" pitchFamily="18" charset="-127"/>
                <a:ea typeface="Batang" panose="02030600000101010101" pitchFamily="18" charset="-127"/>
              </a:rPr>
              <a:t>Nederlands</a:t>
            </a:r>
            <a:r>
              <a:rPr lang="en-US" sz="2400" i="1" dirty="0">
                <a:latin typeface="Batang" panose="02030600000101010101" pitchFamily="18" charset="-127"/>
                <a:ea typeface="Batang" panose="02030600000101010101" pitchFamily="18" charset="-127"/>
              </a:rPr>
              <a:t> Indie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(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Hindia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Belanda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</a:p>
          <a:p>
            <a:pPr marL="660400" indent="-6604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Politik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Hukum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Penjaja</a:t>
            </a:r>
            <a:r>
              <a:rPr lang="id-ID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:P</a:t>
            </a:r>
            <a:r>
              <a:rPr lang="en-US" sz="24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embagian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kawula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Hindia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Belanda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ke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dalam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golongan-golongan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rakyat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; </a:t>
            </a:r>
            <a:r>
              <a:rPr lang="en-US" sz="24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dan</a:t>
            </a:r>
            <a:r>
              <a:rPr lang="id-ID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asas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konkordansi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&amp;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keberlakuan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sistem-sistem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hukum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bagi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golongan-golongan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rakyat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yang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berbeda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. 		</a:t>
            </a:r>
          </a:p>
          <a:p>
            <a:pPr marL="660400" indent="-6604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Hidupnya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Hukum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Adat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di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sepanjang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Nusantara,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sebagaimana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dinyatakan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oleh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van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Vollenhoven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terdapat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19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daerah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hukum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adat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</a:p>
          <a:p>
            <a:pPr marL="660400" indent="-6604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Kemerdekaan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Indonesia </a:t>
            </a:r>
          </a:p>
          <a:p>
            <a:pPr marL="660400" indent="-6604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Cita-cita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pembentukan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Sistem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Hukum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Nasional</a:t>
            </a:r>
            <a:endParaRPr lang="en-US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en-US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58732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609600"/>
            <a:ext cx="6781800" cy="1600200"/>
          </a:xfrm>
        </p:spPr>
        <p:txBody>
          <a:bodyPr>
            <a:normAutofit fontScale="90000"/>
          </a:bodyPr>
          <a:lstStyle/>
          <a:p>
            <a:pPr marL="723900" indent="-723900">
              <a:buFontTx/>
              <a:buAutoNum type="arabicPeriod"/>
            </a:pPr>
            <a:r>
              <a:rPr lang="en-US" sz="3400"/>
              <a:t>Kebebasan  para pihak dalam  </a:t>
            </a:r>
            <a:br>
              <a:rPr lang="en-US" sz="3400"/>
            </a:br>
            <a:r>
              <a:rPr lang="en-US" sz="3400"/>
              <a:t>berkontrak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916113"/>
            <a:ext cx="8229600" cy="452596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universal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perdagangan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.</a:t>
            </a:r>
          </a:p>
          <a:p>
            <a:pPr algn="just">
              <a:lnSpc>
                <a:spcPct val="80000"/>
              </a:lnSpc>
            </a:pPr>
            <a:endParaRPr lang="en-US" sz="2400" dirty="0"/>
          </a:p>
          <a:p>
            <a:pPr algn="just">
              <a:lnSpc>
                <a:spcPct val="80000"/>
              </a:lnSpc>
            </a:pPr>
            <a:r>
              <a:rPr lang="en-US" sz="2400" dirty="0" err="1"/>
              <a:t>Kebebasan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yang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,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kebebasan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jenis-jenis</a:t>
            </a:r>
            <a:r>
              <a:rPr lang="en-US" sz="2400" dirty="0"/>
              <a:t> </a:t>
            </a:r>
            <a:r>
              <a:rPr lang="en-US" sz="2400" dirty="0" err="1"/>
              <a:t>kontrak</a:t>
            </a:r>
            <a:r>
              <a:rPr lang="en-US" sz="2400" dirty="0"/>
              <a:t> yang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sepakati</a:t>
            </a:r>
            <a:r>
              <a:rPr lang="en-US" sz="2400" dirty="0"/>
              <a:t>,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forum </a:t>
            </a:r>
            <a:r>
              <a:rPr lang="en-US" sz="2400" dirty="0" err="1"/>
              <a:t>penyelesaian</a:t>
            </a:r>
            <a:r>
              <a:rPr lang="en-US" sz="2400" dirty="0"/>
              <a:t> </a:t>
            </a:r>
            <a:r>
              <a:rPr lang="en-US" sz="2400" dirty="0" err="1"/>
              <a:t>sengketa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kontrak</a:t>
            </a:r>
            <a:r>
              <a:rPr lang="en-US" sz="2400" dirty="0"/>
              <a:t>. </a:t>
            </a:r>
          </a:p>
          <a:p>
            <a:pPr algn="just">
              <a:lnSpc>
                <a:spcPct val="80000"/>
              </a:lnSpc>
            </a:pPr>
            <a:endParaRPr lang="en-US" sz="2400" dirty="0"/>
          </a:p>
          <a:p>
            <a:pPr algn="just">
              <a:lnSpc>
                <a:spcPct val="80000"/>
              </a:lnSpc>
            </a:pPr>
            <a:r>
              <a:rPr lang="en-US" sz="2400" dirty="0" err="1"/>
              <a:t>Kebebasan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bertentangan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, </a:t>
            </a:r>
            <a:r>
              <a:rPr lang="en-US" sz="2400" dirty="0" err="1"/>
              <a:t>kesusilaan</a:t>
            </a:r>
            <a:r>
              <a:rPr lang="en-US" sz="2400" dirty="0"/>
              <a:t>, </a:t>
            </a:r>
            <a:r>
              <a:rPr lang="en-US" sz="2400" dirty="0" err="1"/>
              <a:t>kesopanan</a:t>
            </a:r>
            <a:r>
              <a:rPr lang="en-US" sz="2400" dirty="0"/>
              <a:t>,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,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persyaratan</a:t>
            </a:r>
            <a:r>
              <a:rPr lang="en-US" sz="2400" dirty="0"/>
              <a:t> yang </a:t>
            </a:r>
            <a:r>
              <a:rPr lang="en-US" sz="2400" dirty="0" err="1"/>
              <a:t>ditetapkan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.    </a:t>
            </a:r>
          </a:p>
        </p:txBody>
      </p:sp>
    </p:spTree>
    <p:extLst>
      <p:ext uri="{BB962C8B-B14F-4D97-AF65-F5344CB8AC3E}">
        <p14:creationId xmlns:p14="http://schemas.microsoft.com/office/powerpoint/2010/main" val="4493906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2. Prinsip Dasar </a:t>
            </a:r>
            <a:r>
              <a:rPr lang="en-US" sz="3500" i="1"/>
              <a:t>Pacta Sunt Servanda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2133601"/>
            <a:ext cx="8291512" cy="2879725"/>
          </a:xfrm>
        </p:spPr>
        <p:txBody>
          <a:bodyPr/>
          <a:lstStyle/>
          <a:p>
            <a:endParaRPr lang="en-US"/>
          </a:p>
          <a:p>
            <a:pPr algn="just"/>
            <a:r>
              <a:rPr lang="en-US"/>
              <a:t>Prinsip yang mensyaratkan bahwa kesepakatan atau kontrak yang telah ditandatangani harus dapat dilaksanakan dengan sebaik-baiknya.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434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/>
              <a:t>3. Prinsip Dasar Penyelesaian Sengketa melalui Arbitrase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2636838"/>
            <a:ext cx="8424862" cy="3167062"/>
          </a:xfrm>
        </p:spPr>
        <p:txBody>
          <a:bodyPr/>
          <a:lstStyle/>
          <a:p>
            <a:pPr algn="just"/>
            <a:r>
              <a:rPr lang="en-US"/>
              <a:t>Arbitrase dalam perdagangan Internasional merupakan forum penyelesaian sengketa yang umum digunakan, hal tersebut terbukti dengan semakin seringnya klausul arbitrase dicantumkan dalam kontrak-kontrak dagang.</a:t>
            </a:r>
          </a:p>
        </p:txBody>
      </p:sp>
    </p:spTree>
    <p:extLst>
      <p:ext uri="{BB962C8B-B14F-4D97-AF65-F5344CB8AC3E}">
        <p14:creationId xmlns:p14="http://schemas.microsoft.com/office/powerpoint/2010/main" val="20747730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4. Prinsip Dasar Kebebasan Komunikasi (Navigasi)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navigasi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siapapun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navigasi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darat</a:t>
            </a:r>
            <a:r>
              <a:rPr lang="en-US" dirty="0"/>
              <a:t>, </a:t>
            </a:r>
            <a:r>
              <a:rPr lang="en-US" dirty="0" err="1"/>
              <a:t>laut</a:t>
            </a:r>
            <a:r>
              <a:rPr lang="en-US" dirty="0"/>
              <a:t>,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.</a:t>
            </a:r>
          </a:p>
          <a:p>
            <a:pPr algn="just">
              <a:lnSpc>
                <a:spcPct val="90000"/>
              </a:lnSpc>
            </a:pPr>
            <a:endParaRPr lang="en-US" dirty="0"/>
          </a:p>
          <a:p>
            <a:pPr algn="just">
              <a:lnSpc>
                <a:spcPct val="90000"/>
              </a:lnSpc>
            </a:pP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essensial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terlaksananya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Kebebasan</a:t>
            </a:r>
            <a:r>
              <a:rPr lang="en-US" dirty="0"/>
              <a:t> </a:t>
            </a:r>
            <a:r>
              <a:rPr lang="sv-SE" dirty="0" smtClean="0"/>
              <a:t>para </a:t>
            </a:r>
            <a:r>
              <a:rPr lang="sv-SE" dirty="0"/>
              <a:t>pihak tidak boleh dibatasi oleh sistem ekonomi, </a:t>
            </a:r>
            <a:r>
              <a:rPr lang="sv-SE" dirty="0" smtClean="0"/>
              <a:t>sistem </a:t>
            </a:r>
            <a:r>
              <a:rPr lang="en-US" dirty="0" err="1" smtClean="0"/>
              <a:t>politik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83566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362950" cy="4852988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80000"/>
              </a:lnSpc>
              <a:buFontTx/>
              <a:buAutoNum type="arabicPeriod"/>
            </a:pP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perdagangan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yang </a:t>
            </a:r>
            <a:r>
              <a:rPr lang="en-US" sz="2400" dirty="0" err="1"/>
              <a:t>stabil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menghindari</a:t>
            </a:r>
            <a:r>
              <a:rPr lang="en-US" sz="2400" dirty="0"/>
              <a:t> </a:t>
            </a:r>
            <a:r>
              <a:rPr lang="en-US" sz="2400" dirty="0" err="1"/>
              <a:t>kebijakan-kebijakan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praktek-praktek</a:t>
            </a:r>
            <a:r>
              <a:rPr lang="en-US" sz="2400" dirty="0"/>
              <a:t> </a:t>
            </a:r>
            <a:r>
              <a:rPr lang="en-US" sz="2400" dirty="0" err="1"/>
              <a:t>perdagangan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yang </a:t>
            </a:r>
            <a:r>
              <a:rPr lang="en-US" sz="2400" dirty="0" err="1"/>
              <a:t>merugikan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;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endParaRPr lang="en-US" sz="2400" dirty="0"/>
          </a:p>
          <a:p>
            <a:pPr marL="398463" indent="-398463" algn="just">
              <a:lnSpc>
                <a:spcPct val="80000"/>
              </a:lnSpc>
              <a:buNone/>
            </a:pPr>
            <a:r>
              <a:rPr lang="en-US" sz="2400" dirty="0"/>
              <a:t>2.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perdagangan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menciptakan</a:t>
            </a:r>
            <a:r>
              <a:rPr lang="en-US" sz="2400" dirty="0"/>
              <a:t>  </a:t>
            </a:r>
            <a:r>
              <a:rPr lang="en-US" sz="2400" dirty="0" err="1"/>
              <a:t>perdagangan</a:t>
            </a:r>
            <a:r>
              <a:rPr lang="en-US" sz="2400" dirty="0"/>
              <a:t> yang </a:t>
            </a:r>
            <a:r>
              <a:rPr lang="en-US" sz="2400" dirty="0" err="1"/>
              <a:t>menarik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menguntungkan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pembangunan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;</a:t>
            </a:r>
          </a:p>
          <a:p>
            <a:pPr marL="609600" indent="-609600" algn="just">
              <a:lnSpc>
                <a:spcPct val="80000"/>
              </a:lnSpc>
              <a:buNone/>
            </a:pPr>
            <a:endParaRPr lang="en-US" sz="2400" dirty="0"/>
          </a:p>
          <a:p>
            <a:pPr marL="609600" indent="-609600" algn="just">
              <a:lnSpc>
                <a:spcPct val="80000"/>
              </a:lnSpc>
              <a:buFontTx/>
              <a:buAutoNum type="arabicPeriod" startAt="3"/>
            </a:pP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standar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;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sz="2400" dirty="0"/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400" dirty="0"/>
              <a:t>4. 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lapangan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;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 dirty="0"/>
              <a:t> 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09800" y="533400"/>
            <a:ext cx="7467600" cy="990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Perdagangan</a:t>
            </a:r>
            <a:r>
              <a:rPr lang="en-US" sz="3200" dirty="0"/>
              <a:t>    </a:t>
            </a:r>
            <a:br>
              <a:rPr lang="en-US" sz="3200" dirty="0"/>
            </a:br>
            <a:r>
              <a:rPr lang="en-US" sz="3200" dirty="0" err="1"/>
              <a:t>Internasional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015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err="1"/>
              <a:t>Tujuan</a:t>
            </a:r>
            <a:r>
              <a:rPr lang="en-US" sz="3400" dirty="0"/>
              <a:t> </a:t>
            </a:r>
            <a:r>
              <a:rPr lang="en-US" sz="3400" dirty="0" err="1"/>
              <a:t>Hukum</a:t>
            </a:r>
            <a:r>
              <a:rPr lang="en-US" sz="3400" dirty="0"/>
              <a:t> </a:t>
            </a:r>
            <a:r>
              <a:rPr lang="en-US" sz="3400" dirty="0" err="1"/>
              <a:t>Perdagangan</a:t>
            </a:r>
            <a:r>
              <a:rPr lang="en-US" sz="3400" dirty="0"/>
              <a:t> </a:t>
            </a:r>
            <a:r>
              <a:rPr lang="en-US" sz="3400" dirty="0" err="1"/>
              <a:t>Internasional</a:t>
            </a:r>
            <a:endParaRPr lang="en-US" sz="3400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dirty="0"/>
              <a:t>5.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multilateral</a:t>
            </a:r>
            <a:r>
              <a:rPr lang="en-US" dirty="0"/>
              <a:t>;</a:t>
            </a:r>
          </a:p>
          <a:p>
            <a:pPr algn="just">
              <a:buFont typeface="Wingdings" pitchFamily="2" charset="2"/>
              <a:buNone/>
            </a:pPr>
            <a:r>
              <a:rPr lang="en-US" dirty="0" smtClean="0"/>
              <a:t>6.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 </a:t>
            </a:r>
          </a:p>
          <a:p>
            <a:pPr algn="just">
              <a:buFont typeface="Wingdings" pitchFamily="2" charset="2"/>
              <a:buNone/>
            </a:pPr>
            <a:r>
              <a:rPr lang="en-US" dirty="0"/>
              <a:t>    </a:t>
            </a:r>
            <a:r>
              <a:rPr lang="en-US" dirty="0" err="1"/>
              <a:t>beli</a:t>
            </a:r>
            <a:r>
              <a:rPr lang="en-US" dirty="0"/>
              <a:t> </a:t>
            </a:r>
            <a:r>
              <a:rPr lang="en-US" dirty="0" err="1" smtClean="0"/>
              <a:t>barang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728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/>
              <a:t>Kelemahan Hukum Perdagangan Internasional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just">
              <a:lnSpc>
                <a:spcPct val="80000"/>
              </a:lnSpc>
              <a:buFontTx/>
              <a:buAutoNum type="alphaLcPeriod"/>
            </a:pPr>
            <a:r>
              <a:rPr lang="en-US" sz="2600" dirty="0" err="1"/>
              <a:t>Hukum</a:t>
            </a:r>
            <a:r>
              <a:rPr lang="en-US" sz="2600" dirty="0"/>
              <a:t> </a:t>
            </a:r>
            <a:r>
              <a:rPr lang="en-US" sz="2600" dirty="0" err="1"/>
              <a:t>perdagangan</a:t>
            </a:r>
            <a:r>
              <a:rPr lang="en-US" sz="2600" dirty="0"/>
              <a:t> </a:t>
            </a:r>
            <a:r>
              <a:rPr lang="en-US" sz="2600" dirty="0" err="1"/>
              <a:t>internasional</a:t>
            </a:r>
            <a:r>
              <a:rPr lang="en-US" sz="2600" dirty="0"/>
              <a:t> </a:t>
            </a:r>
            <a:r>
              <a:rPr lang="en-US" sz="2600" dirty="0" err="1"/>
              <a:t>sebagian</a:t>
            </a:r>
            <a:r>
              <a:rPr lang="en-US" sz="2600" dirty="0"/>
              <a:t> </a:t>
            </a:r>
            <a:r>
              <a:rPr lang="en-US" sz="2600" dirty="0" err="1"/>
              <a:t>besar</a:t>
            </a:r>
            <a:r>
              <a:rPr lang="en-US" sz="2600" dirty="0"/>
              <a:t> </a:t>
            </a:r>
            <a:r>
              <a:rPr lang="en-US" sz="2600" dirty="0" err="1"/>
              <a:t>bersifat</a:t>
            </a:r>
            <a:r>
              <a:rPr lang="en-US" sz="2600" dirty="0"/>
              <a:t> </a:t>
            </a:r>
            <a:r>
              <a:rPr lang="en-US" sz="2600" dirty="0" err="1"/>
              <a:t>pragmatis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permisif</a:t>
            </a:r>
            <a:r>
              <a:rPr lang="en-US" sz="2600" dirty="0"/>
              <a:t>.</a:t>
            </a:r>
          </a:p>
          <a:p>
            <a:pPr marL="609600" indent="-609600" algn="just">
              <a:lnSpc>
                <a:spcPct val="80000"/>
              </a:lnSpc>
              <a:buNone/>
            </a:pPr>
            <a:endParaRPr lang="en-US" sz="2600" dirty="0"/>
          </a:p>
          <a:p>
            <a:pPr marL="609600" indent="-609600" algn="just">
              <a:lnSpc>
                <a:spcPct val="80000"/>
              </a:lnSpc>
              <a:buFontTx/>
              <a:buChar char="-"/>
            </a:pPr>
            <a:r>
              <a:rPr lang="en-US" sz="2600" dirty="0"/>
              <a:t>Hal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mengakibatkan</a:t>
            </a:r>
            <a:r>
              <a:rPr lang="en-US" sz="2600" dirty="0"/>
              <a:t> </a:t>
            </a:r>
            <a:r>
              <a:rPr lang="en-US" sz="2600" dirty="0" err="1"/>
              <a:t>aturan-aturan</a:t>
            </a:r>
            <a:r>
              <a:rPr lang="en-US" sz="2600" dirty="0"/>
              <a:t> </a:t>
            </a:r>
            <a:r>
              <a:rPr lang="en-US" sz="2600" dirty="0" err="1"/>
              <a:t>hukum</a:t>
            </a:r>
            <a:r>
              <a:rPr lang="en-US" sz="2600" dirty="0"/>
              <a:t> </a:t>
            </a:r>
            <a:r>
              <a:rPr lang="en-US" sz="2600" dirty="0" err="1"/>
              <a:t>perdagangan</a:t>
            </a:r>
            <a:r>
              <a:rPr lang="en-US" sz="2600" dirty="0"/>
              <a:t> </a:t>
            </a:r>
            <a:r>
              <a:rPr lang="en-US" sz="2600" dirty="0" err="1"/>
              <a:t>internasional</a:t>
            </a:r>
            <a:r>
              <a:rPr lang="en-US" sz="2600" dirty="0"/>
              <a:t> </a:t>
            </a:r>
            <a:r>
              <a:rPr lang="en-US" sz="2600" dirty="0" err="1"/>
              <a:t>kurang</a:t>
            </a:r>
            <a:r>
              <a:rPr lang="en-US" sz="2600" dirty="0"/>
              <a:t> </a:t>
            </a:r>
            <a:r>
              <a:rPr lang="en-US" sz="2600" dirty="0" err="1"/>
              <a:t>objektif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memaksakan</a:t>
            </a:r>
            <a:r>
              <a:rPr lang="en-US" sz="2600" dirty="0"/>
              <a:t> </a:t>
            </a:r>
            <a:r>
              <a:rPr lang="en-US" sz="2600" dirty="0" err="1"/>
              <a:t>negara-negara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tunduk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hukum</a:t>
            </a:r>
            <a:r>
              <a:rPr lang="en-US" sz="2600" dirty="0"/>
              <a:t>.</a:t>
            </a:r>
          </a:p>
          <a:p>
            <a:pPr marL="609600" indent="-609600" algn="just">
              <a:lnSpc>
                <a:spcPct val="80000"/>
              </a:lnSpc>
              <a:buFontTx/>
              <a:buChar char="-"/>
            </a:pPr>
            <a:endParaRPr lang="en-US" sz="2600" dirty="0"/>
          </a:p>
          <a:p>
            <a:pPr marL="609600" indent="-609600" algn="just">
              <a:lnSpc>
                <a:spcPct val="80000"/>
              </a:lnSpc>
              <a:buFontTx/>
              <a:buChar char="-"/>
            </a:pPr>
            <a:r>
              <a:rPr lang="en-US" sz="2600" dirty="0"/>
              <a:t>Negara-</a:t>
            </a:r>
            <a:r>
              <a:rPr lang="en-US" sz="2600" dirty="0" err="1"/>
              <a:t>negara</a:t>
            </a:r>
            <a:r>
              <a:rPr lang="en-US" sz="2600" dirty="0"/>
              <a:t> yang </a:t>
            </a:r>
            <a:r>
              <a:rPr lang="en-US" sz="2600" dirty="0" err="1"/>
              <a:t>memiliki</a:t>
            </a:r>
            <a:r>
              <a:rPr lang="en-US" sz="2600" dirty="0"/>
              <a:t> </a:t>
            </a:r>
            <a:r>
              <a:rPr lang="en-US" sz="2600" dirty="0" err="1"/>
              <a:t>kekuatan</a:t>
            </a:r>
            <a:r>
              <a:rPr lang="en-US" sz="2600" dirty="0"/>
              <a:t> </a:t>
            </a:r>
            <a:r>
              <a:rPr lang="en-US" sz="2600" dirty="0" err="1"/>
              <a:t>politis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ekonomi</a:t>
            </a:r>
            <a:r>
              <a:rPr lang="en-US" sz="2600" dirty="0"/>
              <a:t> </a:t>
            </a:r>
            <a:r>
              <a:rPr lang="en-US" sz="2600" dirty="0" err="1"/>
              <a:t>memanfaatkan</a:t>
            </a:r>
            <a:r>
              <a:rPr lang="en-US" sz="2600" dirty="0"/>
              <a:t> </a:t>
            </a:r>
            <a:r>
              <a:rPr lang="en-US" sz="2600" dirty="0" err="1"/>
              <a:t>perdagangan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sarana</a:t>
            </a:r>
            <a:r>
              <a:rPr lang="en-US" sz="2600" dirty="0"/>
              <a:t> </a:t>
            </a:r>
            <a:r>
              <a:rPr lang="en-US" sz="2600" dirty="0" err="1"/>
              <a:t>kebijakan</a:t>
            </a:r>
            <a:r>
              <a:rPr lang="en-US" sz="2600" dirty="0"/>
              <a:t> </a:t>
            </a:r>
            <a:r>
              <a:rPr lang="en-US" sz="2600" dirty="0" err="1"/>
              <a:t>politisnya</a:t>
            </a:r>
            <a:r>
              <a:rPr lang="en-US" sz="2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9135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Kelemahan Hukum Perdagangan Internasional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b. Aturan hukum perdagangan internasional bersifat mendamaikan dan persuasif (tidak memaksa).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- Kelemahan tersebut sekaligus merupakan kekuatan bagi perkembangan hukum perdagangan internasional yang memungkinkan perkembangan hukum di tengah krisis.  </a:t>
            </a:r>
          </a:p>
        </p:txBody>
      </p:sp>
    </p:spTree>
    <p:extLst>
      <p:ext uri="{BB962C8B-B14F-4D97-AF65-F5344CB8AC3E}">
        <p14:creationId xmlns:p14="http://schemas.microsoft.com/office/powerpoint/2010/main" val="160437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333376"/>
            <a:ext cx="8135938" cy="165576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err="1"/>
              <a:t>Subyek</a:t>
            </a:r>
            <a:r>
              <a:rPr lang="en-US" sz="3200" b="1" dirty="0"/>
              <a:t> </a:t>
            </a:r>
            <a:r>
              <a:rPr lang="en-US" sz="3200" b="1" dirty="0" err="1"/>
              <a:t>Hukum</a:t>
            </a:r>
            <a:r>
              <a:rPr lang="en-US" sz="3200" b="1" dirty="0"/>
              <a:t> </a:t>
            </a:r>
            <a:r>
              <a:rPr lang="en-US" sz="3200" b="1" dirty="0" err="1"/>
              <a:t>Perdagangan</a:t>
            </a:r>
            <a:r>
              <a:rPr lang="en-US" sz="3200" b="1" dirty="0"/>
              <a:t> </a:t>
            </a:r>
            <a:r>
              <a:rPr lang="en-US" sz="3200" b="1" dirty="0" err="1"/>
              <a:t>Internasional</a:t>
            </a:r>
            <a:endParaRPr lang="en-US" sz="3200" b="1" dirty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2349500"/>
            <a:ext cx="8229600" cy="3887788"/>
          </a:xfrm>
        </p:spPr>
        <p:txBody>
          <a:bodyPr/>
          <a:lstStyle/>
          <a:p>
            <a:pPr marL="609600" indent="-609600">
              <a:buFontTx/>
              <a:buAutoNum type="alphaLcPeriod"/>
              <a:defRPr/>
            </a:pPr>
            <a:r>
              <a:rPr lang="en-US" smtClean="0"/>
              <a:t>Negara;</a:t>
            </a:r>
          </a:p>
          <a:p>
            <a:pPr marL="609600" indent="-609600">
              <a:buFontTx/>
              <a:buAutoNum type="alphaLcPeriod"/>
              <a:defRPr/>
            </a:pPr>
            <a:r>
              <a:rPr lang="en-US" smtClean="0"/>
              <a:t>Organisasi Internasional (pemerintah dan Non-Pemerintah);</a:t>
            </a:r>
          </a:p>
          <a:p>
            <a:pPr marL="609600" indent="-609600">
              <a:buFontTx/>
              <a:buAutoNum type="alphaLcPeriod"/>
              <a:defRPr/>
            </a:pPr>
            <a:r>
              <a:rPr lang="en-US" smtClean="0"/>
              <a:t>Individu (perusahaan Multinasional dan Bank).</a:t>
            </a:r>
          </a:p>
        </p:txBody>
      </p:sp>
    </p:spTree>
    <p:extLst>
      <p:ext uri="{BB962C8B-B14F-4D97-AF65-F5344CB8AC3E}">
        <p14:creationId xmlns:p14="http://schemas.microsoft.com/office/powerpoint/2010/main" val="28756982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SUMBER H</a:t>
            </a:r>
            <a:r>
              <a:rPr lang="id-ID" dirty="0" smtClean="0"/>
              <a:t>DI</a:t>
            </a:r>
            <a:endParaRPr lang="en-US" dirty="0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700213"/>
            <a:ext cx="8229600" cy="3744912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/>
              <a:t> </a:t>
            </a:r>
            <a:r>
              <a:rPr lang="en-US" dirty="0" err="1" smtClean="0"/>
              <a:t>keterkaitan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  </a:t>
            </a:r>
            <a:r>
              <a:rPr lang="en-US" dirty="0" err="1" smtClean="0"/>
              <a:t>internasional</a:t>
            </a:r>
            <a:r>
              <a:rPr lang="en-US" dirty="0" smtClean="0"/>
              <a:t>:</a:t>
            </a:r>
          </a:p>
          <a:p>
            <a:pPr marL="514350" indent="-514350" algn="just">
              <a:buFontTx/>
              <a:buAutoNum type="arabicParenR"/>
            </a:pPr>
            <a:r>
              <a:rPr lang="en-US" dirty="0" err="1" smtClean="0"/>
              <a:t>perjanjian</a:t>
            </a:r>
            <a:r>
              <a:rPr lang="en-US" dirty="0" smtClean="0"/>
              <a:t>;</a:t>
            </a:r>
          </a:p>
          <a:p>
            <a:pPr marL="514350" indent="-514350" algn="just">
              <a:buFontTx/>
              <a:buAutoNum type="arabicParenR"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;</a:t>
            </a:r>
          </a:p>
          <a:p>
            <a:pPr marL="514350" indent="-514350" algn="just">
              <a:buFontTx/>
              <a:buAutoNum type="arabicParenR"/>
            </a:pP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;</a:t>
            </a:r>
          </a:p>
          <a:p>
            <a:pPr marL="514350" indent="-514350" algn="just">
              <a:buFontTx/>
              <a:buAutoNum type="arabicParenR"/>
            </a:pP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doktrin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;</a:t>
            </a:r>
          </a:p>
          <a:p>
            <a:pPr marL="514350" indent="-514350" algn="just">
              <a:buFontTx/>
              <a:buAutoNum type="arabicParenR"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0439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 smtClean="0"/>
              <a:t>Definisi Hukum Perdata Internasional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364" y="1237129"/>
            <a:ext cx="7914247" cy="5119065"/>
          </a:xfrm>
        </p:spPr>
        <p:txBody>
          <a:bodyPr>
            <a:noAutofit/>
          </a:bodyPr>
          <a:lstStyle/>
          <a:p>
            <a:r>
              <a:rPr lang="id-ID" sz="2400" dirty="0" smtClean="0"/>
              <a:t>Menurut </a:t>
            </a:r>
            <a:r>
              <a:rPr lang="en-US" sz="2400" dirty="0" err="1" smtClean="0"/>
              <a:t>Sudargo</a:t>
            </a:r>
            <a:r>
              <a:rPr lang="en-US" sz="2400" dirty="0" smtClean="0"/>
              <a:t> Gautama</a:t>
            </a:r>
            <a:r>
              <a:rPr lang="id-ID" sz="2400" dirty="0" smtClean="0"/>
              <a:t>:</a:t>
            </a:r>
          </a:p>
          <a:p>
            <a:r>
              <a:rPr lang="en-US" sz="2400" dirty="0" smtClean="0"/>
              <a:t>HPI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 smtClean="0"/>
              <a:t>hukum</a:t>
            </a:r>
            <a:r>
              <a:rPr lang="id-ID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stesel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manakah</a:t>
            </a:r>
            <a:r>
              <a:rPr lang="en-US" sz="2400" dirty="0"/>
              <a:t> yang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 smtClean="0"/>
              <a:t>atau</a:t>
            </a:r>
            <a:r>
              <a:rPr lang="id-ID" sz="2400" dirty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 smtClean="0"/>
              <a:t>hubungan-hubungan</a:t>
            </a:r>
            <a:r>
              <a:rPr lang="id-ID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peristiwa-peristiwa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 smtClean="0"/>
              <a:t>waktu</a:t>
            </a:r>
            <a:r>
              <a:rPr lang="id-ID" sz="2400" dirty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/>
              <a:t>memperlihatkan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pertalian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stelsel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id-ID" sz="2400" dirty="0"/>
              <a:t> </a:t>
            </a:r>
            <a:r>
              <a:rPr lang="en-US" sz="2400" dirty="0" err="1" smtClean="0"/>
              <a:t>kaidah-kaidah</a:t>
            </a:r>
            <a:r>
              <a:rPr lang="en-US" sz="2400" dirty="0" smtClean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, </a:t>
            </a:r>
            <a:r>
              <a:rPr lang="en-US" sz="2400" dirty="0" smtClean="0"/>
              <a:t>yang</a:t>
            </a:r>
            <a:r>
              <a:rPr lang="id-ID" sz="2400" dirty="0" smtClean="0"/>
              <a:t> </a:t>
            </a:r>
            <a:r>
              <a:rPr lang="sv-SE" sz="2400" dirty="0" smtClean="0"/>
              <a:t>berbeda </a:t>
            </a:r>
            <a:r>
              <a:rPr lang="sv-SE" sz="2400" dirty="0"/>
              <a:t>dalam lingkungan kuasa, tempat, pribadi dan </a:t>
            </a:r>
            <a:r>
              <a:rPr lang="sv-SE" sz="2400" dirty="0" smtClean="0"/>
              <a:t>soa</a:t>
            </a:r>
            <a:r>
              <a:rPr lang="id-ID" sz="2400" dirty="0" smtClean="0"/>
              <a:t>-</a:t>
            </a:r>
            <a:r>
              <a:rPr lang="sv-SE" sz="2400" dirty="0" smtClean="0"/>
              <a:t>lsoal</a:t>
            </a:r>
            <a:r>
              <a:rPr lang="id-ID" sz="2400" dirty="0" smtClean="0"/>
              <a:t>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07928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PERMASALAHAN HDI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endParaRPr lang="en-US" dirty="0" smtClean="0"/>
          </a:p>
          <a:p>
            <a:pPr marL="457200" indent="-457200">
              <a:buAutoNum type="alphaLcPeriod"/>
            </a:pPr>
            <a:r>
              <a:rPr lang="en-US" dirty="0" err="1" smtClean="0"/>
              <a:t>Akseptasi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tawaran</a:t>
            </a:r>
            <a:endParaRPr lang="en-US" dirty="0" smtClean="0"/>
          </a:p>
          <a:p>
            <a:pPr marL="457200" indent="-457200">
              <a:buAutoNum type="alphaLcPeriod"/>
            </a:pPr>
            <a:r>
              <a:rPr lang="en-US" dirty="0" err="1" smtClean="0"/>
              <a:t>Pembatalan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tawaran</a:t>
            </a:r>
            <a:endParaRPr lang="en-US" dirty="0" smtClean="0"/>
          </a:p>
          <a:p>
            <a:pPr marL="457200" indent="-457200">
              <a:buAutoNum type="alphaLcPeriod"/>
            </a:pPr>
            <a:r>
              <a:rPr lang="en-US" dirty="0" smtClean="0"/>
              <a:t>Consideration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endParaRPr lang="en-US" dirty="0" smtClean="0"/>
          </a:p>
          <a:p>
            <a:pPr marL="457200" indent="-457200">
              <a:buAutoNum type="alphaLcPeriod"/>
            </a:pPr>
            <a:r>
              <a:rPr lang="en-US" dirty="0" err="1" smtClean="0"/>
              <a:t>Keharusan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endParaRPr lang="en-US" dirty="0" smtClean="0"/>
          </a:p>
          <a:p>
            <a:pPr marL="457200" indent="-457200">
              <a:buAutoNum type="alphaLcPeriod"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tercapainya</a:t>
            </a:r>
            <a:r>
              <a:rPr lang="en-US" dirty="0" smtClean="0"/>
              <a:t> kata </a:t>
            </a:r>
            <a:r>
              <a:rPr lang="en-US" dirty="0" err="1" smtClean="0"/>
              <a:t>sepakat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606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 smtClean="0"/>
              <a:t>Definisi Hukum Perdata Internasional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2447" y="941294"/>
            <a:ext cx="8062164" cy="55041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dirty="0" smtClean="0"/>
              <a:t>Menurut </a:t>
            </a:r>
            <a:r>
              <a:rPr lang="en-US" sz="2400" dirty="0" err="1"/>
              <a:t>Mochtar</a:t>
            </a:r>
            <a:r>
              <a:rPr lang="en-US" sz="2400" dirty="0"/>
              <a:t> </a:t>
            </a:r>
            <a:r>
              <a:rPr lang="en-US" sz="2400" dirty="0" err="1" smtClean="0"/>
              <a:t>Kusumaatmaja</a:t>
            </a:r>
            <a:r>
              <a:rPr lang="id-ID" sz="2400" dirty="0" smtClean="0"/>
              <a:t>:</a:t>
            </a:r>
            <a:endParaRPr lang="id-ID" sz="2400" dirty="0"/>
          </a:p>
          <a:p>
            <a:r>
              <a:rPr lang="en-US" sz="2400" dirty="0" smtClean="0"/>
              <a:t>HPI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 </a:t>
            </a:r>
            <a:r>
              <a:rPr lang="en-US" sz="2400" dirty="0" err="1"/>
              <a:t>kaidah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asas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smtClean="0"/>
              <a:t>yang</a:t>
            </a:r>
            <a:r>
              <a:rPr lang="id-ID" sz="2400" dirty="0" smtClean="0"/>
              <a:t> </a:t>
            </a:r>
            <a:r>
              <a:rPr lang="en-US" sz="2400" dirty="0" err="1" smtClean="0"/>
              <a:t>mengatur</a:t>
            </a:r>
            <a:r>
              <a:rPr lang="en-US" sz="2400" dirty="0" smtClean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perdata</a:t>
            </a:r>
            <a:r>
              <a:rPr lang="en-US" sz="2400" dirty="0"/>
              <a:t> yang </a:t>
            </a:r>
            <a:r>
              <a:rPr lang="en-US" sz="2400" dirty="0" err="1"/>
              <a:t>melintasi</a:t>
            </a:r>
            <a:r>
              <a:rPr lang="en-US" sz="2400" dirty="0"/>
              <a:t> </a:t>
            </a:r>
            <a:r>
              <a:rPr lang="en-US" sz="2400" dirty="0" err="1" smtClean="0"/>
              <a:t>batas</a:t>
            </a:r>
            <a:r>
              <a:rPr lang="id-ID" sz="2400" dirty="0"/>
              <a:t> </a:t>
            </a:r>
            <a:r>
              <a:rPr lang="en-US" sz="2400" dirty="0" err="1" smtClean="0"/>
              <a:t>negara</a:t>
            </a:r>
            <a:r>
              <a:rPr lang="en-US" sz="2400" dirty="0"/>
              <a:t>.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perkataan</a:t>
            </a:r>
            <a:r>
              <a:rPr lang="en-US" sz="2400" dirty="0"/>
              <a:t> lain </a:t>
            </a:r>
            <a:r>
              <a:rPr lang="en-US" sz="2400" dirty="0" err="1"/>
              <a:t>hukum</a:t>
            </a:r>
            <a:r>
              <a:rPr lang="en-US" sz="2400" dirty="0"/>
              <a:t> yang </a:t>
            </a:r>
            <a:r>
              <a:rPr lang="en-US" sz="2400" dirty="0" err="1" smtClean="0"/>
              <a:t>mengatur</a:t>
            </a:r>
            <a:r>
              <a:rPr lang="id-ID" sz="2400" dirty="0"/>
              <a:t> </a:t>
            </a:r>
            <a:r>
              <a:rPr lang="pt-BR" sz="2400" dirty="0" smtClean="0"/>
              <a:t>hubungan </a:t>
            </a:r>
            <a:r>
              <a:rPr lang="pt-BR" sz="2400" dirty="0"/>
              <a:t>hukum perdata antara para pelaku </a:t>
            </a:r>
            <a:r>
              <a:rPr lang="pt-BR" sz="2400" dirty="0" smtClean="0"/>
              <a:t>hukum</a:t>
            </a:r>
            <a:r>
              <a:rPr lang="id-ID" sz="2400" dirty="0" smtClean="0"/>
              <a:t> </a:t>
            </a:r>
            <a:r>
              <a:rPr lang="nn-NO" sz="2400" dirty="0" smtClean="0"/>
              <a:t>yang masing-masing </a:t>
            </a:r>
            <a:r>
              <a:rPr lang="nn-NO" sz="2400" dirty="0"/>
              <a:t>tunduk pada hukum </a:t>
            </a:r>
            <a:r>
              <a:rPr lang="nn-NO" sz="2400" dirty="0" smtClean="0"/>
              <a:t>perdata</a:t>
            </a:r>
            <a:r>
              <a:rPr lang="en-US" sz="2400" dirty="0" smtClean="0"/>
              <a:t>(</a:t>
            </a:r>
            <a:r>
              <a:rPr lang="en-US" sz="2400" dirty="0" err="1" smtClean="0"/>
              <a:t>nasional</a:t>
            </a:r>
            <a:r>
              <a:rPr lang="en-US" sz="2400" dirty="0"/>
              <a:t>) yang </a:t>
            </a:r>
            <a:r>
              <a:rPr lang="en-US" sz="2400" dirty="0" err="1" smtClean="0"/>
              <a:t>berlainan</a:t>
            </a:r>
            <a:r>
              <a:rPr lang="id-ID" sz="2400" dirty="0" smtClean="0"/>
              <a:t>.</a:t>
            </a:r>
          </a:p>
          <a:p>
            <a:pPr marL="0" indent="0">
              <a:buNone/>
            </a:pPr>
            <a:r>
              <a:rPr lang="id-ID" sz="2400" dirty="0" smtClean="0"/>
              <a:t>Menurut </a:t>
            </a:r>
            <a:r>
              <a:rPr lang="en-US" sz="2400" dirty="0" err="1"/>
              <a:t>Bayu</a:t>
            </a:r>
            <a:r>
              <a:rPr lang="en-US" sz="2400" dirty="0"/>
              <a:t> </a:t>
            </a:r>
            <a:r>
              <a:rPr lang="en-US" sz="2400" dirty="0" err="1" smtClean="0"/>
              <a:t>Seto</a:t>
            </a:r>
            <a:r>
              <a:rPr lang="id-ID" sz="2400" dirty="0" smtClean="0"/>
              <a:t>:</a:t>
            </a:r>
          </a:p>
          <a:p>
            <a:r>
              <a:rPr lang="en-US" sz="2400" dirty="0" smtClean="0"/>
              <a:t>HPI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seperangkat</a:t>
            </a:r>
            <a:r>
              <a:rPr lang="en-US" sz="2400" dirty="0"/>
              <a:t> </a:t>
            </a:r>
            <a:r>
              <a:rPr lang="en-US" sz="2400" dirty="0" err="1"/>
              <a:t>kaidah-kaidah,asas-asas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 smtClean="0"/>
              <a:t>aturan</a:t>
            </a:r>
            <a:r>
              <a:rPr lang="id-ID" sz="2400" dirty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yang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peristiwa</a:t>
            </a:r>
            <a:r>
              <a:rPr lang="en-US" sz="2400" dirty="0"/>
              <a:t> </a:t>
            </a:r>
            <a:r>
              <a:rPr lang="en-US" sz="2400" dirty="0" err="1" smtClean="0"/>
              <a:t>atau</a:t>
            </a:r>
            <a:r>
              <a:rPr lang="id-ID" sz="2400" dirty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/>
              <a:t>hukum</a:t>
            </a:r>
            <a:r>
              <a:rPr lang="en-US" sz="2400" dirty="0"/>
              <a:t> yang </a:t>
            </a:r>
            <a:r>
              <a:rPr lang="en-US" sz="2400" dirty="0" err="1"/>
              <a:t>mengandung</a:t>
            </a:r>
            <a:r>
              <a:rPr lang="en-US" sz="2400" dirty="0"/>
              <a:t> </a:t>
            </a:r>
            <a:r>
              <a:rPr lang="en-US" sz="2400" dirty="0" err="1"/>
              <a:t>unsur-unsur</a:t>
            </a:r>
            <a:r>
              <a:rPr lang="en-US" sz="2400" dirty="0"/>
              <a:t> </a:t>
            </a:r>
            <a:r>
              <a:rPr lang="en-US" sz="2400" dirty="0" err="1" smtClean="0"/>
              <a:t>transnasional</a:t>
            </a:r>
            <a:r>
              <a:rPr lang="id-ID" sz="2400" dirty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/>
              <a:t>unsur-unsur</a:t>
            </a:r>
            <a:r>
              <a:rPr lang="en-US" sz="2400" dirty="0"/>
              <a:t> </a:t>
            </a:r>
            <a:r>
              <a:rPr lang="en-US" sz="2400" dirty="0" err="1" smtClean="0"/>
              <a:t>ekstrateritorial</a:t>
            </a:r>
            <a:r>
              <a:rPr lang="id-ID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2480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313" y="624110"/>
            <a:ext cx="9564300" cy="1280890"/>
          </a:xfrm>
        </p:spPr>
        <p:txBody>
          <a:bodyPr/>
          <a:lstStyle/>
          <a:p>
            <a:pPr algn="just"/>
            <a:r>
              <a:rPr lang="id-ID" dirty="0" smtClean="0"/>
              <a:t>Definisi Hukum Perdata Internasional</a:t>
            </a:r>
            <a:br>
              <a:rPr lang="id-ID" dirty="0" smtClean="0"/>
            </a:br>
            <a:r>
              <a:rPr lang="id-ID" dirty="0" smtClean="0"/>
              <a:t>(Ahli-Ahli Hukum Asing)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146" y="2133600"/>
            <a:ext cx="10459843" cy="4445620"/>
          </a:xfrm>
        </p:spPr>
        <p:txBody>
          <a:bodyPr>
            <a:noAutofit/>
          </a:bodyPr>
          <a:lstStyle/>
          <a:p>
            <a:r>
              <a:rPr lang="id-ID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Van Brakel----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HPI </a:t>
            </a:r>
            <a:r>
              <a:rPr lang="en-US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adalah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hukum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nasional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ditulis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 (</a:t>
            </a:r>
            <a:r>
              <a:rPr lang="en-US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diadakan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r>
              <a:rPr lang="en-US" sz="2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untuk</a:t>
            </a:r>
            <a:r>
              <a:rPr lang="id-ID" sz="24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sv-SE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hubungan-hubungan </a:t>
            </a:r>
            <a:r>
              <a:rPr lang="sv-SE" sz="2400" dirty="0">
                <a:latin typeface="Andalus" panose="02020603050405020304" pitchFamily="18" charset="-78"/>
                <a:cs typeface="Andalus" panose="02020603050405020304" pitchFamily="18" charset="-78"/>
              </a:rPr>
              <a:t>hukum </a:t>
            </a:r>
            <a:r>
              <a:rPr lang="sv-SE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internasional</a:t>
            </a:r>
            <a:r>
              <a:rPr lang="id-ID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sv-SE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Graveson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menyebutnya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 Conflict of Laws (</a:t>
            </a:r>
            <a:r>
              <a:rPr lang="en-US" sz="2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Hukum</a:t>
            </a:r>
            <a:r>
              <a:rPr lang="id-ID" sz="24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Perselisihan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), </a:t>
            </a:r>
            <a:r>
              <a:rPr lang="en-US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yaitu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 :</a:t>
            </a:r>
          </a:p>
          <a:p>
            <a:pPr marL="400050" lvl="1" indent="0">
              <a:buNone/>
            </a:pP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Bidang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hukum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berkenaan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dengan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perkara-perkara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yang di</a:t>
            </a:r>
            <a:r>
              <a:rPr lang="id-ID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dalamnya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mengandung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fakta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relevan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berhubungan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dengan</a:t>
            </a:r>
            <a:r>
              <a:rPr lang="id-ID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suatu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sistem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hukum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lain,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baik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karena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aspek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teritorialitas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atau</a:t>
            </a:r>
            <a:r>
              <a:rPr lang="id-ID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sv-SE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personalitas, dan karena itu, dapat menimbulkan masalah</a:t>
            </a:r>
            <a:r>
              <a:rPr lang="id-ID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pemberlakuan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hukum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sendiri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atau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hukum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lain (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biasanya</a:t>
            </a:r>
            <a:r>
              <a:rPr lang="en-US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hukum</a:t>
            </a:r>
            <a:r>
              <a:rPr lang="id-ID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asing</a:t>
            </a:r>
            <a:r>
              <a:rPr lang="en-US" sz="2400" i="1" dirty="0"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r>
              <a:rPr lang="en-US" sz="2400" i="1" dirty="0" err="1">
                <a:latin typeface="Andalus" panose="02020603050405020304" pitchFamily="18" charset="-78"/>
                <a:cs typeface="Andalus" panose="02020603050405020304" pitchFamily="18" charset="-78"/>
              </a:rPr>
              <a:t>untuk</a:t>
            </a:r>
            <a:r>
              <a:rPr lang="en-US" sz="2400" i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>
                <a:latin typeface="Andalus" panose="02020603050405020304" pitchFamily="18" charset="-78"/>
                <a:cs typeface="Andalus" panose="02020603050405020304" pitchFamily="18" charset="-78"/>
              </a:rPr>
              <a:t>memutuskan</a:t>
            </a:r>
            <a:r>
              <a:rPr lang="en-US" sz="2400" i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>
                <a:latin typeface="Andalus" panose="02020603050405020304" pitchFamily="18" charset="-78"/>
                <a:cs typeface="Andalus" panose="02020603050405020304" pitchFamily="18" charset="-78"/>
              </a:rPr>
              <a:t>perkara</a:t>
            </a:r>
            <a:r>
              <a:rPr lang="en-US" sz="2400" i="1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400" i="1" dirty="0" err="1">
                <a:latin typeface="Andalus" panose="02020603050405020304" pitchFamily="18" charset="-78"/>
                <a:cs typeface="Andalus" panose="02020603050405020304" pitchFamily="18" charset="-78"/>
              </a:rPr>
              <a:t>atau</a:t>
            </a:r>
            <a:r>
              <a:rPr lang="en-US" sz="2400" i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>
                <a:latin typeface="Andalus" panose="02020603050405020304" pitchFamily="18" charset="-78"/>
                <a:cs typeface="Andalus" panose="02020603050405020304" pitchFamily="18" charset="-78"/>
              </a:rPr>
              <a:t>menimbulkan</a:t>
            </a:r>
            <a:r>
              <a:rPr lang="en-US" sz="2400" i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masalah</a:t>
            </a:r>
            <a:r>
              <a:rPr lang="id-ID" sz="2400" i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fi-FI" sz="2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pelaksanaan yurisdiksi </a:t>
            </a:r>
            <a:r>
              <a:rPr lang="fi-FI" sz="2400" i="1" dirty="0">
                <a:latin typeface="Andalus" panose="02020603050405020304" pitchFamily="18" charset="-78"/>
                <a:cs typeface="Andalus" panose="02020603050405020304" pitchFamily="18" charset="-78"/>
              </a:rPr>
              <a:t>pengadilan sendiri atau pengadilan asing</a:t>
            </a:r>
            <a:r>
              <a:rPr lang="fi-FI" sz="2400" dirty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3230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1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Ragam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Peristilahan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8197" name="Group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308580"/>
              </p:ext>
            </p:extLst>
          </p:nvPr>
        </p:nvGraphicFramePr>
        <p:xfrm>
          <a:off x="2828364" y="1506070"/>
          <a:ext cx="7772400" cy="4391078"/>
        </p:xfrm>
        <a:graphic>
          <a:graphicData uri="http://schemas.openxmlformats.org/drawingml/2006/table">
            <a:tbl>
              <a:tblPr/>
              <a:tblGrid>
                <a:gridCol w="2232025"/>
                <a:gridCol w="5540375"/>
              </a:tblGrid>
              <a:tr h="107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Belanda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Conflictenrecht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Collisierecht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Intergentiel Recht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Interrechtsordenrecht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8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Inggris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Conflict of Laws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Private International Law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International Private law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Marginal Law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Interlegal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Law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Perancis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Conflits des Lois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Conflits des statuts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Jerman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Grenzrecht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Indonesia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Perselisihan</a:t>
                      </a: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Collisie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Perdata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Internasional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Antar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Tata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856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>
                <a:solidFill>
                  <a:schemeClr val="accent1"/>
                </a:solidFill>
              </a:rPr>
              <a:t>RUANG LINGKUP HPI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74850" y="2319855"/>
            <a:ext cx="9229762" cy="2399371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74850" y="2810503"/>
            <a:ext cx="92297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>
                <a:solidFill>
                  <a:schemeClr val="accent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Apakah HPI merupakan sistem hukum Nasional atau Internasional?</a:t>
            </a:r>
            <a:endParaRPr lang="en-US" sz="3200" b="1" dirty="0">
              <a:solidFill>
                <a:schemeClr val="accent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5221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888" y="1538868"/>
            <a:ext cx="10701724" cy="5319132"/>
          </a:xfrm>
        </p:spPr>
        <p:txBody>
          <a:bodyPr>
            <a:normAutofit/>
          </a:bodyPr>
          <a:lstStyle/>
          <a:p>
            <a:r>
              <a:rPr lang="en-US" dirty="0" err="1"/>
              <a:t>Gouwgioksiong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Schnitzer</a:t>
            </a:r>
            <a:r>
              <a:rPr lang="id-ID" dirty="0" smtClean="0"/>
              <a:t>:</a:t>
            </a:r>
            <a:endParaRPr lang="id-ID" dirty="0"/>
          </a:p>
          <a:p>
            <a:pPr marL="0" indent="0">
              <a:buNone/>
            </a:pPr>
            <a:r>
              <a:rPr lang="nn-NO" dirty="0"/>
              <a:t>Sumber hukum utama dari HPI adalah </a:t>
            </a:r>
            <a:r>
              <a:rPr lang="nn-NO" dirty="0" smtClean="0"/>
              <a:t>hukum</a:t>
            </a:r>
            <a:r>
              <a:rPr lang="id-ID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 smtClean="0"/>
              <a:t>sehingga</a:t>
            </a:r>
            <a:r>
              <a:rPr lang="id-ID" dirty="0"/>
              <a:t> </a:t>
            </a:r>
            <a:r>
              <a:rPr lang="en-US" dirty="0" smtClean="0"/>
              <a:t>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hubunganhubungan</a:t>
            </a:r>
            <a:r>
              <a:rPr lang="id-ID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 smtClean="0"/>
              <a:t>obyek</a:t>
            </a:r>
            <a:r>
              <a:rPr lang="id-ID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perselisihan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endParaRPr lang="id-ID" dirty="0" smtClean="0"/>
          </a:p>
          <a:p>
            <a:r>
              <a:rPr lang="en-US" dirty="0" err="1" smtClean="0"/>
              <a:t>E.Hambro</a:t>
            </a:r>
            <a:r>
              <a:rPr lang="id-ID" dirty="0"/>
              <a:t>: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The </a:t>
            </a:r>
            <a:r>
              <a:rPr lang="en-US" i="1" dirty="0"/>
              <a:t>rules (of private international law) may be </a:t>
            </a:r>
            <a:r>
              <a:rPr lang="en-US" i="1" dirty="0" smtClean="0"/>
              <a:t>common</a:t>
            </a:r>
            <a:r>
              <a:rPr lang="id-ID" i="1" dirty="0" smtClean="0"/>
              <a:t> </a:t>
            </a:r>
            <a:r>
              <a:rPr lang="en-US" i="1" dirty="0" smtClean="0"/>
              <a:t>to </a:t>
            </a:r>
            <a:r>
              <a:rPr lang="en-US" i="1" dirty="0"/>
              <a:t>several states, and may even be established </a:t>
            </a:r>
            <a:r>
              <a:rPr lang="en-US" i="1" dirty="0" smtClean="0"/>
              <a:t>by</a:t>
            </a:r>
            <a:r>
              <a:rPr lang="id-ID" i="1" dirty="0" smtClean="0"/>
              <a:t> </a:t>
            </a:r>
            <a:r>
              <a:rPr lang="en-US" i="1" dirty="0" smtClean="0"/>
              <a:t>international </a:t>
            </a:r>
            <a:r>
              <a:rPr lang="en-US" i="1" dirty="0"/>
              <a:t>conventions or customs, and in the </a:t>
            </a:r>
            <a:r>
              <a:rPr lang="en-US" i="1" dirty="0" smtClean="0"/>
              <a:t>latter</a:t>
            </a:r>
            <a:r>
              <a:rPr lang="id-ID" i="1" dirty="0" smtClean="0"/>
              <a:t> </a:t>
            </a:r>
            <a:r>
              <a:rPr lang="en-US" i="1" dirty="0" smtClean="0"/>
              <a:t>case </a:t>
            </a:r>
            <a:r>
              <a:rPr lang="en-US" i="1" dirty="0"/>
              <a:t>may possess the character of true </a:t>
            </a:r>
            <a:r>
              <a:rPr lang="en-US" i="1" dirty="0" smtClean="0"/>
              <a:t>international</a:t>
            </a:r>
            <a:r>
              <a:rPr lang="id-ID" i="1" dirty="0" smtClean="0"/>
              <a:t> </a:t>
            </a:r>
            <a:r>
              <a:rPr lang="en-US" i="1" dirty="0" smtClean="0"/>
              <a:t>law </a:t>
            </a:r>
            <a:r>
              <a:rPr lang="en-US" i="1" dirty="0"/>
              <a:t>governing the relations between states. But </a:t>
            </a:r>
            <a:r>
              <a:rPr lang="en-US" i="1" dirty="0" smtClean="0"/>
              <a:t>apart</a:t>
            </a:r>
            <a:r>
              <a:rPr lang="id-ID" i="1" dirty="0" smtClean="0"/>
              <a:t> </a:t>
            </a:r>
            <a:r>
              <a:rPr lang="en-US" i="1" dirty="0" smtClean="0"/>
              <a:t>from </a:t>
            </a:r>
            <a:r>
              <a:rPr lang="en-US" i="1" dirty="0"/>
              <a:t>this, it has to be considered that these rules </a:t>
            </a:r>
            <a:r>
              <a:rPr lang="en-US" i="1" dirty="0" smtClean="0"/>
              <a:t>form</a:t>
            </a:r>
            <a:r>
              <a:rPr lang="id-ID" i="1" dirty="0" smtClean="0"/>
              <a:t> </a:t>
            </a:r>
            <a:r>
              <a:rPr lang="en-US" i="1" dirty="0" smtClean="0"/>
              <a:t>part </a:t>
            </a:r>
            <a:r>
              <a:rPr lang="en-US" i="1" dirty="0"/>
              <a:t>of municipal (domestic) law</a:t>
            </a:r>
            <a:r>
              <a:rPr lang="en-US" dirty="0"/>
              <a:t>” </a:t>
            </a:r>
            <a:endParaRPr lang="id-ID" dirty="0"/>
          </a:p>
          <a:p>
            <a:r>
              <a:rPr lang="en-US" dirty="0" err="1" smtClean="0"/>
              <a:t>J.H.C.Morris</a:t>
            </a:r>
            <a:endParaRPr lang="id-ID" dirty="0" smtClean="0"/>
          </a:p>
          <a:p>
            <a:pPr marL="0" indent="0">
              <a:buNone/>
            </a:pPr>
            <a:r>
              <a:rPr lang="en-US" i="1" dirty="0"/>
              <a:t>The use of term </a:t>
            </a:r>
            <a:r>
              <a:rPr lang="en-US" dirty="0"/>
              <a:t>“</a:t>
            </a:r>
            <a:r>
              <a:rPr lang="en-US" i="1" dirty="0"/>
              <a:t>Private International Law</a:t>
            </a:r>
            <a:r>
              <a:rPr lang="en-US" dirty="0"/>
              <a:t>” </a:t>
            </a:r>
            <a:r>
              <a:rPr lang="en-US" i="1" dirty="0"/>
              <a:t>as </a:t>
            </a:r>
            <a:r>
              <a:rPr lang="en-US" i="1" dirty="0" smtClean="0"/>
              <a:t>the</a:t>
            </a:r>
            <a:r>
              <a:rPr lang="id-ID" i="1" dirty="0" smtClean="0"/>
              <a:t> </a:t>
            </a:r>
            <a:r>
              <a:rPr lang="en-US" i="1" dirty="0" smtClean="0"/>
              <a:t>alternative </a:t>
            </a:r>
            <a:r>
              <a:rPr lang="en-US" i="1" dirty="0"/>
              <a:t>title is potentially misleading, for the </a:t>
            </a:r>
            <a:r>
              <a:rPr lang="en-US" i="1" dirty="0" smtClean="0"/>
              <a:t>conflict</a:t>
            </a:r>
            <a:r>
              <a:rPr lang="id-ID" i="1" dirty="0" smtClean="0"/>
              <a:t> </a:t>
            </a:r>
            <a:r>
              <a:rPr lang="en-US" i="1" dirty="0" smtClean="0"/>
              <a:t>of </a:t>
            </a:r>
            <a:r>
              <a:rPr lang="en-US" i="1" dirty="0"/>
              <a:t>laws is not an international system of law. </a:t>
            </a:r>
            <a:r>
              <a:rPr lang="en-US" i="1" dirty="0" smtClean="0"/>
              <a:t>Public</a:t>
            </a:r>
            <a:r>
              <a:rPr lang="id-ID" i="1" dirty="0" smtClean="0"/>
              <a:t> </a:t>
            </a:r>
            <a:r>
              <a:rPr lang="en-US" i="1" dirty="0" smtClean="0"/>
              <a:t>international </a:t>
            </a:r>
            <a:r>
              <a:rPr lang="en-US" i="1" dirty="0"/>
              <a:t>law is a single system seeking primarily </a:t>
            </a:r>
            <a:r>
              <a:rPr lang="en-US" i="1" dirty="0" smtClean="0"/>
              <a:t>to</a:t>
            </a:r>
            <a:r>
              <a:rPr lang="id-ID" i="1" dirty="0" smtClean="0"/>
              <a:t> </a:t>
            </a:r>
            <a:r>
              <a:rPr lang="en-US" i="1" dirty="0" smtClean="0"/>
              <a:t>regulate </a:t>
            </a:r>
            <a:r>
              <a:rPr lang="en-US" i="1" dirty="0"/>
              <a:t>relations between sovereign states…. </a:t>
            </a:r>
            <a:r>
              <a:rPr lang="en-US" i="1" dirty="0" smtClean="0"/>
              <a:t>But</a:t>
            </a:r>
            <a:r>
              <a:rPr lang="id-ID" i="1" dirty="0" smtClean="0"/>
              <a:t> </a:t>
            </a:r>
            <a:r>
              <a:rPr lang="en-US" i="1" dirty="0" smtClean="0"/>
              <a:t>rules </a:t>
            </a:r>
            <a:r>
              <a:rPr lang="en-US" i="1" dirty="0"/>
              <a:t>of the conflict of laws differ from country </a:t>
            </a:r>
            <a:r>
              <a:rPr lang="en-US" i="1" dirty="0" smtClean="0"/>
              <a:t>to</a:t>
            </a:r>
            <a:r>
              <a:rPr lang="id-ID" i="1" dirty="0" smtClean="0"/>
              <a:t> </a:t>
            </a:r>
            <a:r>
              <a:rPr lang="en-US" i="1" dirty="0" smtClean="0"/>
              <a:t>country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accent1"/>
                </a:solidFill>
              </a:rPr>
              <a:t>RUANG LINGKUP HPI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8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16</TotalTime>
  <Words>1795</Words>
  <Application>Microsoft Office PowerPoint</Application>
  <PresentationFormat>Widescreen</PresentationFormat>
  <Paragraphs>232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53" baseType="lpstr">
      <vt:lpstr>Batang</vt:lpstr>
      <vt:lpstr>Andalus</vt:lpstr>
      <vt:lpstr>Aparajita</vt:lpstr>
      <vt:lpstr>Arial</vt:lpstr>
      <vt:lpstr>Baskerville Old Face</vt:lpstr>
      <vt:lpstr>Century Gothic</vt:lpstr>
      <vt:lpstr>Corbel</vt:lpstr>
      <vt:lpstr>Georgia</vt:lpstr>
      <vt:lpstr>Wingdings</vt:lpstr>
      <vt:lpstr>Wingdings 2</vt:lpstr>
      <vt:lpstr>Wingdings 3</vt:lpstr>
      <vt:lpstr>Frame</vt:lpstr>
      <vt:lpstr>Ion</vt:lpstr>
      <vt:lpstr>HUKUM PERDATA INTERNASIONAL DAN HUKUM DAGANG INTERNASIONAL (SUATU PENGANTAR)</vt:lpstr>
      <vt:lpstr>HUKUM PERDATA INTERNASIONAL</vt:lpstr>
      <vt:lpstr>Latar Belakang Munculnya HPI</vt:lpstr>
      <vt:lpstr>Definisi Hukum Perdata Internasional</vt:lpstr>
      <vt:lpstr>Definisi Hukum Perdata Internasional</vt:lpstr>
      <vt:lpstr>Definisi Hukum Perdata Internasional (Ahli-Ahli Hukum Asing)</vt:lpstr>
      <vt:lpstr>Ragam Peristilahan</vt:lpstr>
      <vt:lpstr>RUANG LINGKUP HPI</vt:lpstr>
      <vt:lpstr>RUANG LINGKUP HPI</vt:lpstr>
      <vt:lpstr>HPI DAN CONFLICT OF LAWS</vt:lpstr>
      <vt:lpstr>CONFLICT OF LAW DI INDONESIA</vt:lpstr>
      <vt:lpstr>Hukum Antar Tata Hukum</vt:lpstr>
      <vt:lpstr>HATAH: Penguraian definisi (1)</vt:lpstr>
      <vt:lpstr>HATAH: Penguraian definisi (2)</vt:lpstr>
      <vt:lpstr>Hukum Antar Tata Hukum: Skematika</vt:lpstr>
      <vt:lpstr>Hukum Antar Waktu</vt:lpstr>
      <vt:lpstr>Skema HAW</vt:lpstr>
      <vt:lpstr>Hukum Antar Tempat</vt:lpstr>
      <vt:lpstr>Skema HAT</vt:lpstr>
      <vt:lpstr>Hukum Antar Golongan</vt:lpstr>
      <vt:lpstr>Skema HAG</vt:lpstr>
      <vt:lpstr>Skema HPI</vt:lpstr>
      <vt:lpstr>HUKUM DAGANG INTERNASIONAL </vt:lpstr>
      <vt:lpstr>PowerPoint Presentation</vt:lpstr>
      <vt:lpstr>PowerPoint Presentation</vt:lpstr>
      <vt:lpstr>PENDEKATAN HUKUM PERDAGANGAN INTERNASIONAL </vt:lpstr>
      <vt:lpstr>2. Pendekatan Hukum Perdagangan Internasional </vt:lpstr>
      <vt:lpstr>  Hukum Perdagangan Internasional Bersifat Interdisipliner</vt:lpstr>
      <vt:lpstr>B. PRINSIP-PRINSIP HUKUM PERDAGANGAN INTERNASIONAL</vt:lpstr>
      <vt:lpstr>Kebebasan  para pihak dalam   berkontrak</vt:lpstr>
      <vt:lpstr>2. Prinsip Dasar Pacta Sunt Servanda</vt:lpstr>
      <vt:lpstr>3. Prinsip Dasar Penyelesaian Sengketa melalui Arbitrase </vt:lpstr>
      <vt:lpstr>4. Prinsip Dasar Kebebasan Komunikasi (Navigasi)</vt:lpstr>
      <vt:lpstr>PowerPoint Presentation</vt:lpstr>
      <vt:lpstr>Tujuan Hukum Perdagangan Internasional</vt:lpstr>
      <vt:lpstr>Kelemahan Hukum Perdagangan Internasional</vt:lpstr>
      <vt:lpstr>Kelemahan Hukum Perdagangan Internasional</vt:lpstr>
      <vt:lpstr>Subyek Hukum Perdagangan Internasional</vt:lpstr>
      <vt:lpstr>SUMBER HDI</vt:lpstr>
      <vt:lpstr>PERMASALAHAN HDI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PERDATA INTERNASIONAL DAN HUKUM DAGANG INTERNASIONAL (SUATU PENGANTAR)</dc:title>
  <dc:creator>X455L</dc:creator>
  <cp:lastModifiedBy>X455L</cp:lastModifiedBy>
  <cp:revision>4</cp:revision>
  <dcterms:created xsi:type="dcterms:W3CDTF">2017-05-04T11:03:41Z</dcterms:created>
  <dcterms:modified xsi:type="dcterms:W3CDTF">2017-05-04T23:09:37Z</dcterms:modified>
</cp:coreProperties>
</file>